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31"/>
  </p:notesMasterIdLst>
  <p:handoutMasterIdLst>
    <p:handoutMasterId r:id="rId132"/>
  </p:handoutMasterIdLst>
  <p:sldIdLst>
    <p:sldId id="555" r:id="rId2"/>
    <p:sldId id="558" r:id="rId3"/>
    <p:sldId id="257" r:id="rId4"/>
    <p:sldId id="259" r:id="rId5"/>
    <p:sldId id="260" r:id="rId6"/>
    <p:sldId id="262" r:id="rId7"/>
    <p:sldId id="426" r:id="rId8"/>
    <p:sldId id="427" r:id="rId9"/>
    <p:sldId id="428" r:id="rId10"/>
    <p:sldId id="429" r:id="rId11"/>
    <p:sldId id="318" r:id="rId12"/>
    <p:sldId id="436" r:id="rId13"/>
    <p:sldId id="442" r:id="rId14"/>
    <p:sldId id="337" r:id="rId15"/>
    <p:sldId id="339" r:id="rId16"/>
    <p:sldId id="443" r:id="rId17"/>
    <p:sldId id="343" r:id="rId18"/>
    <p:sldId id="351" r:id="rId19"/>
    <p:sldId id="453" r:id="rId20"/>
    <p:sldId id="332" r:id="rId21"/>
    <p:sldId id="352" r:id="rId22"/>
    <p:sldId id="477" r:id="rId23"/>
    <p:sldId id="353" r:id="rId24"/>
    <p:sldId id="456" r:id="rId25"/>
    <p:sldId id="425" r:id="rId26"/>
    <p:sldId id="272" r:id="rId27"/>
    <p:sldId id="273" r:id="rId28"/>
    <p:sldId id="403" r:id="rId29"/>
    <p:sldId id="275" r:id="rId30"/>
    <p:sldId id="276" r:id="rId31"/>
    <p:sldId id="277" r:id="rId32"/>
    <p:sldId id="562" r:id="rId33"/>
    <p:sldId id="358" r:id="rId34"/>
    <p:sldId id="481" r:id="rId35"/>
    <p:sldId id="281" r:id="rId36"/>
    <p:sldId id="537" r:id="rId37"/>
    <p:sldId id="538" r:id="rId38"/>
    <p:sldId id="539" r:id="rId39"/>
    <p:sldId id="354" r:id="rId40"/>
    <p:sldId id="362" r:id="rId41"/>
    <p:sldId id="360" r:id="rId42"/>
    <p:sldId id="284" r:id="rId43"/>
    <p:sldId id="364" r:id="rId44"/>
    <p:sldId id="365" r:id="rId45"/>
    <p:sldId id="361" r:id="rId46"/>
    <p:sldId id="369" r:id="rId47"/>
    <p:sldId id="367" r:id="rId48"/>
    <p:sldId id="371" r:id="rId49"/>
    <p:sldId id="372" r:id="rId50"/>
    <p:sldId id="480" r:id="rId51"/>
    <p:sldId id="376" r:id="rId52"/>
    <p:sldId id="368" r:id="rId53"/>
    <p:sldId id="379" r:id="rId54"/>
    <p:sldId id="384" r:id="rId55"/>
    <p:sldId id="390" r:id="rId56"/>
    <p:sldId id="391" r:id="rId57"/>
    <p:sldId id="392" r:id="rId58"/>
    <p:sldId id="370" r:id="rId59"/>
    <p:sldId id="396" r:id="rId60"/>
    <p:sldId id="397" r:id="rId61"/>
    <p:sldId id="393" r:id="rId62"/>
    <p:sldId id="394" r:id="rId63"/>
    <p:sldId id="482" r:id="rId64"/>
    <p:sldId id="458" r:id="rId65"/>
    <p:sldId id="459" r:id="rId66"/>
    <p:sldId id="462" r:id="rId67"/>
    <p:sldId id="463" r:id="rId68"/>
    <p:sldId id="471" r:id="rId69"/>
    <p:sldId id="472" r:id="rId70"/>
    <p:sldId id="561" r:id="rId71"/>
    <p:sldId id="564" r:id="rId72"/>
    <p:sldId id="483" r:id="rId73"/>
    <p:sldId id="549" r:id="rId74"/>
    <p:sldId id="484" r:id="rId75"/>
    <p:sldId id="485" r:id="rId76"/>
    <p:sldId id="551" r:id="rId77"/>
    <p:sldId id="553" r:id="rId78"/>
    <p:sldId id="574" r:id="rId79"/>
    <p:sldId id="486" r:id="rId80"/>
    <p:sldId id="490" r:id="rId81"/>
    <p:sldId id="491" r:id="rId82"/>
    <p:sldId id="544" r:id="rId83"/>
    <p:sldId id="552" r:id="rId84"/>
    <p:sldId id="546" r:id="rId85"/>
    <p:sldId id="487" r:id="rId86"/>
    <p:sldId id="565" r:id="rId87"/>
    <p:sldId id="430" r:id="rId88"/>
    <p:sldId id="431" r:id="rId89"/>
    <p:sldId id="432" r:id="rId90"/>
    <p:sldId id="433" r:id="rId91"/>
    <p:sldId id="434" r:id="rId92"/>
    <p:sldId id="435" r:id="rId93"/>
    <p:sldId id="566" r:id="rId94"/>
    <p:sldId id="437" r:id="rId95"/>
    <p:sldId id="438" r:id="rId96"/>
    <p:sldId id="439" r:id="rId97"/>
    <p:sldId id="440" r:id="rId98"/>
    <p:sldId id="441" r:id="rId99"/>
    <p:sldId id="567" r:id="rId100"/>
    <p:sldId id="444" r:id="rId101"/>
    <p:sldId id="445" r:id="rId102"/>
    <p:sldId id="446" r:id="rId103"/>
    <p:sldId id="476" r:id="rId104"/>
    <p:sldId id="448" r:id="rId105"/>
    <p:sldId id="450" r:id="rId106"/>
    <p:sldId id="451" r:id="rId107"/>
    <p:sldId id="452" r:id="rId108"/>
    <p:sldId id="568" r:id="rId109"/>
    <p:sldId id="505" r:id="rId110"/>
    <p:sldId id="584" r:id="rId111"/>
    <p:sldId id="575" r:id="rId112"/>
    <p:sldId id="510" r:id="rId113"/>
    <p:sldId id="576" r:id="rId114"/>
    <p:sldId id="577" r:id="rId115"/>
    <p:sldId id="578" r:id="rId116"/>
    <p:sldId id="579" r:id="rId117"/>
    <p:sldId id="580" r:id="rId118"/>
    <p:sldId id="581" r:id="rId119"/>
    <p:sldId id="582" r:id="rId120"/>
    <p:sldId id="583" r:id="rId121"/>
    <p:sldId id="570" r:id="rId122"/>
    <p:sldId id="571" r:id="rId123"/>
    <p:sldId id="529" r:id="rId124"/>
    <p:sldId id="530" r:id="rId125"/>
    <p:sldId id="531" r:id="rId126"/>
    <p:sldId id="532" r:id="rId127"/>
    <p:sldId id="533" r:id="rId128"/>
    <p:sldId id="534" r:id="rId129"/>
    <p:sldId id="543" r:id="rId130"/>
  </p:sldIdLst>
  <p:sldSz cx="12192000" cy="6858000"/>
  <p:notesSz cx="10234613" cy="70993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FFFF"/>
    <a:srgbClr val="0000FF"/>
    <a:srgbClr val="00FF00"/>
    <a:srgbClr val="66FFCC"/>
    <a:srgbClr val="FFFF66"/>
    <a:srgbClr val="C0C0C0"/>
    <a:srgbClr val="FFFF00"/>
    <a:srgbClr val="DDDDDD"/>
    <a:srgbClr val="FD9B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23" autoAdjust="0"/>
    <p:restoredTop sz="75651" autoAdjust="0"/>
  </p:normalViewPr>
  <p:slideViewPr>
    <p:cSldViewPr>
      <p:cViewPr varScale="1">
        <p:scale>
          <a:sx n="58" d="100"/>
          <a:sy n="58" d="100"/>
        </p:scale>
        <p:origin x="425" y="41"/>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p:scale>
          <a:sx n="75" d="100"/>
          <a:sy n="75" d="100"/>
        </p:scale>
        <p:origin x="-1404" y="702"/>
      </p:cViewPr>
      <p:guideLst>
        <p:guide orient="horz" pos="2236"/>
        <p:guide pos="3224"/>
      </p:guideLst>
    </p:cSldViewPr>
  </p:notes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44354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endParaRPr lang="en-US" altLang="zh-CN"/>
          </a:p>
        </p:txBody>
      </p:sp>
      <p:sp>
        <p:nvSpPr>
          <p:cNvPr id="32771" name="Rectangle 3"/>
          <p:cNvSpPr>
            <a:spLocks noGrp="1" noChangeArrowheads="1"/>
          </p:cNvSpPr>
          <p:nvPr>
            <p:ph type="dt" sz="quarter" idx="1"/>
          </p:nvPr>
        </p:nvSpPr>
        <p:spPr bwMode="auto">
          <a:xfrm>
            <a:off x="5799138" y="0"/>
            <a:ext cx="44354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endParaRPr lang="en-US" altLang="zh-CN"/>
          </a:p>
        </p:txBody>
      </p:sp>
      <p:sp>
        <p:nvSpPr>
          <p:cNvPr id="32772" name="Rectangle 4"/>
          <p:cNvSpPr>
            <a:spLocks noGrp="1" noChangeArrowheads="1"/>
          </p:cNvSpPr>
          <p:nvPr>
            <p:ph type="ftr" sz="quarter" idx="2"/>
          </p:nvPr>
        </p:nvSpPr>
        <p:spPr bwMode="auto">
          <a:xfrm>
            <a:off x="0" y="6745288"/>
            <a:ext cx="44354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endParaRPr lang="en-US" altLang="zh-CN"/>
          </a:p>
        </p:txBody>
      </p:sp>
      <p:sp>
        <p:nvSpPr>
          <p:cNvPr id="32773" name="Rectangle 5"/>
          <p:cNvSpPr>
            <a:spLocks noGrp="1" noChangeArrowheads="1"/>
          </p:cNvSpPr>
          <p:nvPr>
            <p:ph type="sldNum" sz="quarter" idx="3"/>
          </p:nvPr>
        </p:nvSpPr>
        <p:spPr bwMode="auto">
          <a:xfrm>
            <a:off x="5799138" y="6745288"/>
            <a:ext cx="44354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fld id="{4F2F6BE2-8324-4890-93CC-57FA4A8DC9C8}" type="slidenum">
              <a:rPr lang="en-US" altLang="zh-CN"/>
              <a:pPr/>
              <a:t>‹#›</a:t>
            </a:fld>
            <a:endParaRPr lang="en-US" altLang="zh-CN"/>
          </a:p>
        </p:txBody>
      </p:sp>
    </p:spTree>
    <p:extLst>
      <p:ext uri="{BB962C8B-B14F-4D97-AF65-F5344CB8AC3E}">
        <p14:creationId xmlns:p14="http://schemas.microsoft.com/office/powerpoint/2010/main" val="4147638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4354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endParaRPr lang="en-US" altLang="zh-CN"/>
          </a:p>
        </p:txBody>
      </p:sp>
      <p:sp>
        <p:nvSpPr>
          <p:cNvPr id="6147" name="Rectangle 3"/>
          <p:cNvSpPr>
            <a:spLocks noGrp="1" noChangeArrowheads="1"/>
          </p:cNvSpPr>
          <p:nvPr>
            <p:ph type="dt" idx="1"/>
          </p:nvPr>
        </p:nvSpPr>
        <p:spPr bwMode="auto">
          <a:xfrm>
            <a:off x="5799138" y="0"/>
            <a:ext cx="4435475"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endParaRPr lang="en-US" altLang="zh-CN"/>
          </a:p>
        </p:txBody>
      </p:sp>
      <p:sp>
        <p:nvSpPr>
          <p:cNvPr id="6148" name="Rectangle 4"/>
          <p:cNvSpPr>
            <a:spLocks noGrp="1" noRot="1" noChangeAspect="1" noChangeArrowheads="1" noTextEdit="1"/>
          </p:cNvSpPr>
          <p:nvPr>
            <p:ph type="sldImg" idx="2"/>
          </p:nvPr>
        </p:nvSpPr>
        <p:spPr bwMode="auto">
          <a:xfrm>
            <a:off x="2752725" y="533400"/>
            <a:ext cx="4729163" cy="26606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1363663" y="3430588"/>
            <a:ext cx="7507287" cy="313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50" name="Rectangle 6"/>
          <p:cNvSpPr>
            <a:spLocks noGrp="1" noChangeArrowheads="1"/>
          </p:cNvSpPr>
          <p:nvPr>
            <p:ph type="ftr" sz="quarter" idx="4"/>
          </p:nvPr>
        </p:nvSpPr>
        <p:spPr bwMode="auto">
          <a:xfrm>
            <a:off x="0" y="6745288"/>
            <a:ext cx="44354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endParaRPr lang="en-US" altLang="zh-CN"/>
          </a:p>
        </p:txBody>
      </p:sp>
      <p:sp>
        <p:nvSpPr>
          <p:cNvPr id="6151" name="Rectangle 7"/>
          <p:cNvSpPr>
            <a:spLocks noGrp="1" noChangeArrowheads="1"/>
          </p:cNvSpPr>
          <p:nvPr>
            <p:ph type="sldNum" sz="quarter" idx="5"/>
          </p:nvPr>
        </p:nvSpPr>
        <p:spPr bwMode="auto">
          <a:xfrm>
            <a:off x="5799138" y="6745288"/>
            <a:ext cx="44354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fld id="{DFDE27D3-36CE-47B2-9A17-3F8DC9DC472A}" type="slidenum">
              <a:rPr lang="en-US" altLang="zh-CN"/>
              <a:pPr/>
              <a:t>‹#›</a:t>
            </a:fld>
            <a:endParaRPr lang="en-US" altLang="zh-CN"/>
          </a:p>
        </p:txBody>
      </p:sp>
    </p:spTree>
    <p:extLst>
      <p:ext uri="{BB962C8B-B14F-4D97-AF65-F5344CB8AC3E}">
        <p14:creationId xmlns:p14="http://schemas.microsoft.com/office/powerpoint/2010/main" val="137331983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a:t>
            </a:fld>
            <a:endParaRPr lang="en-US" altLang="zh-CN"/>
          </a:p>
        </p:txBody>
      </p:sp>
    </p:spTree>
    <p:extLst>
      <p:ext uri="{BB962C8B-B14F-4D97-AF65-F5344CB8AC3E}">
        <p14:creationId xmlns:p14="http://schemas.microsoft.com/office/powerpoint/2010/main" val="2399240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27701AD1-76C7-4C7B-8D49-CCDAC6469A00}" type="slidenum">
              <a:rPr lang="en-US" altLang="zh-CN"/>
              <a:pPr/>
              <a:t>10</a:t>
            </a:fld>
            <a:endParaRPr lang="en-US" altLang="zh-CN"/>
          </a:p>
        </p:txBody>
      </p:sp>
      <p:sp>
        <p:nvSpPr>
          <p:cNvPr id="292866" name="Rectangle 2"/>
          <p:cNvSpPr>
            <a:spLocks noGrp="1" noRot="1" noChangeAspect="1" noChangeArrowheads="1" noTextEdit="1"/>
          </p:cNvSpPr>
          <p:nvPr>
            <p:ph type="sldImg"/>
          </p:nvPr>
        </p:nvSpPr>
        <p:spPr>
          <a:xfrm>
            <a:off x="2752725" y="533400"/>
            <a:ext cx="4729163" cy="2660650"/>
          </a:xfrm>
          <a:ln/>
        </p:spPr>
      </p:sp>
      <p:sp>
        <p:nvSpPr>
          <p:cNvPr id="292867" name="Rectangle 3"/>
          <p:cNvSpPr>
            <a:spLocks noGrp="1" noChangeArrowheads="1"/>
          </p:cNvSpPr>
          <p:nvPr>
            <p:ph type="body" idx="1"/>
          </p:nvPr>
        </p:nvSpPr>
        <p:spPr>
          <a:xfrm>
            <a:off x="1363663" y="3430588"/>
            <a:ext cx="7675562" cy="3135312"/>
          </a:xfrm>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11</a:t>
            </a:fld>
            <a:endParaRPr lang="en-US" altLang="zh-CN"/>
          </a:p>
        </p:txBody>
      </p:sp>
    </p:spTree>
    <p:extLst>
      <p:ext uri="{BB962C8B-B14F-4D97-AF65-F5344CB8AC3E}">
        <p14:creationId xmlns:p14="http://schemas.microsoft.com/office/powerpoint/2010/main" val="1038029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12</a:t>
            </a:fld>
            <a:endParaRPr lang="en-US" altLang="zh-CN"/>
          </a:p>
        </p:txBody>
      </p:sp>
    </p:spTree>
    <p:extLst>
      <p:ext uri="{BB962C8B-B14F-4D97-AF65-F5344CB8AC3E}">
        <p14:creationId xmlns:p14="http://schemas.microsoft.com/office/powerpoint/2010/main" val="310727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13</a:t>
            </a:fld>
            <a:endParaRPr lang="en-US" altLang="zh-CN"/>
          </a:p>
        </p:txBody>
      </p:sp>
    </p:spTree>
    <p:extLst>
      <p:ext uri="{BB962C8B-B14F-4D97-AF65-F5344CB8AC3E}">
        <p14:creationId xmlns:p14="http://schemas.microsoft.com/office/powerpoint/2010/main" val="2158185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5C7292D-095F-40FC-B720-07C21600E781}" type="slidenum">
              <a:rPr lang="en-US" altLang="zh-CN"/>
              <a:pPr/>
              <a:t>14</a:t>
            </a:fld>
            <a:endParaRPr lang="en-US" altLang="zh-CN"/>
          </a:p>
        </p:txBody>
      </p:sp>
      <p:sp>
        <p:nvSpPr>
          <p:cNvPr id="326658" name="Rectangle 2"/>
          <p:cNvSpPr>
            <a:spLocks noGrp="1" noRot="1" noChangeAspect="1" noChangeArrowheads="1" noTextEdit="1"/>
          </p:cNvSpPr>
          <p:nvPr>
            <p:ph type="sldImg"/>
          </p:nvPr>
        </p:nvSpPr>
        <p:spPr>
          <a:xfrm>
            <a:off x="2752725" y="533400"/>
            <a:ext cx="4729163" cy="2660650"/>
          </a:xfrm>
          <a:ln/>
        </p:spPr>
      </p:sp>
      <p:sp>
        <p:nvSpPr>
          <p:cNvPr id="326659" name="Rectangle 3"/>
          <p:cNvSpPr>
            <a:spLocks noGrp="1" noChangeArrowheads="1"/>
          </p:cNvSpPr>
          <p:nvPr>
            <p:ph type="body" idx="1"/>
          </p:nvPr>
        </p:nvSpPr>
        <p:spPr/>
        <p:txBody>
          <a:bodyPr/>
          <a:lstStyle/>
          <a:p>
            <a:pPr lvl="0" algn="l"/>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04BD49A-0BF4-4A25-B166-9D7C7C07F761}" type="slidenum">
              <a:rPr lang="en-US" altLang="zh-CN"/>
              <a:pPr/>
              <a:t>15</a:t>
            </a:fld>
            <a:endParaRPr lang="en-US" altLang="zh-CN"/>
          </a:p>
        </p:txBody>
      </p:sp>
      <p:sp>
        <p:nvSpPr>
          <p:cNvPr id="330754" name="Rectangle 2"/>
          <p:cNvSpPr>
            <a:spLocks noGrp="1" noRot="1" noChangeAspect="1" noChangeArrowheads="1" noTextEdit="1"/>
          </p:cNvSpPr>
          <p:nvPr>
            <p:ph type="sldImg"/>
          </p:nvPr>
        </p:nvSpPr>
        <p:spPr>
          <a:xfrm>
            <a:off x="2752725" y="533400"/>
            <a:ext cx="4729163" cy="2660650"/>
          </a:xfrm>
          <a:ln/>
        </p:spPr>
      </p:sp>
      <p:sp>
        <p:nvSpPr>
          <p:cNvPr id="33075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1F6579E9-FACE-4F55-86A6-2752941E8612}" type="slidenum">
              <a:rPr lang="en-US" altLang="zh-CN"/>
              <a:pPr/>
              <a:t>16</a:t>
            </a:fld>
            <a:endParaRPr lang="en-US" altLang="zh-CN"/>
          </a:p>
        </p:txBody>
      </p:sp>
      <p:sp>
        <p:nvSpPr>
          <p:cNvPr id="332802" name="Rectangle 2"/>
          <p:cNvSpPr>
            <a:spLocks noGrp="1" noRot="1" noChangeAspect="1" noChangeArrowheads="1" noTextEdit="1"/>
          </p:cNvSpPr>
          <p:nvPr>
            <p:ph type="sldImg"/>
          </p:nvPr>
        </p:nvSpPr>
        <p:spPr>
          <a:xfrm>
            <a:off x="2752725" y="533400"/>
            <a:ext cx="4729163" cy="2660650"/>
          </a:xfrm>
          <a:ln/>
        </p:spPr>
      </p:sp>
      <p:sp>
        <p:nvSpPr>
          <p:cNvPr id="33280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BC2E5A4-1076-41E9-A684-BE35B20423BA}" type="slidenum">
              <a:rPr lang="en-US" altLang="zh-CN"/>
              <a:pPr/>
              <a:t>17</a:t>
            </a:fld>
            <a:endParaRPr lang="en-US" altLang="zh-CN"/>
          </a:p>
        </p:txBody>
      </p:sp>
      <p:sp>
        <p:nvSpPr>
          <p:cNvPr id="337922" name="Rectangle 2"/>
          <p:cNvSpPr>
            <a:spLocks noGrp="1" noRot="1" noChangeAspect="1" noChangeArrowheads="1" noTextEdit="1"/>
          </p:cNvSpPr>
          <p:nvPr>
            <p:ph type="sldImg"/>
          </p:nvPr>
        </p:nvSpPr>
        <p:spPr>
          <a:xfrm>
            <a:off x="2752725" y="533400"/>
            <a:ext cx="4729163" cy="2660650"/>
          </a:xfrm>
          <a:ln/>
        </p:spPr>
      </p:sp>
      <p:sp>
        <p:nvSpPr>
          <p:cNvPr id="337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19</a:t>
            </a:fld>
            <a:endParaRPr lang="en-US" altLang="zh-CN"/>
          </a:p>
        </p:txBody>
      </p:sp>
    </p:spTree>
    <p:extLst>
      <p:ext uri="{BB962C8B-B14F-4D97-AF65-F5344CB8AC3E}">
        <p14:creationId xmlns:p14="http://schemas.microsoft.com/office/powerpoint/2010/main" val="3522989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20</a:t>
            </a:fld>
            <a:endParaRPr lang="en-US" altLang="zh-CN"/>
          </a:p>
        </p:txBody>
      </p:sp>
    </p:spTree>
    <p:extLst>
      <p:ext uri="{BB962C8B-B14F-4D97-AF65-F5344CB8AC3E}">
        <p14:creationId xmlns:p14="http://schemas.microsoft.com/office/powerpoint/2010/main" val="389509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2</a:t>
            </a:fld>
            <a:endParaRPr lang="en-US" altLang="zh-CN"/>
          </a:p>
        </p:txBody>
      </p:sp>
    </p:spTree>
    <p:extLst>
      <p:ext uri="{BB962C8B-B14F-4D97-AF65-F5344CB8AC3E}">
        <p14:creationId xmlns:p14="http://schemas.microsoft.com/office/powerpoint/2010/main" val="767938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DE27D3-36CE-47B2-9A17-3F8DC9DC472A}" type="slidenum">
              <a:rPr lang="en-US" altLang="zh-CN" smtClean="0"/>
              <a:pPr/>
              <a:t>21</a:t>
            </a:fld>
            <a:endParaRPr lang="en-US" altLang="zh-CN"/>
          </a:p>
        </p:txBody>
      </p:sp>
    </p:spTree>
    <p:extLst>
      <p:ext uri="{BB962C8B-B14F-4D97-AF65-F5344CB8AC3E}">
        <p14:creationId xmlns:p14="http://schemas.microsoft.com/office/powerpoint/2010/main" val="3149224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22</a:t>
            </a:fld>
            <a:endParaRPr lang="en-US" altLang="zh-CN"/>
          </a:p>
        </p:txBody>
      </p:sp>
    </p:spTree>
    <p:extLst>
      <p:ext uri="{BB962C8B-B14F-4D97-AF65-F5344CB8AC3E}">
        <p14:creationId xmlns:p14="http://schemas.microsoft.com/office/powerpoint/2010/main" val="1645068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23</a:t>
            </a:fld>
            <a:endParaRPr lang="en-US" altLang="zh-CN"/>
          </a:p>
        </p:txBody>
      </p:sp>
    </p:spTree>
    <p:extLst>
      <p:ext uri="{BB962C8B-B14F-4D97-AF65-F5344CB8AC3E}">
        <p14:creationId xmlns:p14="http://schemas.microsoft.com/office/powerpoint/2010/main" val="892519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1C4FFFD-1E55-4796-BDDB-2EDE0812804F}" type="slidenum">
              <a:rPr lang="en-US" altLang="zh-CN"/>
              <a:pPr/>
              <a:t>24</a:t>
            </a:fld>
            <a:endParaRPr lang="en-US" altLang="zh-CN"/>
          </a:p>
        </p:txBody>
      </p:sp>
      <p:sp>
        <p:nvSpPr>
          <p:cNvPr id="202754" name="Rectangle 2"/>
          <p:cNvSpPr>
            <a:spLocks noGrp="1" noRot="1" noChangeAspect="1" noChangeArrowheads="1" noTextEdit="1"/>
          </p:cNvSpPr>
          <p:nvPr>
            <p:ph type="sldImg"/>
          </p:nvPr>
        </p:nvSpPr>
        <p:spPr>
          <a:xfrm>
            <a:off x="2752725" y="533400"/>
            <a:ext cx="4729163" cy="2660650"/>
          </a:xfrm>
          <a:ln/>
        </p:spPr>
      </p:sp>
      <p:sp>
        <p:nvSpPr>
          <p:cNvPr id="20275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25</a:t>
            </a:fld>
            <a:endParaRPr lang="en-US" altLang="zh-CN"/>
          </a:p>
        </p:txBody>
      </p:sp>
    </p:spTree>
    <p:extLst>
      <p:ext uri="{BB962C8B-B14F-4D97-AF65-F5344CB8AC3E}">
        <p14:creationId xmlns:p14="http://schemas.microsoft.com/office/powerpoint/2010/main" val="2055737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3140FAF4-B605-46A0-A1C1-2CE656CB15FF}" type="slidenum">
              <a:rPr lang="en-US" altLang="zh-CN"/>
              <a:pPr/>
              <a:t>26</a:t>
            </a:fld>
            <a:endParaRPr lang="en-US" altLang="zh-CN"/>
          </a:p>
        </p:txBody>
      </p:sp>
      <p:sp>
        <p:nvSpPr>
          <p:cNvPr id="204802" name="Rectangle 2"/>
          <p:cNvSpPr>
            <a:spLocks noGrp="1" noRot="1" noChangeAspect="1" noChangeArrowheads="1" noTextEdit="1"/>
          </p:cNvSpPr>
          <p:nvPr>
            <p:ph type="sldImg"/>
          </p:nvPr>
        </p:nvSpPr>
        <p:spPr>
          <a:xfrm>
            <a:off x="2752725" y="533400"/>
            <a:ext cx="4729163" cy="2660650"/>
          </a:xfrm>
          <a:ln/>
        </p:spPr>
      </p:sp>
      <p:sp>
        <p:nvSpPr>
          <p:cNvPr id="20480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2E80DDC-2F3F-43A9-995D-13FE5B64DEF3}" type="slidenum">
              <a:rPr lang="en-US" altLang="zh-CN"/>
              <a:pPr/>
              <a:t>27</a:t>
            </a:fld>
            <a:endParaRPr lang="en-US" altLang="zh-CN"/>
          </a:p>
        </p:txBody>
      </p:sp>
      <p:sp>
        <p:nvSpPr>
          <p:cNvPr id="206850" name="Rectangle 2"/>
          <p:cNvSpPr>
            <a:spLocks noGrp="1" noRot="1" noChangeAspect="1" noChangeArrowheads="1" noTextEdit="1"/>
          </p:cNvSpPr>
          <p:nvPr>
            <p:ph type="sldImg"/>
          </p:nvPr>
        </p:nvSpPr>
        <p:spPr>
          <a:xfrm>
            <a:off x="2752725" y="533400"/>
            <a:ext cx="4729163" cy="2660650"/>
          </a:xfrm>
          <a:ln/>
        </p:spPr>
      </p:sp>
      <p:sp>
        <p:nvSpPr>
          <p:cNvPr id="20685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28</a:t>
            </a:fld>
            <a:endParaRPr lang="en-US" altLang="zh-CN"/>
          </a:p>
        </p:txBody>
      </p:sp>
    </p:spTree>
    <p:extLst>
      <p:ext uri="{BB962C8B-B14F-4D97-AF65-F5344CB8AC3E}">
        <p14:creationId xmlns:p14="http://schemas.microsoft.com/office/powerpoint/2010/main" val="3117183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859A0DB-878F-47CA-8A68-BC0E81F15418}" type="slidenum">
              <a:rPr lang="en-US" altLang="zh-CN"/>
              <a:pPr/>
              <a:t>29</a:t>
            </a:fld>
            <a:endParaRPr lang="en-US" altLang="zh-CN"/>
          </a:p>
        </p:txBody>
      </p:sp>
      <p:sp>
        <p:nvSpPr>
          <p:cNvPr id="210946" name="Rectangle 2"/>
          <p:cNvSpPr>
            <a:spLocks noGrp="1" noRot="1" noChangeAspect="1" noChangeArrowheads="1" noTextEdit="1"/>
          </p:cNvSpPr>
          <p:nvPr>
            <p:ph type="sldImg"/>
          </p:nvPr>
        </p:nvSpPr>
        <p:spPr>
          <a:xfrm>
            <a:off x="2752725" y="533400"/>
            <a:ext cx="4729163" cy="2660650"/>
          </a:xfrm>
          <a:ln/>
        </p:spPr>
      </p:sp>
      <p:sp>
        <p:nvSpPr>
          <p:cNvPr id="21094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490F9C9-A7F3-41DA-B258-7B6A53835881}" type="slidenum">
              <a:rPr lang="en-US" altLang="zh-CN"/>
              <a:pPr/>
              <a:t>30</a:t>
            </a:fld>
            <a:endParaRPr lang="en-US" altLang="zh-CN"/>
          </a:p>
        </p:txBody>
      </p:sp>
      <p:sp>
        <p:nvSpPr>
          <p:cNvPr id="212994" name="Rectangle 2"/>
          <p:cNvSpPr>
            <a:spLocks noGrp="1" noRot="1" noChangeAspect="1" noChangeArrowheads="1" noTextEdit="1"/>
          </p:cNvSpPr>
          <p:nvPr>
            <p:ph type="sldImg"/>
          </p:nvPr>
        </p:nvSpPr>
        <p:spPr>
          <a:xfrm>
            <a:off x="2752725" y="533400"/>
            <a:ext cx="4729163" cy="2660650"/>
          </a:xfrm>
          <a:ln/>
        </p:spPr>
      </p:sp>
      <p:sp>
        <p:nvSpPr>
          <p:cNvPr id="21299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3</a:t>
            </a:fld>
            <a:endParaRPr lang="en-US" altLang="zh-CN"/>
          </a:p>
        </p:txBody>
      </p:sp>
    </p:spTree>
    <p:extLst>
      <p:ext uri="{BB962C8B-B14F-4D97-AF65-F5344CB8AC3E}">
        <p14:creationId xmlns:p14="http://schemas.microsoft.com/office/powerpoint/2010/main" val="2449268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FD4B85C-9630-4DEC-8240-13A8719BD86E}" type="slidenum">
              <a:rPr lang="en-US" altLang="zh-CN"/>
              <a:pPr/>
              <a:t>31</a:t>
            </a:fld>
            <a:endParaRPr lang="en-US" altLang="zh-CN"/>
          </a:p>
        </p:txBody>
      </p:sp>
      <p:sp>
        <p:nvSpPr>
          <p:cNvPr id="215042" name="Rectangle 2"/>
          <p:cNvSpPr>
            <a:spLocks noGrp="1" noRot="1" noChangeAspect="1" noChangeArrowheads="1" noTextEdit="1"/>
          </p:cNvSpPr>
          <p:nvPr>
            <p:ph type="sldImg"/>
          </p:nvPr>
        </p:nvSpPr>
        <p:spPr>
          <a:xfrm>
            <a:off x="2752725" y="533400"/>
            <a:ext cx="4729163" cy="2660650"/>
          </a:xfrm>
          <a:ln/>
        </p:spPr>
      </p:sp>
      <p:sp>
        <p:nvSpPr>
          <p:cNvPr id="21504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32</a:t>
            </a:fld>
            <a:endParaRPr lang="en-US" altLang="zh-CN"/>
          </a:p>
        </p:txBody>
      </p:sp>
    </p:spTree>
    <p:extLst>
      <p:ext uri="{BB962C8B-B14F-4D97-AF65-F5344CB8AC3E}">
        <p14:creationId xmlns:p14="http://schemas.microsoft.com/office/powerpoint/2010/main" val="769898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0" dirty="0"/>
          </a:p>
        </p:txBody>
      </p:sp>
      <p:sp>
        <p:nvSpPr>
          <p:cNvPr id="4" name="灯片编号占位符 3"/>
          <p:cNvSpPr>
            <a:spLocks noGrp="1"/>
          </p:cNvSpPr>
          <p:nvPr>
            <p:ph type="sldNum" sz="quarter" idx="10"/>
          </p:nvPr>
        </p:nvSpPr>
        <p:spPr/>
        <p:txBody>
          <a:bodyPr/>
          <a:lstStyle/>
          <a:p>
            <a:fld id="{DFDE27D3-36CE-47B2-9A17-3F8DC9DC472A}" type="slidenum">
              <a:rPr lang="en-US" altLang="zh-CN" smtClean="0"/>
              <a:pPr/>
              <a:t>33</a:t>
            </a:fld>
            <a:endParaRPr lang="en-US" altLang="zh-CN"/>
          </a:p>
        </p:txBody>
      </p:sp>
    </p:spTree>
    <p:extLst>
      <p:ext uri="{BB962C8B-B14F-4D97-AF65-F5344CB8AC3E}">
        <p14:creationId xmlns:p14="http://schemas.microsoft.com/office/powerpoint/2010/main" val="2244903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EF03A289-EB7F-490E-A12C-21E530ADBF77}" type="slidenum">
              <a:rPr lang="en-US" altLang="zh-CN"/>
              <a:pPr/>
              <a:t>34</a:t>
            </a:fld>
            <a:endParaRPr lang="en-US" altLang="zh-CN"/>
          </a:p>
        </p:txBody>
      </p:sp>
      <p:sp>
        <p:nvSpPr>
          <p:cNvPr id="221186" name="Rectangle 2"/>
          <p:cNvSpPr>
            <a:spLocks noGrp="1" noRot="1" noChangeAspect="1" noChangeArrowheads="1" noTextEdit="1"/>
          </p:cNvSpPr>
          <p:nvPr>
            <p:ph type="sldImg"/>
          </p:nvPr>
        </p:nvSpPr>
        <p:spPr>
          <a:xfrm>
            <a:off x="2752725" y="533400"/>
            <a:ext cx="4729163" cy="2660650"/>
          </a:xfrm>
          <a:ln/>
        </p:spPr>
      </p:sp>
      <p:sp>
        <p:nvSpPr>
          <p:cNvPr id="22118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09BD7D1-2B53-40F3-96B8-61C049B52E59}" type="slidenum">
              <a:rPr lang="en-US" altLang="zh-CN"/>
              <a:pPr/>
              <a:t>35</a:t>
            </a:fld>
            <a:endParaRPr lang="en-US" altLang="zh-CN"/>
          </a:p>
        </p:txBody>
      </p:sp>
      <p:sp>
        <p:nvSpPr>
          <p:cNvPr id="223234" name="Rectangle 2"/>
          <p:cNvSpPr>
            <a:spLocks noGrp="1" noRot="1" noChangeAspect="1" noChangeArrowheads="1" noTextEdit="1"/>
          </p:cNvSpPr>
          <p:nvPr>
            <p:ph type="sldImg"/>
          </p:nvPr>
        </p:nvSpPr>
        <p:spPr>
          <a:xfrm>
            <a:off x="2752725" y="533400"/>
            <a:ext cx="4729163" cy="2660650"/>
          </a:xfrm>
          <a:ln/>
        </p:spPr>
      </p:sp>
      <p:sp>
        <p:nvSpPr>
          <p:cNvPr id="22323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36</a:t>
            </a:fld>
            <a:endParaRPr lang="en-US" altLang="zh-CN"/>
          </a:p>
        </p:txBody>
      </p:sp>
    </p:spTree>
    <p:extLst>
      <p:ext uri="{BB962C8B-B14F-4D97-AF65-F5344CB8AC3E}">
        <p14:creationId xmlns:p14="http://schemas.microsoft.com/office/powerpoint/2010/main" val="3405044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37</a:t>
            </a:fld>
            <a:endParaRPr lang="en-US" altLang="zh-CN"/>
          </a:p>
        </p:txBody>
      </p:sp>
    </p:spTree>
    <p:extLst>
      <p:ext uri="{BB962C8B-B14F-4D97-AF65-F5344CB8AC3E}">
        <p14:creationId xmlns:p14="http://schemas.microsoft.com/office/powerpoint/2010/main" val="1363663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38</a:t>
            </a:fld>
            <a:endParaRPr lang="en-US" altLang="zh-CN"/>
          </a:p>
        </p:txBody>
      </p:sp>
    </p:spTree>
    <p:extLst>
      <p:ext uri="{BB962C8B-B14F-4D97-AF65-F5344CB8AC3E}">
        <p14:creationId xmlns:p14="http://schemas.microsoft.com/office/powerpoint/2010/main" val="2228744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DE27D3-36CE-47B2-9A17-3F8DC9DC472A}" type="slidenum">
              <a:rPr lang="en-US" altLang="zh-CN" smtClean="0"/>
              <a:pPr/>
              <a:t>39</a:t>
            </a:fld>
            <a:endParaRPr lang="en-US" altLang="zh-CN"/>
          </a:p>
        </p:txBody>
      </p:sp>
    </p:spTree>
    <p:extLst>
      <p:ext uri="{BB962C8B-B14F-4D97-AF65-F5344CB8AC3E}">
        <p14:creationId xmlns:p14="http://schemas.microsoft.com/office/powerpoint/2010/main" val="16913389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F9C09D-8C25-4B1E-B346-95FFF800A84D}" type="slidenum">
              <a:rPr lang="en-US" altLang="zh-CN"/>
              <a:pPr/>
              <a:t>40</a:t>
            </a:fld>
            <a:endParaRPr lang="en-US" altLang="zh-CN"/>
          </a:p>
        </p:txBody>
      </p:sp>
      <p:sp>
        <p:nvSpPr>
          <p:cNvPr id="367618" name="Rectangle 2"/>
          <p:cNvSpPr>
            <a:spLocks noGrp="1" noRot="1" noChangeAspect="1" noChangeArrowheads="1" noTextEdit="1"/>
          </p:cNvSpPr>
          <p:nvPr>
            <p:ph type="sldImg"/>
          </p:nvPr>
        </p:nvSpPr>
        <p:spPr>
          <a:xfrm>
            <a:off x="2752725" y="533400"/>
            <a:ext cx="4729163" cy="2660650"/>
          </a:xfrm>
          <a:ln/>
        </p:spPr>
      </p:sp>
      <p:sp>
        <p:nvSpPr>
          <p:cNvPr id="36761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DD36FC5-8EEE-4A2B-9182-F2A1FBCAFC4D}" type="slidenum">
              <a:rPr lang="en-US" altLang="zh-CN"/>
              <a:pPr/>
              <a:t>4</a:t>
            </a:fld>
            <a:endParaRPr lang="en-US" altLang="zh-CN"/>
          </a:p>
        </p:txBody>
      </p:sp>
      <p:sp>
        <p:nvSpPr>
          <p:cNvPr id="178178" name="Rectangle 2"/>
          <p:cNvSpPr>
            <a:spLocks noGrp="1" noRot="1" noChangeAspect="1" noChangeArrowheads="1" noTextEdit="1"/>
          </p:cNvSpPr>
          <p:nvPr>
            <p:ph type="sldImg"/>
          </p:nvPr>
        </p:nvSpPr>
        <p:spPr>
          <a:xfrm>
            <a:off x="2752725" y="533400"/>
            <a:ext cx="4729163" cy="2660650"/>
          </a:xfrm>
          <a:ln/>
        </p:spPr>
      </p:sp>
      <p:sp>
        <p:nvSpPr>
          <p:cNvPr id="17817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DE27D3-36CE-47B2-9A17-3F8DC9DC472A}" type="slidenum">
              <a:rPr lang="en-US" altLang="zh-CN" smtClean="0"/>
              <a:pPr/>
              <a:t>41</a:t>
            </a:fld>
            <a:endParaRPr lang="en-US" altLang="zh-CN"/>
          </a:p>
        </p:txBody>
      </p:sp>
    </p:spTree>
    <p:extLst>
      <p:ext uri="{BB962C8B-B14F-4D97-AF65-F5344CB8AC3E}">
        <p14:creationId xmlns:p14="http://schemas.microsoft.com/office/powerpoint/2010/main" val="1939955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8F8868C-D422-409F-AF76-F76903A0279F}" type="slidenum">
              <a:rPr lang="en-US" altLang="zh-CN"/>
              <a:pPr/>
              <a:t>42</a:t>
            </a:fld>
            <a:endParaRPr lang="en-US" altLang="zh-CN"/>
          </a:p>
        </p:txBody>
      </p:sp>
      <p:sp>
        <p:nvSpPr>
          <p:cNvPr id="229378" name="Rectangle 2"/>
          <p:cNvSpPr>
            <a:spLocks noGrp="1" noRot="1" noChangeAspect="1" noChangeArrowheads="1" noTextEdit="1"/>
          </p:cNvSpPr>
          <p:nvPr>
            <p:ph type="sldImg"/>
          </p:nvPr>
        </p:nvSpPr>
        <p:spPr>
          <a:xfrm>
            <a:off x="2752725" y="533400"/>
            <a:ext cx="4729163" cy="2660650"/>
          </a:xfrm>
          <a:ln/>
        </p:spPr>
      </p:sp>
      <p:sp>
        <p:nvSpPr>
          <p:cNvPr id="22937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43</a:t>
            </a:fld>
            <a:endParaRPr lang="en-US" altLang="zh-CN"/>
          </a:p>
        </p:txBody>
      </p:sp>
    </p:spTree>
    <p:extLst>
      <p:ext uri="{BB962C8B-B14F-4D97-AF65-F5344CB8AC3E}">
        <p14:creationId xmlns:p14="http://schemas.microsoft.com/office/powerpoint/2010/main" val="297817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44</a:t>
            </a:fld>
            <a:endParaRPr lang="en-US" altLang="zh-CN"/>
          </a:p>
        </p:txBody>
      </p:sp>
    </p:spTree>
    <p:extLst>
      <p:ext uri="{BB962C8B-B14F-4D97-AF65-F5344CB8AC3E}">
        <p14:creationId xmlns:p14="http://schemas.microsoft.com/office/powerpoint/2010/main" val="302875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45</a:t>
            </a:fld>
            <a:endParaRPr lang="en-US" altLang="zh-CN"/>
          </a:p>
        </p:txBody>
      </p:sp>
    </p:spTree>
    <p:extLst>
      <p:ext uri="{BB962C8B-B14F-4D97-AF65-F5344CB8AC3E}">
        <p14:creationId xmlns:p14="http://schemas.microsoft.com/office/powerpoint/2010/main" val="2593463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46</a:t>
            </a:fld>
            <a:endParaRPr lang="en-US" altLang="zh-CN"/>
          </a:p>
        </p:txBody>
      </p:sp>
    </p:spTree>
    <p:extLst>
      <p:ext uri="{BB962C8B-B14F-4D97-AF65-F5344CB8AC3E}">
        <p14:creationId xmlns:p14="http://schemas.microsoft.com/office/powerpoint/2010/main" val="2035996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DE27D3-36CE-47B2-9A17-3F8DC9DC472A}" type="slidenum">
              <a:rPr lang="en-US" altLang="zh-CN" smtClean="0"/>
              <a:pPr/>
              <a:t>47</a:t>
            </a:fld>
            <a:endParaRPr lang="en-US" altLang="zh-CN"/>
          </a:p>
        </p:txBody>
      </p:sp>
    </p:spTree>
    <p:extLst>
      <p:ext uri="{BB962C8B-B14F-4D97-AF65-F5344CB8AC3E}">
        <p14:creationId xmlns:p14="http://schemas.microsoft.com/office/powerpoint/2010/main" val="1876963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F1C8252-2C76-4F19-939F-9C88302A1728}" type="slidenum">
              <a:rPr lang="en-US" altLang="zh-CN"/>
              <a:pPr/>
              <a:t>48</a:t>
            </a:fld>
            <a:endParaRPr lang="en-US" altLang="zh-CN"/>
          </a:p>
        </p:txBody>
      </p:sp>
      <p:sp>
        <p:nvSpPr>
          <p:cNvPr id="379906" name="Rectangle 2"/>
          <p:cNvSpPr>
            <a:spLocks noGrp="1" noRot="1" noChangeAspect="1" noChangeArrowheads="1" noTextEdit="1"/>
          </p:cNvSpPr>
          <p:nvPr>
            <p:ph type="sldImg"/>
          </p:nvPr>
        </p:nvSpPr>
        <p:spPr>
          <a:xfrm>
            <a:off x="2752725" y="533400"/>
            <a:ext cx="4729163" cy="2660650"/>
          </a:xfrm>
          <a:ln/>
        </p:spPr>
      </p:sp>
      <p:sp>
        <p:nvSpPr>
          <p:cNvPr id="379907" name="Rectangle 3"/>
          <p:cNvSpPr>
            <a:spLocks noGrp="1" noChangeArrowheads="1"/>
          </p:cNvSpPr>
          <p:nvPr>
            <p:ph type="body" idx="1"/>
          </p:nvPr>
        </p:nvSpPr>
        <p:spPr>
          <a:xfrm>
            <a:off x="1679575" y="3430588"/>
            <a:ext cx="7191375" cy="3135312"/>
          </a:xfrm>
        </p:spPr>
        <p:txBody>
          <a:bodyPr/>
          <a:lstStyle/>
          <a:p>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B496C3F-9D97-4A2D-83E3-BD15DF780B5E}" type="slidenum">
              <a:rPr lang="en-US" altLang="zh-CN"/>
              <a:pPr/>
              <a:t>49</a:t>
            </a:fld>
            <a:endParaRPr lang="en-US" altLang="zh-CN"/>
          </a:p>
        </p:txBody>
      </p:sp>
      <p:sp>
        <p:nvSpPr>
          <p:cNvPr id="381954" name="Rectangle 2"/>
          <p:cNvSpPr>
            <a:spLocks noGrp="1" noRot="1" noChangeAspect="1" noChangeArrowheads="1" noTextEdit="1"/>
          </p:cNvSpPr>
          <p:nvPr>
            <p:ph type="sldImg"/>
          </p:nvPr>
        </p:nvSpPr>
        <p:spPr>
          <a:xfrm>
            <a:off x="2752725" y="533400"/>
            <a:ext cx="4729163" cy="2660650"/>
          </a:xfrm>
          <a:ln/>
        </p:spPr>
      </p:sp>
      <p:sp>
        <p:nvSpPr>
          <p:cNvPr id="38195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50</a:t>
            </a:fld>
            <a:endParaRPr lang="en-US" altLang="zh-CN"/>
          </a:p>
        </p:txBody>
      </p:sp>
    </p:spTree>
    <p:extLst>
      <p:ext uri="{BB962C8B-B14F-4D97-AF65-F5344CB8AC3E}">
        <p14:creationId xmlns:p14="http://schemas.microsoft.com/office/powerpoint/2010/main" val="204005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C0BAB91-C4DD-49B2-86D9-59E37DFAA0D8}" type="slidenum">
              <a:rPr lang="en-US" altLang="zh-CN"/>
              <a:pPr/>
              <a:t>5</a:t>
            </a:fld>
            <a:endParaRPr lang="en-US" altLang="zh-CN"/>
          </a:p>
        </p:txBody>
      </p:sp>
      <p:sp>
        <p:nvSpPr>
          <p:cNvPr id="180226" name="Rectangle 2"/>
          <p:cNvSpPr>
            <a:spLocks noGrp="1" noRot="1" noChangeAspect="1" noChangeArrowheads="1" noTextEdit="1"/>
          </p:cNvSpPr>
          <p:nvPr>
            <p:ph type="sldImg"/>
          </p:nvPr>
        </p:nvSpPr>
        <p:spPr>
          <a:xfrm>
            <a:off x="2752725" y="533400"/>
            <a:ext cx="4729163" cy="2660650"/>
          </a:xfrm>
          <a:ln/>
        </p:spPr>
      </p:sp>
      <p:sp>
        <p:nvSpPr>
          <p:cNvPr id="180227" name="Rectangle 3"/>
          <p:cNvSpPr>
            <a:spLocks noGrp="1" noChangeArrowheads="1"/>
          </p:cNvSpPr>
          <p:nvPr>
            <p:ph type="body" idx="1"/>
          </p:nvPr>
        </p:nvSpPr>
        <p:spPr/>
        <p:txBody>
          <a:bodyPr/>
          <a:lstStyle/>
          <a:p>
            <a:pPr>
              <a:buFont typeface="Monotype Sorts" pitchFamily="2" charset="2"/>
              <a:buNone/>
            </a:pPr>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72F25EA-0A17-4643-8B73-4C250DB85C7F}" type="slidenum">
              <a:rPr lang="en-US" altLang="zh-CN"/>
              <a:pPr/>
              <a:t>51</a:t>
            </a:fld>
            <a:endParaRPr lang="en-US" altLang="zh-CN"/>
          </a:p>
        </p:txBody>
      </p:sp>
      <p:sp>
        <p:nvSpPr>
          <p:cNvPr id="390146" name="Rectangle 2"/>
          <p:cNvSpPr>
            <a:spLocks noGrp="1" noRot="1" noChangeAspect="1" noChangeArrowheads="1" noTextEdit="1"/>
          </p:cNvSpPr>
          <p:nvPr>
            <p:ph type="sldImg"/>
          </p:nvPr>
        </p:nvSpPr>
        <p:spPr>
          <a:xfrm>
            <a:off x="2752725" y="533400"/>
            <a:ext cx="4729163" cy="2660650"/>
          </a:xfrm>
          <a:ln/>
        </p:spPr>
      </p:sp>
      <p:sp>
        <p:nvSpPr>
          <p:cNvPr id="390147" name="Rectangle 3"/>
          <p:cNvSpPr>
            <a:spLocks noGrp="1" noChangeArrowheads="1"/>
          </p:cNvSpPr>
          <p:nvPr>
            <p:ph type="body" idx="1"/>
          </p:nvPr>
        </p:nvSpPr>
        <p:spPr>
          <a:xfrm>
            <a:off x="1517650" y="3430588"/>
            <a:ext cx="7580313" cy="3135312"/>
          </a:xfrm>
        </p:spPr>
        <p:txBody>
          <a:bodyPr/>
          <a:lstStyle/>
          <a:p>
            <a:endParaRPr lang="zh-CN"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52</a:t>
            </a:fld>
            <a:endParaRPr lang="en-US" altLang="zh-CN"/>
          </a:p>
        </p:txBody>
      </p:sp>
    </p:spTree>
    <p:extLst>
      <p:ext uri="{BB962C8B-B14F-4D97-AF65-F5344CB8AC3E}">
        <p14:creationId xmlns:p14="http://schemas.microsoft.com/office/powerpoint/2010/main" val="4025404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DE27D3-36CE-47B2-9A17-3F8DC9DC472A}" type="slidenum">
              <a:rPr lang="en-US" altLang="zh-CN" smtClean="0"/>
              <a:pPr/>
              <a:t>53</a:t>
            </a:fld>
            <a:endParaRPr lang="en-US" altLang="zh-CN"/>
          </a:p>
        </p:txBody>
      </p:sp>
    </p:spTree>
    <p:extLst>
      <p:ext uri="{BB962C8B-B14F-4D97-AF65-F5344CB8AC3E}">
        <p14:creationId xmlns:p14="http://schemas.microsoft.com/office/powerpoint/2010/main" val="17411401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54</a:t>
            </a:fld>
            <a:endParaRPr lang="en-US" altLang="zh-CN"/>
          </a:p>
        </p:txBody>
      </p:sp>
    </p:spTree>
    <p:extLst>
      <p:ext uri="{BB962C8B-B14F-4D97-AF65-F5344CB8AC3E}">
        <p14:creationId xmlns:p14="http://schemas.microsoft.com/office/powerpoint/2010/main" val="168032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1445DA3-F137-43AF-B1E9-9489510D3B99}" type="slidenum">
              <a:rPr lang="en-US" altLang="zh-CN"/>
              <a:pPr/>
              <a:t>55</a:t>
            </a:fld>
            <a:endParaRPr lang="en-US" altLang="zh-CN"/>
          </a:p>
        </p:txBody>
      </p:sp>
      <p:sp>
        <p:nvSpPr>
          <p:cNvPr id="411650" name="Rectangle 2"/>
          <p:cNvSpPr>
            <a:spLocks noGrp="1" noRot="1" noChangeAspect="1" noChangeArrowheads="1" noTextEdit="1"/>
          </p:cNvSpPr>
          <p:nvPr>
            <p:ph type="sldImg"/>
          </p:nvPr>
        </p:nvSpPr>
        <p:spPr>
          <a:xfrm>
            <a:off x="2752725" y="533400"/>
            <a:ext cx="4729163" cy="2660650"/>
          </a:xfrm>
          <a:ln/>
        </p:spPr>
      </p:sp>
      <p:sp>
        <p:nvSpPr>
          <p:cNvPr id="41165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EB38B04-3E2C-4B6C-B86D-162D50446886}" type="slidenum">
              <a:rPr lang="en-US" altLang="zh-CN"/>
              <a:pPr/>
              <a:t>56</a:t>
            </a:fld>
            <a:endParaRPr lang="en-US" altLang="zh-CN"/>
          </a:p>
        </p:txBody>
      </p:sp>
      <p:sp>
        <p:nvSpPr>
          <p:cNvPr id="413698" name="Rectangle 2"/>
          <p:cNvSpPr>
            <a:spLocks noGrp="1" noRot="1" noChangeAspect="1" noChangeArrowheads="1" noTextEdit="1"/>
          </p:cNvSpPr>
          <p:nvPr>
            <p:ph type="sldImg"/>
          </p:nvPr>
        </p:nvSpPr>
        <p:spPr>
          <a:xfrm>
            <a:off x="2752725" y="533400"/>
            <a:ext cx="4729163" cy="2660650"/>
          </a:xfrm>
          <a:ln/>
        </p:spPr>
      </p:sp>
      <p:sp>
        <p:nvSpPr>
          <p:cNvPr id="41369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EDFA0B15-D853-4B10-BB50-C34AC5301956}" type="slidenum">
              <a:rPr lang="en-US" altLang="zh-CN"/>
              <a:pPr/>
              <a:t>57</a:t>
            </a:fld>
            <a:endParaRPr lang="en-US" altLang="zh-CN"/>
          </a:p>
        </p:txBody>
      </p:sp>
      <p:sp>
        <p:nvSpPr>
          <p:cNvPr id="415746" name="Rectangle 2"/>
          <p:cNvSpPr>
            <a:spLocks noGrp="1" noRot="1" noChangeAspect="1" noChangeArrowheads="1" noTextEdit="1"/>
          </p:cNvSpPr>
          <p:nvPr>
            <p:ph type="sldImg"/>
          </p:nvPr>
        </p:nvSpPr>
        <p:spPr>
          <a:xfrm>
            <a:off x="2752725" y="533400"/>
            <a:ext cx="4729163" cy="2660650"/>
          </a:xfrm>
          <a:ln/>
        </p:spPr>
      </p:sp>
      <p:sp>
        <p:nvSpPr>
          <p:cNvPr id="41574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466CFAD-3AF9-487C-B5CB-E2BAA0F90DF9}" type="slidenum">
              <a:rPr lang="en-US" altLang="zh-CN"/>
              <a:pPr/>
              <a:t>59</a:t>
            </a:fld>
            <a:endParaRPr lang="en-US" altLang="zh-CN"/>
          </a:p>
        </p:txBody>
      </p:sp>
      <p:sp>
        <p:nvSpPr>
          <p:cNvPr id="420866" name="Rectangle 2"/>
          <p:cNvSpPr>
            <a:spLocks noGrp="1" noRot="1" noChangeAspect="1" noChangeArrowheads="1" noTextEdit="1"/>
          </p:cNvSpPr>
          <p:nvPr>
            <p:ph type="sldImg"/>
          </p:nvPr>
        </p:nvSpPr>
        <p:spPr>
          <a:xfrm>
            <a:off x="2752725" y="533400"/>
            <a:ext cx="4729163" cy="2660650"/>
          </a:xfrm>
          <a:ln/>
        </p:spPr>
      </p:sp>
      <p:sp>
        <p:nvSpPr>
          <p:cNvPr id="4208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8587429-1A66-4947-AB3F-A70759996706}" type="slidenum">
              <a:rPr lang="en-US" altLang="zh-CN"/>
              <a:pPr/>
              <a:t>60</a:t>
            </a:fld>
            <a:endParaRPr lang="en-US" altLang="zh-CN"/>
          </a:p>
        </p:txBody>
      </p:sp>
      <p:sp>
        <p:nvSpPr>
          <p:cNvPr id="422914" name="Rectangle 2"/>
          <p:cNvSpPr>
            <a:spLocks noGrp="1" noRot="1" noChangeAspect="1" noChangeArrowheads="1" noTextEdit="1"/>
          </p:cNvSpPr>
          <p:nvPr>
            <p:ph type="sldImg"/>
          </p:nvPr>
        </p:nvSpPr>
        <p:spPr>
          <a:xfrm>
            <a:off x="2752725" y="533400"/>
            <a:ext cx="4729163" cy="2660650"/>
          </a:xfrm>
          <a:ln/>
        </p:spPr>
      </p:sp>
      <p:sp>
        <p:nvSpPr>
          <p:cNvPr id="42291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61</a:t>
            </a:fld>
            <a:endParaRPr lang="en-US" altLang="zh-CN"/>
          </a:p>
        </p:txBody>
      </p:sp>
    </p:spTree>
    <p:extLst>
      <p:ext uri="{BB962C8B-B14F-4D97-AF65-F5344CB8AC3E}">
        <p14:creationId xmlns:p14="http://schemas.microsoft.com/office/powerpoint/2010/main" val="65376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C8CF643-886D-4285-BCC4-3FDF53E2F5D3}" type="slidenum">
              <a:rPr lang="en-US" altLang="zh-CN"/>
              <a:pPr/>
              <a:t>6</a:t>
            </a:fld>
            <a:endParaRPr lang="en-US" altLang="zh-CN"/>
          </a:p>
        </p:txBody>
      </p:sp>
      <p:sp>
        <p:nvSpPr>
          <p:cNvPr id="184322" name="Rectangle 2"/>
          <p:cNvSpPr>
            <a:spLocks noGrp="1" noRot="1" noChangeAspect="1" noChangeArrowheads="1" noTextEdit="1"/>
          </p:cNvSpPr>
          <p:nvPr>
            <p:ph type="sldImg"/>
          </p:nvPr>
        </p:nvSpPr>
        <p:spPr>
          <a:xfrm>
            <a:off x="2752725" y="533400"/>
            <a:ext cx="4729163" cy="2660650"/>
          </a:xfrm>
          <a:ln/>
        </p:spPr>
      </p:sp>
      <p:sp>
        <p:nvSpPr>
          <p:cNvPr id="184323" name="Rectangle 3"/>
          <p:cNvSpPr>
            <a:spLocks noGrp="1" noChangeArrowheads="1"/>
          </p:cNvSpPr>
          <p:nvPr>
            <p:ph type="body" idx="1"/>
          </p:nvPr>
        </p:nvSpPr>
        <p:spPr/>
        <p:txBody>
          <a:bodyPr/>
          <a:lstStyle/>
          <a:p>
            <a:pPr marL="622300" indent="-622300"/>
            <a:endParaRPr lang="zh-CN"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62</a:t>
            </a:fld>
            <a:endParaRPr lang="en-US" altLang="zh-CN"/>
          </a:p>
        </p:txBody>
      </p:sp>
    </p:spTree>
    <p:extLst>
      <p:ext uri="{BB962C8B-B14F-4D97-AF65-F5344CB8AC3E}">
        <p14:creationId xmlns:p14="http://schemas.microsoft.com/office/powerpoint/2010/main" val="24606308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63</a:t>
            </a:fld>
            <a:endParaRPr lang="en-US" altLang="zh-CN"/>
          </a:p>
        </p:txBody>
      </p:sp>
    </p:spTree>
    <p:extLst>
      <p:ext uri="{BB962C8B-B14F-4D97-AF65-F5344CB8AC3E}">
        <p14:creationId xmlns:p14="http://schemas.microsoft.com/office/powerpoint/2010/main" val="40714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FDE27D3-36CE-47B2-9A17-3F8DC9DC472A}" type="slidenum">
              <a:rPr lang="en-US" altLang="zh-CN" smtClean="0"/>
              <a:pPr/>
              <a:t>64</a:t>
            </a:fld>
            <a:endParaRPr lang="en-US" altLang="zh-CN"/>
          </a:p>
        </p:txBody>
      </p:sp>
    </p:spTree>
    <p:extLst>
      <p:ext uri="{BB962C8B-B14F-4D97-AF65-F5344CB8AC3E}">
        <p14:creationId xmlns:p14="http://schemas.microsoft.com/office/powerpoint/2010/main" val="33297048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65</a:t>
            </a:fld>
            <a:endParaRPr lang="en-US" altLang="zh-CN"/>
          </a:p>
        </p:txBody>
      </p:sp>
    </p:spTree>
    <p:extLst>
      <p:ext uri="{BB962C8B-B14F-4D97-AF65-F5344CB8AC3E}">
        <p14:creationId xmlns:p14="http://schemas.microsoft.com/office/powerpoint/2010/main" val="24835592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EDFA0B15-D853-4B10-BB50-C34AC5301956}" type="slidenum">
              <a:rPr lang="en-US" altLang="zh-CN"/>
              <a:pPr/>
              <a:t>66</a:t>
            </a:fld>
            <a:endParaRPr lang="en-US" altLang="zh-CN"/>
          </a:p>
        </p:txBody>
      </p:sp>
      <p:sp>
        <p:nvSpPr>
          <p:cNvPr id="415746" name="Rectangle 2"/>
          <p:cNvSpPr>
            <a:spLocks noGrp="1" noRot="1" noChangeAspect="1" noChangeArrowheads="1" noTextEdit="1"/>
          </p:cNvSpPr>
          <p:nvPr>
            <p:ph type="sldImg"/>
          </p:nvPr>
        </p:nvSpPr>
        <p:spPr>
          <a:xfrm>
            <a:off x="2752725" y="533400"/>
            <a:ext cx="4729163" cy="2660650"/>
          </a:xfrm>
          <a:ln/>
        </p:spPr>
      </p:sp>
      <p:sp>
        <p:nvSpPr>
          <p:cNvPr id="41574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52725" y="533400"/>
            <a:ext cx="4729163" cy="26606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DE27D3-36CE-47B2-9A17-3F8DC9DC472A}" type="slidenum">
              <a:rPr lang="en-US" altLang="zh-CN" smtClean="0"/>
              <a:pPr/>
              <a:t>67</a:t>
            </a:fld>
            <a:endParaRPr lang="en-US" altLang="zh-CN"/>
          </a:p>
        </p:txBody>
      </p:sp>
    </p:spTree>
    <p:extLst>
      <p:ext uri="{BB962C8B-B14F-4D97-AF65-F5344CB8AC3E}">
        <p14:creationId xmlns:p14="http://schemas.microsoft.com/office/powerpoint/2010/main" val="30246236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68</a:t>
            </a:fld>
            <a:endParaRPr lang="en-US" altLang="zh-CN"/>
          </a:p>
        </p:txBody>
      </p:sp>
    </p:spTree>
    <p:extLst>
      <p:ext uri="{BB962C8B-B14F-4D97-AF65-F5344CB8AC3E}">
        <p14:creationId xmlns:p14="http://schemas.microsoft.com/office/powerpoint/2010/main" val="2010944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69</a:t>
            </a:fld>
            <a:endParaRPr lang="en-US" altLang="zh-CN"/>
          </a:p>
        </p:txBody>
      </p:sp>
    </p:spTree>
    <p:extLst>
      <p:ext uri="{BB962C8B-B14F-4D97-AF65-F5344CB8AC3E}">
        <p14:creationId xmlns:p14="http://schemas.microsoft.com/office/powerpoint/2010/main" val="6631979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72</a:t>
            </a:fld>
            <a:endParaRPr lang="en-US" altLang="zh-CN"/>
          </a:p>
        </p:txBody>
      </p:sp>
    </p:spTree>
    <p:extLst>
      <p:ext uri="{BB962C8B-B14F-4D97-AF65-F5344CB8AC3E}">
        <p14:creationId xmlns:p14="http://schemas.microsoft.com/office/powerpoint/2010/main" val="164282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73</a:t>
            </a:fld>
            <a:endParaRPr lang="en-US" altLang="zh-CN"/>
          </a:p>
        </p:txBody>
      </p:sp>
    </p:spTree>
    <p:extLst>
      <p:ext uri="{BB962C8B-B14F-4D97-AF65-F5344CB8AC3E}">
        <p14:creationId xmlns:p14="http://schemas.microsoft.com/office/powerpoint/2010/main" val="3957781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959D28F-CF9D-4FF4-8E34-D28ACD3876B8}" type="slidenum">
              <a:rPr lang="en-US" altLang="zh-CN"/>
              <a:pPr/>
              <a:t>7</a:t>
            </a:fld>
            <a:endParaRPr lang="en-US" altLang="zh-CN"/>
          </a:p>
        </p:txBody>
      </p:sp>
      <p:sp>
        <p:nvSpPr>
          <p:cNvPr id="188418" name="Rectangle 2"/>
          <p:cNvSpPr>
            <a:spLocks noGrp="1" noRot="1" noChangeAspect="1" noChangeArrowheads="1" noTextEdit="1"/>
          </p:cNvSpPr>
          <p:nvPr>
            <p:ph type="sldImg"/>
          </p:nvPr>
        </p:nvSpPr>
        <p:spPr>
          <a:xfrm>
            <a:off x="2752725" y="533400"/>
            <a:ext cx="4729163" cy="2660650"/>
          </a:xfrm>
          <a:ln/>
        </p:spPr>
      </p:sp>
      <p:sp>
        <p:nvSpPr>
          <p:cNvPr id="188419" name="Rectangle 3"/>
          <p:cNvSpPr>
            <a:spLocks noGrp="1" noChangeArrowheads="1"/>
          </p:cNvSpPr>
          <p:nvPr>
            <p:ph type="body" idx="1"/>
          </p:nvPr>
        </p:nvSpPr>
        <p:spPr>
          <a:xfrm>
            <a:off x="1363663" y="3430588"/>
            <a:ext cx="7507287" cy="3371850"/>
          </a:xfrm>
        </p:spPr>
        <p:txBody>
          <a:bodyPr/>
          <a:lstStyle/>
          <a:p>
            <a:endParaRPr lang="zh-CN" altLang="zh-CN"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74</a:t>
            </a:fld>
            <a:endParaRPr lang="en-US" altLang="zh-CN"/>
          </a:p>
        </p:txBody>
      </p:sp>
    </p:spTree>
    <p:extLst>
      <p:ext uri="{BB962C8B-B14F-4D97-AF65-F5344CB8AC3E}">
        <p14:creationId xmlns:p14="http://schemas.microsoft.com/office/powerpoint/2010/main" val="21692944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83</a:t>
            </a:fld>
            <a:endParaRPr lang="en-US" altLang="zh-CN"/>
          </a:p>
        </p:txBody>
      </p:sp>
    </p:spTree>
    <p:extLst>
      <p:ext uri="{BB962C8B-B14F-4D97-AF65-F5344CB8AC3E}">
        <p14:creationId xmlns:p14="http://schemas.microsoft.com/office/powerpoint/2010/main" val="18575267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65374A-40D4-46A8-BC64-56D3220633A0}" type="slidenum">
              <a:rPr lang="en-US" altLang="zh-CN"/>
              <a:pPr/>
              <a:t>87</a:t>
            </a:fld>
            <a:endParaRPr lang="en-US" altLang="zh-CN"/>
          </a:p>
        </p:txBody>
      </p:sp>
      <p:sp>
        <p:nvSpPr>
          <p:cNvPr id="295938" name="Rectangle 2"/>
          <p:cNvSpPr>
            <a:spLocks noGrp="1" noRot="1" noChangeAspect="1" noChangeArrowheads="1" noTextEdit="1"/>
          </p:cNvSpPr>
          <p:nvPr>
            <p:ph type="sldImg"/>
          </p:nvPr>
        </p:nvSpPr>
        <p:spPr>
          <a:xfrm>
            <a:off x="2752725" y="533400"/>
            <a:ext cx="4729163" cy="2660650"/>
          </a:xfrm>
          <a:ln/>
        </p:spPr>
      </p:sp>
      <p:sp>
        <p:nvSpPr>
          <p:cNvPr id="295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D71393-E026-45E8-9FF2-60033D9581AC}" type="slidenum">
              <a:rPr lang="en-US" altLang="zh-CN"/>
              <a:pPr/>
              <a:t>88</a:t>
            </a:fld>
            <a:endParaRPr lang="en-US" altLang="zh-CN"/>
          </a:p>
        </p:txBody>
      </p:sp>
      <p:sp>
        <p:nvSpPr>
          <p:cNvPr id="297986" name="Rectangle 2"/>
          <p:cNvSpPr>
            <a:spLocks noGrp="1" noRot="1" noChangeAspect="1" noChangeArrowheads="1" noTextEdit="1"/>
          </p:cNvSpPr>
          <p:nvPr>
            <p:ph type="sldImg"/>
          </p:nvPr>
        </p:nvSpPr>
        <p:spPr>
          <a:xfrm>
            <a:off x="2752725" y="533400"/>
            <a:ext cx="4729163" cy="2660650"/>
          </a:xfrm>
          <a:ln/>
        </p:spPr>
      </p:sp>
      <p:sp>
        <p:nvSpPr>
          <p:cNvPr id="297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2F16F3-423F-4E65-B045-D93012951052}" type="slidenum">
              <a:rPr lang="en-US" altLang="zh-CN"/>
              <a:pPr/>
              <a:t>89</a:t>
            </a:fld>
            <a:endParaRPr lang="en-US" altLang="zh-CN"/>
          </a:p>
        </p:txBody>
      </p:sp>
      <p:sp>
        <p:nvSpPr>
          <p:cNvPr id="300034" name="Rectangle 2"/>
          <p:cNvSpPr>
            <a:spLocks noGrp="1" noRot="1" noChangeAspect="1" noChangeArrowheads="1" noTextEdit="1"/>
          </p:cNvSpPr>
          <p:nvPr>
            <p:ph type="sldImg"/>
          </p:nvPr>
        </p:nvSpPr>
        <p:spPr>
          <a:xfrm>
            <a:off x="2752725" y="533400"/>
            <a:ext cx="4729163" cy="2660650"/>
          </a:xfrm>
          <a:ln/>
        </p:spPr>
      </p:sp>
      <p:sp>
        <p:nvSpPr>
          <p:cNvPr id="300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F7BD0F-AF43-4D5D-9B5C-D7E97135C823}" type="slidenum">
              <a:rPr lang="en-US" altLang="zh-CN"/>
              <a:pPr/>
              <a:t>90</a:t>
            </a:fld>
            <a:endParaRPr lang="en-US" altLang="zh-CN"/>
          </a:p>
        </p:txBody>
      </p:sp>
      <p:sp>
        <p:nvSpPr>
          <p:cNvPr id="302082" name="Rectangle 2"/>
          <p:cNvSpPr>
            <a:spLocks noGrp="1" noRot="1" noChangeAspect="1" noChangeArrowheads="1" noTextEdit="1"/>
          </p:cNvSpPr>
          <p:nvPr>
            <p:ph type="sldImg"/>
          </p:nvPr>
        </p:nvSpPr>
        <p:spPr>
          <a:xfrm>
            <a:off x="2752725" y="533400"/>
            <a:ext cx="4729163" cy="2660650"/>
          </a:xfrm>
          <a:ln/>
        </p:spPr>
      </p:sp>
      <p:sp>
        <p:nvSpPr>
          <p:cNvPr id="302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64B8C2-E834-49D0-BE8F-B8C31DEE4A9D}" type="slidenum">
              <a:rPr lang="en-US" altLang="zh-CN"/>
              <a:pPr/>
              <a:t>91</a:t>
            </a:fld>
            <a:endParaRPr lang="en-US" altLang="zh-CN"/>
          </a:p>
        </p:txBody>
      </p:sp>
      <p:sp>
        <p:nvSpPr>
          <p:cNvPr id="304130" name="Rectangle 2"/>
          <p:cNvSpPr>
            <a:spLocks noGrp="1" noRot="1" noChangeAspect="1" noChangeArrowheads="1" noTextEdit="1"/>
          </p:cNvSpPr>
          <p:nvPr>
            <p:ph type="sldImg"/>
          </p:nvPr>
        </p:nvSpPr>
        <p:spPr>
          <a:xfrm>
            <a:off x="2752725" y="533400"/>
            <a:ext cx="4729163" cy="2660650"/>
          </a:xfrm>
          <a:ln/>
        </p:spPr>
      </p:sp>
      <p:sp>
        <p:nvSpPr>
          <p:cNvPr id="304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DE024-C1BD-40C8-9494-7770C7221782}" type="slidenum">
              <a:rPr lang="en-US" altLang="zh-CN"/>
              <a:pPr/>
              <a:t>92</a:t>
            </a:fld>
            <a:endParaRPr lang="en-US" altLang="zh-CN"/>
          </a:p>
        </p:txBody>
      </p:sp>
      <p:sp>
        <p:nvSpPr>
          <p:cNvPr id="306178" name="Rectangle 2"/>
          <p:cNvSpPr>
            <a:spLocks noGrp="1" noRot="1" noChangeAspect="1" noChangeArrowheads="1" noTextEdit="1"/>
          </p:cNvSpPr>
          <p:nvPr>
            <p:ph type="sldImg"/>
          </p:nvPr>
        </p:nvSpPr>
        <p:spPr>
          <a:xfrm>
            <a:off x="2752725" y="533400"/>
            <a:ext cx="4729163" cy="2660650"/>
          </a:xfrm>
          <a:ln/>
        </p:spPr>
      </p:sp>
      <p:sp>
        <p:nvSpPr>
          <p:cNvPr id="3061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D592D7-4720-41D9-8588-3541DA4F5064}" type="slidenum">
              <a:rPr lang="en-US" altLang="zh-CN"/>
              <a:pPr/>
              <a:t>94</a:t>
            </a:fld>
            <a:endParaRPr lang="en-US" altLang="zh-CN"/>
          </a:p>
        </p:txBody>
      </p:sp>
      <p:sp>
        <p:nvSpPr>
          <p:cNvPr id="312322" name="Rectangle 2"/>
          <p:cNvSpPr>
            <a:spLocks noGrp="1" noRot="1" noChangeAspect="1" noChangeArrowheads="1" noTextEdit="1"/>
          </p:cNvSpPr>
          <p:nvPr>
            <p:ph type="sldImg"/>
          </p:nvPr>
        </p:nvSpPr>
        <p:spPr>
          <a:xfrm>
            <a:off x="2752725" y="533400"/>
            <a:ext cx="4729163" cy="2660650"/>
          </a:xfrm>
          <a:ln/>
        </p:spPr>
      </p:sp>
      <p:sp>
        <p:nvSpPr>
          <p:cNvPr id="31232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F1039-0944-44C8-B8DC-90A7C96623F4}" type="slidenum">
              <a:rPr lang="en-US" altLang="zh-CN"/>
              <a:pPr/>
              <a:t>95</a:t>
            </a:fld>
            <a:endParaRPr lang="en-US" altLang="zh-CN"/>
          </a:p>
        </p:txBody>
      </p:sp>
      <p:sp>
        <p:nvSpPr>
          <p:cNvPr id="314370" name="Rectangle 2"/>
          <p:cNvSpPr>
            <a:spLocks noGrp="1" noRot="1" noChangeAspect="1" noChangeArrowheads="1" noTextEdit="1"/>
          </p:cNvSpPr>
          <p:nvPr>
            <p:ph type="sldImg"/>
          </p:nvPr>
        </p:nvSpPr>
        <p:spPr>
          <a:xfrm>
            <a:off x="2752725" y="533400"/>
            <a:ext cx="4729163" cy="2660650"/>
          </a:xfrm>
          <a:ln/>
        </p:spPr>
      </p:sp>
      <p:sp>
        <p:nvSpPr>
          <p:cNvPr id="31437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959D28F-CF9D-4FF4-8E34-D28ACD3876B8}" type="slidenum">
              <a:rPr lang="en-US" altLang="zh-CN"/>
              <a:pPr/>
              <a:t>8</a:t>
            </a:fld>
            <a:endParaRPr lang="en-US" altLang="zh-CN"/>
          </a:p>
        </p:txBody>
      </p:sp>
      <p:sp>
        <p:nvSpPr>
          <p:cNvPr id="188418" name="Rectangle 2"/>
          <p:cNvSpPr>
            <a:spLocks noGrp="1" noRot="1" noChangeAspect="1" noChangeArrowheads="1" noTextEdit="1"/>
          </p:cNvSpPr>
          <p:nvPr>
            <p:ph type="sldImg"/>
          </p:nvPr>
        </p:nvSpPr>
        <p:spPr>
          <a:xfrm>
            <a:off x="2752725" y="533400"/>
            <a:ext cx="4729163" cy="2660650"/>
          </a:xfrm>
          <a:ln/>
        </p:spPr>
      </p:sp>
      <p:sp>
        <p:nvSpPr>
          <p:cNvPr id="188419" name="Rectangle 3"/>
          <p:cNvSpPr>
            <a:spLocks noGrp="1" noChangeArrowheads="1"/>
          </p:cNvSpPr>
          <p:nvPr>
            <p:ph type="body" idx="1"/>
          </p:nvPr>
        </p:nvSpPr>
        <p:spPr>
          <a:xfrm>
            <a:off x="1363663" y="3430588"/>
            <a:ext cx="7507287" cy="3371850"/>
          </a:xfrm>
        </p:spPr>
        <p:txBody>
          <a:bodyPr/>
          <a:lstStyle/>
          <a:p>
            <a:endParaRPr lang="zh-CN" altLang="zh-CN"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A27D08-A913-4884-B178-A4734BD3D172}" type="slidenum">
              <a:rPr lang="en-US" altLang="zh-CN"/>
              <a:pPr/>
              <a:t>96</a:t>
            </a:fld>
            <a:endParaRPr lang="en-US" altLang="zh-CN"/>
          </a:p>
        </p:txBody>
      </p:sp>
      <p:sp>
        <p:nvSpPr>
          <p:cNvPr id="324610" name="Rectangle 2"/>
          <p:cNvSpPr>
            <a:spLocks noGrp="1" noRot="1" noChangeAspect="1" noChangeArrowheads="1" noTextEdit="1"/>
          </p:cNvSpPr>
          <p:nvPr>
            <p:ph type="sldImg"/>
          </p:nvPr>
        </p:nvSpPr>
        <p:spPr>
          <a:xfrm>
            <a:off x="2752725" y="533400"/>
            <a:ext cx="4729163" cy="2660650"/>
          </a:xfrm>
          <a:ln/>
        </p:spPr>
      </p:sp>
      <p:sp>
        <p:nvSpPr>
          <p:cNvPr id="324611" name="Rectangle 3"/>
          <p:cNvSpPr>
            <a:spLocks noGrp="1" noChangeArrowheads="1"/>
          </p:cNvSpPr>
          <p:nvPr>
            <p:ph type="body" idx="1"/>
          </p:nvPr>
        </p:nvSpPr>
        <p:spPr/>
        <p:txBody>
          <a:bodyPr/>
          <a:lstStyle/>
          <a:p>
            <a:endParaRPr kumimoji="0" lang="zh-CN" altLang="zh-CN"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A3A806-236E-4668-BA31-7A2C1471BA34}" type="slidenum">
              <a:rPr lang="en-US" altLang="zh-CN"/>
              <a:pPr/>
              <a:t>97</a:t>
            </a:fld>
            <a:endParaRPr lang="en-US" altLang="zh-CN"/>
          </a:p>
        </p:txBody>
      </p:sp>
      <p:sp>
        <p:nvSpPr>
          <p:cNvPr id="322562" name="Rectangle 2"/>
          <p:cNvSpPr>
            <a:spLocks noGrp="1" noRot="1" noChangeAspect="1" noChangeArrowheads="1" noTextEdit="1"/>
          </p:cNvSpPr>
          <p:nvPr>
            <p:ph type="sldImg"/>
          </p:nvPr>
        </p:nvSpPr>
        <p:spPr>
          <a:xfrm>
            <a:off x="2752725" y="533400"/>
            <a:ext cx="4729163" cy="2660650"/>
          </a:xfrm>
          <a:ln/>
        </p:spPr>
      </p:sp>
      <p:sp>
        <p:nvSpPr>
          <p:cNvPr id="32256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A34C74-957E-4B79-823F-DE2F1C4D0CF9}" type="slidenum">
              <a:rPr lang="en-US" altLang="zh-CN"/>
              <a:pPr/>
              <a:t>98</a:t>
            </a:fld>
            <a:endParaRPr lang="en-US" altLang="zh-CN"/>
          </a:p>
        </p:txBody>
      </p:sp>
      <p:sp>
        <p:nvSpPr>
          <p:cNvPr id="316418" name="Rectangle 2"/>
          <p:cNvSpPr>
            <a:spLocks noGrp="1" noRot="1" noChangeAspect="1" noChangeArrowheads="1" noTextEdit="1"/>
          </p:cNvSpPr>
          <p:nvPr>
            <p:ph type="sldImg"/>
          </p:nvPr>
        </p:nvSpPr>
        <p:spPr>
          <a:xfrm>
            <a:off x="2752725" y="533400"/>
            <a:ext cx="4729163" cy="2660650"/>
          </a:xfrm>
          <a:ln/>
        </p:spPr>
      </p:sp>
      <p:sp>
        <p:nvSpPr>
          <p:cNvPr id="31641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5B4CAC-BB66-4000-9E66-3732CAA0B091}" type="slidenum">
              <a:rPr lang="en-US" altLang="zh-CN"/>
              <a:pPr/>
              <a:t>100</a:t>
            </a:fld>
            <a:endParaRPr lang="en-US" altLang="zh-CN"/>
          </a:p>
        </p:txBody>
      </p:sp>
      <p:sp>
        <p:nvSpPr>
          <p:cNvPr id="339970" name="Rectangle 2"/>
          <p:cNvSpPr>
            <a:spLocks noGrp="1" noRot="1" noChangeAspect="1" noChangeArrowheads="1" noTextEdit="1"/>
          </p:cNvSpPr>
          <p:nvPr>
            <p:ph type="sldImg"/>
          </p:nvPr>
        </p:nvSpPr>
        <p:spPr>
          <a:xfrm>
            <a:off x="2752725" y="533400"/>
            <a:ext cx="4729163" cy="2660650"/>
          </a:xfrm>
          <a:ln/>
        </p:spPr>
      </p:sp>
      <p:sp>
        <p:nvSpPr>
          <p:cNvPr id="33997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7C100C-4400-48A1-B0C7-A253ABA001E7}" type="slidenum">
              <a:rPr lang="en-US" altLang="zh-CN"/>
              <a:pPr/>
              <a:t>101</a:t>
            </a:fld>
            <a:endParaRPr lang="en-US" altLang="zh-CN"/>
          </a:p>
        </p:txBody>
      </p:sp>
      <p:sp>
        <p:nvSpPr>
          <p:cNvPr id="342018" name="Rectangle 2"/>
          <p:cNvSpPr>
            <a:spLocks noGrp="1" noRot="1" noChangeAspect="1" noChangeArrowheads="1" noTextEdit="1"/>
          </p:cNvSpPr>
          <p:nvPr>
            <p:ph type="sldImg"/>
          </p:nvPr>
        </p:nvSpPr>
        <p:spPr>
          <a:xfrm>
            <a:off x="2752725" y="533400"/>
            <a:ext cx="4729163" cy="2660650"/>
          </a:xfrm>
          <a:ln/>
        </p:spPr>
      </p:sp>
      <p:sp>
        <p:nvSpPr>
          <p:cNvPr id="34201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475AAD-A6A6-4BF6-871F-325303F55D04}" type="slidenum">
              <a:rPr lang="en-US" altLang="zh-CN"/>
              <a:pPr/>
              <a:t>102</a:t>
            </a:fld>
            <a:endParaRPr lang="en-US" altLang="zh-CN"/>
          </a:p>
        </p:txBody>
      </p:sp>
      <p:sp>
        <p:nvSpPr>
          <p:cNvPr id="344066" name="Rectangle 2"/>
          <p:cNvSpPr>
            <a:spLocks noGrp="1" noRot="1" noChangeAspect="1" noChangeArrowheads="1" noTextEdit="1"/>
          </p:cNvSpPr>
          <p:nvPr>
            <p:ph type="sldImg"/>
          </p:nvPr>
        </p:nvSpPr>
        <p:spPr>
          <a:xfrm>
            <a:off x="2752725" y="533400"/>
            <a:ext cx="4729163" cy="2660650"/>
          </a:xfrm>
          <a:ln/>
        </p:spPr>
      </p:sp>
      <p:sp>
        <p:nvSpPr>
          <p:cNvPr id="344067" name="Rectangle 3"/>
          <p:cNvSpPr>
            <a:spLocks noGrp="1" noChangeArrowheads="1"/>
          </p:cNvSpPr>
          <p:nvPr>
            <p:ph type="body" idx="1"/>
          </p:nvPr>
        </p:nvSpPr>
        <p:spPr/>
        <p:txBody>
          <a:bodyPr/>
          <a:lstStyle/>
          <a:p>
            <a:pPr lvl="0"/>
            <a:endParaRPr lang="zh-CN" altLang="zh-CN"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475AAD-A6A6-4BF6-871F-325303F55D04}" type="slidenum">
              <a:rPr lang="en-US" altLang="zh-CN"/>
              <a:pPr/>
              <a:t>103</a:t>
            </a:fld>
            <a:endParaRPr lang="en-US" altLang="zh-CN"/>
          </a:p>
        </p:txBody>
      </p:sp>
      <p:sp>
        <p:nvSpPr>
          <p:cNvPr id="344066" name="Rectangle 2"/>
          <p:cNvSpPr>
            <a:spLocks noGrp="1" noRot="1" noChangeAspect="1" noChangeArrowheads="1" noTextEdit="1"/>
          </p:cNvSpPr>
          <p:nvPr>
            <p:ph type="sldImg"/>
          </p:nvPr>
        </p:nvSpPr>
        <p:spPr>
          <a:xfrm>
            <a:off x="2752725" y="533400"/>
            <a:ext cx="4729163" cy="2660650"/>
          </a:xfrm>
          <a:ln/>
        </p:spPr>
      </p:sp>
      <p:sp>
        <p:nvSpPr>
          <p:cNvPr id="344067" name="Rectangle 3"/>
          <p:cNvSpPr>
            <a:spLocks noGrp="1" noChangeArrowheads="1"/>
          </p:cNvSpPr>
          <p:nvPr>
            <p:ph type="body" idx="1"/>
          </p:nvPr>
        </p:nvSpPr>
        <p:spPr/>
        <p:txBody>
          <a:bodyPr/>
          <a:lstStyle/>
          <a:p>
            <a:pPr lvl="0"/>
            <a:endParaRPr lang="zh-CN" altLang="zh-CN"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144EDA-5BE5-4257-98B3-4CB4436C406C}" type="slidenum">
              <a:rPr lang="en-US" altLang="zh-CN"/>
              <a:pPr/>
              <a:t>104</a:t>
            </a:fld>
            <a:endParaRPr lang="en-US" altLang="zh-CN"/>
          </a:p>
        </p:txBody>
      </p:sp>
      <p:sp>
        <p:nvSpPr>
          <p:cNvPr id="350210" name="Rectangle 2"/>
          <p:cNvSpPr>
            <a:spLocks noGrp="1" noRot="1" noChangeAspect="1" noChangeArrowheads="1" noTextEdit="1"/>
          </p:cNvSpPr>
          <p:nvPr>
            <p:ph type="sldImg"/>
          </p:nvPr>
        </p:nvSpPr>
        <p:spPr>
          <a:xfrm>
            <a:off x="2752725" y="533400"/>
            <a:ext cx="4729163" cy="2660650"/>
          </a:xfrm>
          <a:ln/>
        </p:spPr>
      </p:sp>
      <p:sp>
        <p:nvSpPr>
          <p:cNvPr id="35021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107</a:t>
            </a:fld>
            <a:endParaRPr lang="en-US" altLang="zh-CN"/>
          </a:p>
        </p:txBody>
      </p:sp>
    </p:spTree>
    <p:extLst>
      <p:ext uri="{BB962C8B-B14F-4D97-AF65-F5344CB8AC3E}">
        <p14:creationId xmlns:p14="http://schemas.microsoft.com/office/powerpoint/2010/main" val="38384621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109</a:t>
            </a:fld>
            <a:endParaRPr lang="en-US" altLang="zh-CN"/>
          </a:p>
        </p:txBody>
      </p:sp>
    </p:spTree>
    <p:extLst>
      <p:ext uri="{BB962C8B-B14F-4D97-AF65-F5344CB8AC3E}">
        <p14:creationId xmlns:p14="http://schemas.microsoft.com/office/powerpoint/2010/main" val="3042034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3D527F55-5111-4983-9A93-C04C0D8C8F80}" type="slidenum">
              <a:rPr lang="en-US" altLang="zh-CN"/>
              <a:pPr/>
              <a:t>9</a:t>
            </a:fld>
            <a:endParaRPr lang="en-US" altLang="zh-CN"/>
          </a:p>
        </p:txBody>
      </p:sp>
      <p:sp>
        <p:nvSpPr>
          <p:cNvPr id="190466" name="Rectangle 2"/>
          <p:cNvSpPr>
            <a:spLocks noGrp="1" noRot="1" noChangeAspect="1" noChangeArrowheads="1" noTextEdit="1"/>
          </p:cNvSpPr>
          <p:nvPr>
            <p:ph type="sldImg"/>
          </p:nvPr>
        </p:nvSpPr>
        <p:spPr>
          <a:xfrm>
            <a:off x="2752725" y="533400"/>
            <a:ext cx="4729163" cy="2660650"/>
          </a:xfrm>
          <a:ln/>
        </p:spPr>
      </p:sp>
      <p:sp>
        <p:nvSpPr>
          <p:cNvPr id="1904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111</a:t>
            </a:fld>
            <a:endParaRPr lang="en-US" altLang="zh-CN"/>
          </a:p>
        </p:txBody>
      </p:sp>
    </p:spTree>
    <p:extLst>
      <p:ext uri="{BB962C8B-B14F-4D97-AF65-F5344CB8AC3E}">
        <p14:creationId xmlns:p14="http://schemas.microsoft.com/office/powerpoint/2010/main" val="27748483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altLang="zh-CN" sz="1200" b="0" i="0" kern="1200" dirty="0">
              <a:solidFill>
                <a:srgbClr val="333333"/>
              </a:solidFill>
              <a:effectLst/>
              <a:latin typeface="Helvetica Neue"/>
              <a:ea typeface="宋体" charset="-122"/>
              <a:cs typeface="+mn-cs"/>
            </a:endParaRPr>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112</a:t>
            </a:fld>
            <a:endParaRPr lang="en-US" altLang="zh-CN"/>
          </a:p>
        </p:txBody>
      </p:sp>
    </p:spTree>
    <p:extLst>
      <p:ext uri="{BB962C8B-B14F-4D97-AF65-F5344CB8AC3E}">
        <p14:creationId xmlns:p14="http://schemas.microsoft.com/office/powerpoint/2010/main" val="3692795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113</a:t>
            </a:fld>
            <a:endParaRPr lang="en-US" altLang="zh-CN"/>
          </a:p>
        </p:txBody>
      </p:sp>
    </p:spTree>
    <p:extLst>
      <p:ext uri="{BB962C8B-B14F-4D97-AF65-F5344CB8AC3E}">
        <p14:creationId xmlns:p14="http://schemas.microsoft.com/office/powerpoint/2010/main" val="34405299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114</a:t>
            </a:fld>
            <a:endParaRPr lang="en-US" altLang="zh-CN"/>
          </a:p>
        </p:txBody>
      </p:sp>
    </p:spTree>
    <p:extLst>
      <p:ext uri="{BB962C8B-B14F-4D97-AF65-F5344CB8AC3E}">
        <p14:creationId xmlns:p14="http://schemas.microsoft.com/office/powerpoint/2010/main" val="28339263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115</a:t>
            </a:fld>
            <a:endParaRPr lang="en-US" altLang="zh-CN"/>
          </a:p>
        </p:txBody>
      </p:sp>
    </p:spTree>
    <p:extLst>
      <p:ext uri="{BB962C8B-B14F-4D97-AF65-F5344CB8AC3E}">
        <p14:creationId xmlns:p14="http://schemas.microsoft.com/office/powerpoint/2010/main" val="9508162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118</a:t>
            </a:fld>
            <a:endParaRPr lang="en-US" altLang="zh-CN"/>
          </a:p>
        </p:txBody>
      </p:sp>
    </p:spTree>
    <p:extLst>
      <p:ext uri="{BB962C8B-B14F-4D97-AF65-F5344CB8AC3E}">
        <p14:creationId xmlns:p14="http://schemas.microsoft.com/office/powerpoint/2010/main" val="18590318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121</a:t>
            </a:fld>
            <a:endParaRPr lang="en-US" altLang="zh-CN"/>
          </a:p>
        </p:txBody>
      </p:sp>
    </p:spTree>
    <p:extLst>
      <p:ext uri="{BB962C8B-B14F-4D97-AF65-F5344CB8AC3E}">
        <p14:creationId xmlns:p14="http://schemas.microsoft.com/office/powerpoint/2010/main" val="41810267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DE27D3-36CE-47B2-9A17-3F8DC9DC472A}" type="slidenum">
              <a:rPr lang="en-US" altLang="zh-CN" smtClean="0"/>
              <a:pPr/>
              <a:t>129</a:t>
            </a:fld>
            <a:endParaRPr lang="en-US" altLang="zh-CN"/>
          </a:p>
        </p:txBody>
      </p:sp>
    </p:spTree>
    <p:extLst>
      <p:ext uri="{BB962C8B-B14F-4D97-AF65-F5344CB8AC3E}">
        <p14:creationId xmlns:p14="http://schemas.microsoft.com/office/powerpoint/2010/main" val="3414566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标题幻灯片">
    <p:spTree>
      <p:nvGrpSpPr>
        <p:cNvPr id="1" name=""/>
        <p:cNvGrpSpPr/>
        <p:nvPr/>
      </p:nvGrpSpPr>
      <p:grpSpPr>
        <a:xfrm>
          <a:off x="0" y="0"/>
          <a:ext cx="0" cy="0"/>
          <a:chOff x="0" y="0"/>
          <a:chExt cx="0" cy="0"/>
        </a:xfrm>
      </p:grpSpPr>
      <p:sp>
        <p:nvSpPr>
          <p:cNvPr id="5145" name="Rectangle 25"/>
          <p:cNvSpPr>
            <a:spLocks noGrp="1" noChangeArrowheads="1"/>
          </p:cNvSpPr>
          <p:nvPr>
            <p:ph type="ctrTitle"/>
          </p:nvPr>
        </p:nvSpPr>
        <p:spPr>
          <a:xfrm>
            <a:off x="360000" y="1980000"/>
            <a:ext cx="11581473" cy="1668189"/>
          </a:xfrm>
          <a:noFill/>
        </p:spPr>
        <p:txBody>
          <a:bodyPr/>
          <a:lstStyle>
            <a:lvl1pPr algn="ctr">
              <a:defRPr sz="4800" b="1">
                <a:ln>
                  <a:noFill/>
                </a:ln>
                <a:solidFill>
                  <a:srgbClr val="0000FF"/>
                </a:solidFill>
                <a:latin typeface="Times New Roman" panose="02020603050405020304" pitchFamily="18" charset="0"/>
                <a:cs typeface="Times New Roman" panose="02020603050405020304" pitchFamily="18" charset="0"/>
              </a:defRPr>
            </a:lvl1pPr>
          </a:lstStyle>
          <a:p>
            <a:pPr lvl="0"/>
            <a:endParaRPr lang="zh-CN" altLang="zh-CN" noProof="0" dirty="0"/>
          </a:p>
        </p:txBody>
      </p:sp>
      <p:grpSp>
        <p:nvGrpSpPr>
          <p:cNvPr id="2" name="组合 1">
            <a:extLst>
              <a:ext uri="{FF2B5EF4-FFF2-40B4-BE49-F238E27FC236}">
                <a16:creationId xmlns:a16="http://schemas.microsoft.com/office/drawing/2014/main" id="{CBDB8BB6-68DD-4B6F-AF6B-6131FC9E823D}"/>
              </a:ext>
            </a:extLst>
          </p:cNvPr>
          <p:cNvGrpSpPr/>
          <p:nvPr userDrawn="1"/>
        </p:nvGrpSpPr>
        <p:grpSpPr>
          <a:xfrm>
            <a:off x="275369" y="3672000"/>
            <a:ext cx="11641263" cy="432000"/>
            <a:chOff x="323850" y="2419349"/>
            <a:chExt cx="8730947" cy="432000"/>
          </a:xfrm>
        </p:grpSpPr>
        <p:graphicFrame>
          <p:nvGraphicFramePr>
            <p:cNvPr id="5153" name="Object 33"/>
            <p:cNvGraphicFramePr>
              <a:graphicFrameLocks noChangeAspect="1"/>
            </p:cNvGraphicFramePr>
            <p:nvPr>
              <p:extLst>
                <p:ext uri="{D42A27DB-BD31-4B8C-83A1-F6EECF244321}">
                  <p14:modId xmlns:p14="http://schemas.microsoft.com/office/powerpoint/2010/main" val="3744638467"/>
                </p:ext>
              </p:extLst>
            </p:nvPr>
          </p:nvGraphicFramePr>
          <p:xfrm>
            <a:off x="323850" y="2419349"/>
            <a:ext cx="8730947" cy="432000"/>
          </p:xfrm>
          <a:graphic>
            <a:graphicData uri="http://schemas.openxmlformats.org/presentationml/2006/ole">
              <mc:AlternateContent xmlns:mc="http://schemas.openxmlformats.org/markup-compatibility/2006">
                <mc:Choice xmlns:v="urn:schemas-microsoft-com:vml" Requires="v">
                  <p:oleObj name="剪辑" r:id="rId2" imgW="4732560" imgH="423000" progId="MS_ClipArt_Gallery.2">
                    <p:embed/>
                  </p:oleObj>
                </mc:Choice>
                <mc:Fallback>
                  <p:oleObj name="剪辑" r:id="rId2" imgW="4732560" imgH="423000" progId="MS_ClipArt_Gallery.2">
                    <p:embed/>
                    <p:pic>
                      <p:nvPicPr>
                        <p:cNvPr id="5153" name="Object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419349"/>
                          <a:ext cx="8730947" cy="4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6" name="Text Box 36"/>
            <p:cNvSpPr txBox="1">
              <a:spLocks noChangeArrowheads="1"/>
            </p:cNvSpPr>
            <p:nvPr/>
          </p:nvSpPr>
          <p:spPr bwMode="auto">
            <a:xfrm>
              <a:off x="2339975" y="2436883"/>
              <a:ext cx="45370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2000" i="1" dirty="0">
                  <a:solidFill>
                    <a:srgbClr val="0000FF"/>
                  </a:solidFill>
                  <a:ea typeface="宋体" pitchFamily="2" charset="-122"/>
                </a:rPr>
                <a:t>wenshli@bupt.edu.cn</a:t>
              </a:r>
            </a:p>
          </p:txBody>
        </p:sp>
      </p:grpSp>
      <p:sp>
        <p:nvSpPr>
          <p:cNvPr id="5159" name="Rectangle 39"/>
          <p:cNvSpPr>
            <a:spLocks noChangeArrowheads="1"/>
          </p:cNvSpPr>
          <p:nvPr userDrawn="1"/>
        </p:nvSpPr>
        <p:spPr bwMode="auto">
          <a:xfrm>
            <a:off x="335361" y="3672000"/>
            <a:ext cx="11581473" cy="1926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nchorCtr="0"/>
          <a:lstStyle/>
          <a:p>
            <a:pPr algn="ctr"/>
            <a:r>
              <a:rPr lang="zh-CN" altLang="en-US" sz="4000" dirty="0">
                <a:latin typeface="Times New Roman" panose="02020603050405020304" pitchFamily="18" charset="0"/>
                <a:ea typeface="楷体" panose="02010609060101010101" pitchFamily="49" charset="-122"/>
                <a:cs typeface="Times New Roman" panose="02020603050405020304" pitchFamily="18" charset="0"/>
              </a:rPr>
              <a:t>李文生</a:t>
            </a:r>
            <a:endParaRPr lang="en-US" altLang="zh-CN" sz="4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椭圆 7"/>
          <p:cNvSpPr/>
          <p:nvPr userDrawn="1"/>
        </p:nvSpPr>
        <p:spPr>
          <a:xfrm>
            <a:off x="10776680" y="0"/>
            <a:ext cx="1440000" cy="1440000"/>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pic>
        <p:nvPicPr>
          <p:cNvPr id="9" name="图片 8">
            <a:extLst>
              <a:ext uri="{FF2B5EF4-FFF2-40B4-BE49-F238E27FC236}">
                <a16:creationId xmlns:a16="http://schemas.microsoft.com/office/drawing/2014/main" id="{2A41BBDC-80EF-4613-8147-CFF6A6611F15}"/>
              </a:ext>
            </a:extLst>
          </p:cNvPr>
          <p:cNvPicPr>
            <a:picLocks noChangeAspect="1"/>
          </p:cNvPicPr>
          <p:nvPr userDrawn="1"/>
        </p:nvPicPr>
        <p:blipFill>
          <a:blip r:embed="rId5"/>
          <a:stretch>
            <a:fillRect/>
          </a:stretch>
        </p:blipFill>
        <p:spPr>
          <a:xfrm>
            <a:off x="20325" y="5769260"/>
            <a:ext cx="6120000" cy="1080120"/>
          </a:xfrm>
          <a:prstGeom prst="rect">
            <a:avLst/>
          </a:prstGeom>
        </p:spPr>
      </p:pic>
      <p:sp>
        <p:nvSpPr>
          <p:cNvPr id="3" name="Rectangle 25">
            <a:extLst>
              <a:ext uri="{FF2B5EF4-FFF2-40B4-BE49-F238E27FC236}">
                <a16:creationId xmlns:a16="http://schemas.microsoft.com/office/drawing/2014/main" id="{408409CD-240E-5C95-9743-B3988388BF2D}"/>
              </a:ext>
            </a:extLst>
          </p:cNvPr>
          <p:cNvSpPr txBox="1">
            <a:spLocks noChangeArrowheads="1"/>
          </p:cNvSpPr>
          <p:nvPr userDrawn="1"/>
        </p:nvSpPr>
        <p:spPr bwMode="auto">
          <a:xfrm>
            <a:off x="360000" y="252000"/>
            <a:ext cx="5241553" cy="114300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b="1">
                <a:ln>
                  <a:noFill/>
                </a:ln>
                <a:solidFill>
                  <a:srgbClr val="FF3300"/>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itchFamily="2" charset="-122"/>
                <a:ea typeface="黑体" pitchFamily="2" charset="-122"/>
              </a:defRPr>
            </a:lvl2pPr>
            <a:lvl3pPr algn="l" rtl="0" fontAlgn="base">
              <a:spcBef>
                <a:spcPct val="0"/>
              </a:spcBef>
              <a:spcAft>
                <a:spcPct val="0"/>
              </a:spcAft>
              <a:defRPr kumimoji="1" sz="4000">
                <a:solidFill>
                  <a:srgbClr val="FF3300"/>
                </a:solidFill>
                <a:latin typeface="黑体" pitchFamily="2" charset="-122"/>
                <a:ea typeface="黑体" pitchFamily="2" charset="-122"/>
              </a:defRPr>
            </a:lvl3pPr>
            <a:lvl4pPr algn="l" rtl="0" fontAlgn="base">
              <a:spcBef>
                <a:spcPct val="0"/>
              </a:spcBef>
              <a:spcAft>
                <a:spcPct val="0"/>
              </a:spcAft>
              <a:defRPr kumimoji="1" sz="4000">
                <a:solidFill>
                  <a:srgbClr val="FF3300"/>
                </a:solidFill>
                <a:latin typeface="黑体" pitchFamily="2" charset="-122"/>
                <a:ea typeface="黑体" pitchFamily="2" charset="-122"/>
              </a:defRPr>
            </a:lvl4pPr>
            <a:lvl5pPr algn="l" rtl="0" fontAlgn="base">
              <a:spcBef>
                <a:spcPct val="0"/>
              </a:spcBef>
              <a:spcAft>
                <a:spcPct val="0"/>
              </a:spcAft>
              <a:defRPr kumimoji="1" sz="4000">
                <a:solidFill>
                  <a:srgbClr val="FF3300"/>
                </a:solidFill>
                <a:latin typeface="黑体" pitchFamily="2" charset="-122"/>
                <a:ea typeface="黑体" pitchFamily="2" charset="-122"/>
              </a:defRPr>
            </a:lvl5pPr>
            <a:lvl6pPr marL="457200" algn="l" rtl="0" fontAlgn="base">
              <a:spcBef>
                <a:spcPct val="0"/>
              </a:spcBef>
              <a:spcAft>
                <a:spcPct val="0"/>
              </a:spcAft>
              <a:defRPr kumimoji="1" sz="4000">
                <a:solidFill>
                  <a:srgbClr val="FF3300"/>
                </a:solidFill>
                <a:latin typeface="黑体" pitchFamily="2" charset="-122"/>
                <a:ea typeface="黑体" pitchFamily="2" charset="-122"/>
              </a:defRPr>
            </a:lvl6pPr>
            <a:lvl7pPr marL="914400" algn="l" rtl="0" fontAlgn="base">
              <a:spcBef>
                <a:spcPct val="0"/>
              </a:spcBef>
              <a:spcAft>
                <a:spcPct val="0"/>
              </a:spcAft>
              <a:defRPr kumimoji="1" sz="4000">
                <a:solidFill>
                  <a:srgbClr val="FF3300"/>
                </a:solidFill>
                <a:latin typeface="黑体" pitchFamily="2" charset="-122"/>
                <a:ea typeface="黑体" pitchFamily="2" charset="-122"/>
              </a:defRPr>
            </a:lvl7pPr>
            <a:lvl8pPr marL="1371600" algn="l" rtl="0" fontAlgn="base">
              <a:spcBef>
                <a:spcPct val="0"/>
              </a:spcBef>
              <a:spcAft>
                <a:spcPct val="0"/>
              </a:spcAft>
              <a:defRPr kumimoji="1" sz="4000">
                <a:solidFill>
                  <a:srgbClr val="FF3300"/>
                </a:solidFill>
                <a:latin typeface="黑体" pitchFamily="2" charset="-122"/>
                <a:ea typeface="黑体" pitchFamily="2" charset="-122"/>
              </a:defRPr>
            </a:lvl8pPr>
            <a:lvl9pPr marL="1828800" algn="l" rtl="0" fontAlgn="base">
              <a:spcBef>
                <a:spcPct val="0"/>
              </a:spcBef>
              <a:spcAft>
                <a:spcPct val="0"/>
              </a:spcAft>
              <a:defRPr kumimoji="1" sz="4000">
                <a:solidFill>
                  <a:srgbClr val="FF3300"/>
                </a:solidFill>
                <a:latin typeface="黑体" pitchFamily="2" charset="-122"/>
                <a:ea typeface="黑体" pitchFamily="2" charset="-122"/>
              </a:defRPr>
            </a:lvl9pPr>
          </a:lstStyle>
          <a:p>
            <a:pPr algn="l"/>
            <a:r>
              <a:rPr lang="zh-CN" altLang="en-US" sz="3200" kern="0" dirty="0">
                <a:latin typeface="楷体" panose="02010609060101010101" pitchFamily="49" charset="-122"/>
                <a:ea typeface="楷体" panose="02010609060101010101" pitchFamily="49" charset="-122"/>
              </a:rPr>
              <a:t>教育部课程思政示范课程</a:t>
            </a:r>
            <a:endParaRPr lang="en-US" altLang="zh-CN" sz="3200" kern="0" dirty="0">
              <a:latin typeface="楷体" panose="02010609060101010101" pitchFamily="49" charset="-122"/>
              <a:ea typeface="楷体" panose="02010609060101010101" pitchFamily="49" charset="-122"/>
            </a:endParaRPr>
          </a:p>
          <a:p>
            <a:pPr algn="l"/>
            <a:r>
              <a:rPr lang="zh-CN" altLang="en-US" sz="3200" kern="0" dirty="0">
                <a:latin typeface="楷体" panose="02010609060101010101" pitchFamily="49" charset="-122"/>
                <a:ea typeface="楷体" panose="02010609060101010101" pitchFamily="49" charset="-122"/>
              </a:rPr>
              <a:t>北京邮电大学高新课程</a:t>
            </a:r>
            <a:endParaRPr lang="zh-CN" altLang="zh-CN" sz="3200" kern="0" dirty="0">
              <a:latin typeface="楷体" panose="02010609060101010101" pitchFamily="49" charset="-122"/>
              <a:ea typeface="楷体" panose="02010609060101010101" pitchFamily="49" charset="-122"/>
            </a:endParaRPr>
          </a:p>
        </p:txBody>
      </p:sp>
      <p:sp>
        <p:nvSpPr>
          <p:cNvPr id="4" name="日期占位符 3">
            <a:extLst>
              <a:ext uri="{FF2B5EF4-FFF2-40B4-BE49-F238E27FC236}">
                <a16:creationId xmlns:a16="http://schemas.microsoft.com/office/drawing/2014/main" id="{6DAD563C-1915-5373-AB02-3AA21B69F725}"/>
              </a:ext>
            </a:extLst>
          </p:cNvPr>
          <p:cNvSpPr>
            <a:spLocks noGrp="1"/>
          </p:cNvSpPr>
          <p:nvPr>
            <p:ph type="dt" sz="half" idx="10"/>
          </p:nvPr>
        </p:nvSpPr>
        <p:spPr>
          <a:xfrm>
            <a:off x="4320000" y="5040000"/>
            <a:ext cx="3600000" cy="402963"/>
          </a:xfrm>
          <a:prstGeom prst="rect">
            <a:avLst/>
          </a:prstGeom>
        </p:spPr>
        <p:txBody>
          <a:bodyPr/>
          <a:lstStyle>
            <a:defPPr>
              <a:defRPr lang="zh-CN"/>
            </a:defPPr>
            <a:lvl1pPr algn="ctr" rtl="0" fontAlgn="base">
              <a:spcBef>
                <a:spcPct val="0"/>
              </a:spcBef>
              <a:spcAft>
                <a:spcPct val="0"/>
              </a:spcAft>
              <a:defRPr kumimoji="1" sz="20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33F60F46-6238-44D0-AFC5-867A42A6DD1C}" type="datetime3">
              <a:rPr lang="zh-CN" altLang="en-US" smtClean="0"/>
              <a:t>2024年9月2日星期一</a:t>
            </a:fld>
            <a:endParaRPr lang="zh-CN" altLang="en-US" dirty="0"/>
          </a:p>
        </p:txBody>
      </p:sp>
      <p:sp>
        <p:nvSpPr>
          <p:cNvPr id="5" name="标题 1">
            <a:extLst>
              <a:ext uri="{FF2B5EF4-FFF2-40B4-BE49-F238E27FC236}">
                <a16:creationId xmlns:a16="http://schemas.microsoft.com/office/drawing/2014/main" id="{F8DB766C-7813-08DC-053F-E7D2D4DC7502}"/>
              </a:ext>
            </a:extLst>
          </p:cNvPr>
          <p:cNvSpPr txBox="1">
            <a:spLocks/>
          </p:cNvSpPr>
          <p:nvPr userDrawn="1"/>
        </p:nvSpPr>
        <p:spPr bwMode="auto">
          <a:xfrm>
            <a:off x="5015880" y="203511"/>
            <a:ext cx="5760800" cy="11102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kumimoji="1" sz="3600" b="1">
                <a:ln>
                  <a:noFill/>
                </a:ln>
                <a:solidFill>
                  <a:schemeClr val="bg1"/>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itchFamily="2" charset="-122"/>
                <a:ea typeface="黑体" pitchFamily="2" charset="-122"/>
              </a:defRPr>
            </a:lvl2pPr>
            <a:lvl3pPr algn="l" rtl="0" fontAlgn="base">
              <a:spcBef>
                <a:spcPct val="0"/>
              </a:spcBef>
              <a:spcAft>
                <a:spcPct val="0"/>
              </a:spcAft>
              <a:defRPr kumimoji="1" sz="4000">
                <a:solidFill>
                  <a:srgbClr val="FF3300"/>
                </a:solidFill>
                <a:latin typeface="黑体" pitchFamily="2" charset="-122"/>
                <a:ea typeface="黑体" pitchFamily="2" charset="-122"/>
              </a:defRPr>
            </a:lvl3pPr>
            <a:lvl4pPr algn="l" rtl="0" fontAlgn="base">
              <a:spcBef>
                <a:spcPct val="0"/>
              </a:spcBef>
              <a:spcAft>
                <a:spcPct val="0"/>
              </a:spcAft>
              <a:defRPr kumimoji="1" sz="4000">
                <a:solidFill>
                  <a:srgbClr val="FF3300"/>
                </a:solidFill>
                <a:latin typeface="黑体" pitchFamily="2" charset="-122"/>
                <a:ea typeface="黑体" pitchFamily="2" charset="-122"/>
              </a:defRPr>
            </a:lvl4pPr>
            <a:lvl5pPr algn="l" rtl="0" fontAlgn="base">
              <a:spcBef>
                <a:spcPct val="0"/>
              </a:spcBef>
              <a:spcAft>
                <a:spcPct val="0"/>
              </a:spcAft>
              <a:defRPr kumimoji="1" sz="4000">
                <a:solidFill>
                  <a:srgbClr val="FF3300"/>
                </a:solidFill>
                <a:latin typeface="黑体" pitchFamily="2" charset="-122"/>
                <a:ea typeface="黑体" pitchFamily="2" charset="-122"/>
              </a:defRPr>
            </a:lvl5pPr>
            <a:lvl6pPr marL="457200" algn="l" rtl="0" fontAlgn="base">
              <a:spcBef>
                <a:spcPct val="0"/>
              </a:spcBef>
              <a:spcAft>
                <a:spcPct val="0"/>
              </a:spcAft>
              <a:defRPr kumimoji="1" sz="4000">
                <a:solidFill>
                  <a:srgbClr val="FF3300"/>
                </a:solidFill>
                <a:latin typeface="黑体" pitchFamily="2" charset="-122"/>
                <a:ea typeface="黑体" pitchFamily="2" charset="-122"/>
              </a:defRPr>
            </a:lvl6pPr>
            <a:lvl7pPr marL="914400" algn="l" rtl="0" fontAlgn="base">
              <a:spcBef>
                <a:spcPct val="0"/>
              </a:spcBef>
              <a:spcAft>
                <a:spcPct val="0"/>
              </a:spcAft>
              <a:defRPr kumimoji="1" sz="4000">
                <a:solidFill>
                  <a:srgbClr val="FF3300"/>
                </a:solidFill>
                <a:latin typeface="黑体" pitchFamily="2" charset="-122"/>
                <a:ea typeface="黑体" pitchFamily="2" charset="-122"/>
              </a:defRPr>
            </a:lvl7pPr>
            <a:lvl8pPr marL="1371600" algn="l" rtl="0" fontAlgn="base">
              <a:spcBef>
                <a:spcPct val="0"/>
              </a:spcBef>
              <a:spcAft>
                <a:spcPct val="0"/>
              </a:spcAft>
              <a:defRPr kumimoji="1" sz="4000">
                <a:solidFill>
                  <a:srgbClr val="FF3300"/>
                </a:solidFill>
                <a:latin typeface="黑体" pitchFamily="2" charset="-122"/>
                <a:ea typeface="黑体" pitchFamily="2" charset="-122"/>
              </a:defRPr>
            </a:lvl8pPr>
            <a:lvl9pPr marL="1828800" algn="l" rtl="0" fontAlgn="base">
              <a:spcBef>
                <a:spcPct val="0"/>
              </a:spcBef>
              <a:spcAft>
                <a:spcPct val="0"/>
              </a:spcAft>
              <a:defRPr kumimoji="1" sz="4000">
                <a:solidFill>
                  <a:srgbClr val="FF3300"/>
                </a:solidFill>
                <a:latin typeface="黑体" pitchFamily="2" charset="-122"/>
                <a:ea typeface="黑体" pitchFamily="2" charset="-122"/>
              </a:defRPr>
            </a:lvl9pPr>
          </a:lstStyle>
          <a:p>
            <a:pPr algn="ctr"/>
            <a:r>
              <a:rPr lang="en-US" altLang="zh-CN" sz="5400" kern="0" dirty="0">
                <a:solidFill>
                  <a:schemeClr val="tx1"/>
                </a:solidFill>
              </a:rPr>
              <a:t>Operating System</a:t>
            </a:r>
            <a:endParaRPr lang="zh-CN" altLang="en-US" sz="5400" kern="0" dirty="0">
              <a:solidFill>
                <a:schemeClr val="tx1"/>
              </a:solidFill>
            </a:endParaRPr>
          </a:p>
        </p:txBody>
      </p:sp>
    </p:spTree>
    <p:extLst>
      <p:ext uri="{BB962C8B-B14F-4D97-AF65-F5344CB8AC3E}">
        <p14:creationId xmlns:p14="http://schemas.microsoft.com/office/powerpoint/2010/main" val="3050253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sz="half" idx="1"/>
          </p:nvPr>
        </p:nvSpPr>
        <p:spPr>
          <a:xfrm>
            <a:off x="360000" y="1080000"/>
            <a:ext cx="5760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内容占位符 3"/>
          <p:cNvSpPr>
            <a:spLocks noGrp="1"/>
          </p:cNvSpPr>
          <p:nvPr>
            <p:ph sz="half" idx="2"/>
          </p:nvPr>
        </p:nvSpPr>
        <p:spPr>
          <a:xfrm>
            <a:off x="6240648" y="1080000"/>
            <a:ext cx="5688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灯片编号占位符 4"/>
          <p:cNvSpPr>
            <a:spLocks noGrp="1"/>
          </p:cNvSpPr>
          <p:nvPr>
            <p:ph type="sldNum" sz="quarter" idx="10"/>
          </p:nvPr>
        </p:nvSpPr>
        <p:spPr/>
        <p:txBody>
          <a:bodyPr/>
          <a:lstStyle>
            <a:lvl1pPr>
              <a:defRPr/>
            </a:lvl1pPr>
          </a:lstStyle>
          <a:p>
            <a:fld id="{8CDF8177-B492-4B3A-BE83-F6A6FE842A03}" type="slidenum">
              <a:rPr lang="en-US" altLang="zh-CN"/>
              <a:pPr/>
              <a:t>‹#›</a:t>
            </a:fld>
            <a:endParaRPr lang="en-US" altLang="zh-CN"/>
          </a:p>
        </p:txBody>
      </p:sp>
      <p:sp>
        <p:nvSpPr>
          <p:cNvPr id="6" name="星形: 五角 5">
            <a:extLst>
              <a:ext uri="{FF2B5EF4-FFF2-40B4-BE49-F238E27FC236}">
                <a16:creationId xmlns:a16="http://schemas.microsoft.com/office/drawing/2014/main" id="{388F015B-5643-3539-4D92-4DCB5BAA7091}"/>
              </a:ext>
            </a:extLst>
          </p:cNvPr>
          <p:cNvSpPr/>
          <p:nvPr userDrawn="1"/>
        </p:nvSpPr>
        <p:spPr bwMode="auto">
          <a:xfrm>
            <a:off x="155360" y="143635"/>
            <a:ext cx="180000" cy="180000"/>
          </a:xfrm>
          <a:prstGeom prst="star5">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113972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360000" y="1080000"/>
            <a:ext cx="11556000" cy="5580000"/>
          </a:xfrm>
        </p:spPr>
        <p:txBody>
          <a:bodyPr/>
          <a:lstStyle>
            <a:lvl1pPr marL="342900" indent="-342900">
              <a:buFont typeface="Wingdings" panose="05000000000000000000" pitchFamily="2" charset="2"/>
              <a:buChar char="n"/>
              <a:defRPr/>
            </a:lvl1pPr>
          </a:lstStyle>
          <a:p>
            <a:endParaRPr lang="zh-CN" altLang="en-US" dirty="0"/>
          </a:p>
        </p:txBody>
      </p:sp>
      <p:sp>
        <p:nvSpPr>
          <p:cNvPr id="4" name="灯片编号占位符 3"/>
          <p:cNvSpPr>
            <a:spLocks noGrp="1"/>
          </p:cNvSpPr>
          <p:nvPr>
            <p:ph type="sldNum" sz="quarter" idx="10"/>
          </p:nvPr>
        </p:nvSpPr>
        <p:spPr>
          <a:xfrm>
            <a:off x="11074400" y="6453188"/>
            <a:ext cx="1016000" cy="328612"/>
          </a:xfrm>
        </p:spPr>
        <p:txBody>
          <a:bodyPr/>
          <a:lstStyle>
            <a:lvl1pPr>
              <a:defRPr/>
            </a:lvl1pPr>
          </a:lstStyle>
          <a:p>
            <a:fld id="{E6A0E2BD-5DC8-49A0-B25A-742D5D9C1508}" type="slidenum">
              <a:rPr lang="en-US" altLang="zh-CN"/>
              <a:pPr/>
              <a:t>‹#›</a:t>
            </a:fld>
            <a:endParaRPr lang="en-US" altLang="zh-CN"/>
          </a:p>
        </p:txBody>
      </p:sp>
      <p:sp>
        <p:nvSpPr>
          <p:cNvPr id="2" name="标题 1">
            <a:extLst>
              <a:ext uri="{FF2B5EF4-FFF2-40B4-BE49-F238E27FC236}">
                <a16:creationId xmlns:a16="http://schemas.microsoft.com/office/drawing/2014/main" id="{975BF83C-15D6-15E6-4E27-7BC2BE7CBCEA}"/>
              </a:ext>
            </a:extLst>
          </p:cNvPr>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Tree>
    <p:extLst>
      <p:ext uri="{BB962C8B-B14F-4D97-AF65-F5344CB8AC3E}">
        <p14:creationId xmlns:p14="http://schemas.microsoft.com/office/powerpoint/2010/main" val="423404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在文本之上">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60000" y="1088740"/>
            <a:ext cx="11592000" cy="273600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文本占位符 3"/>
          <p:cNvSpPr>
            <a:spLocks noGrp="1"/>
          </p:cNvSpPr>
          <p:nvPr>
            <p:ph type="body" sz="half" idx="2"/>
          </p:nvPr>
        </p:nvSpPr>
        <p:spPr>
          <a:xfrm>
            <a:off x="360000" y="3888355"/>
            <a:ext cx="11592000" cy="273600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Rectangle 29"/>
          <p:cNvSpPr>
            <a:spLocks noGrp="1" noChangeArrowheads="1"/>
          </p:cNvSpPr>
          <p:nvPr>
            <p:ph type="sldNum" sz="quarter" idx="10"/>
          </p:nvPr>
        </p:nvSpPr>
        <p:spPr>
          <a:ln/>
        </p:spPr>
        <p:txBody>
          <a:bodyPr/>
          <a:lstStyle>
            <a:lvl1pPr>
              <a:defRPr/>
            </a:lvl1pPr>
          </a:lstStyle>
          <a:p>
            <a:pPr>
              <a:defRPr/>
            </a:pPr>
            <a:fld id="{56A76461-E082-43AD-9577-1E67FD9444D8}" type="slidenum">
              <a:rPr lang="en-US" altLang="zh-CN"/>
              <a:pPr>
                <a:defRPr/>
              </a:pPr>
              <a:t>‹#›</a:t>
            </a:fld>
            <a:endParaRPr lang="en-US" altLang="zh-CN"/>
          </a:p>
        </p:txBody>
      </p:sp>
      <p:sp>
        <p:nvSpPr>
          <p:cNvPr id="6" name="标题 1">
            <a:extLst>
              <a:ext uri="{FF2B5EF4-FFF2-40B4-BE49-F238E27FC236}">
                <a16:creationId xmlns:a16="http://schemas.microsoft.com/office/drawing/2014/main" id="{4FFDEC6C-BDD3-2A54-F59D-C780C472531B}"/>
              </a:ext>
            </a:extLst>
          </p:cNvPr>
          <p:cNvSpPr>
            <a:spLocks noGrp="1"/>
          </p:cNvSpPr>
          <p:nvPr>
            <p:ph type="title"/>
          </p:nvPr>
        </p:nvSpPr>
        <p:spPr>
          <a:xfrm>
            <a:off x="360000" y="108000"/>
            <a:ext cx="11592000" cy="720000"/>
          </a:xfrm>
        </p:spPr>
        <p:txBody>
          <a:bodyPr/>
          <a:lstStyle/>
          <a:p>
            <a:r>
              <a:rPr lang="zh-CN" altLang="en-US" dirty="0"/>
              <a:t>单击此处编辑母版标题样式</a:t>
            </a:r>
          </a:p>
        </p:txBody>
      </p:sp>
    </p:spTree>
    <p:extLst>
      <p:ext uri="{BB962C8B-B14F-4D97-AF65-F5344CB8AC3E}">
        <p14:creationId xmlns:p14="http://schemas.microsoft.com/office/powerpoint/2010/main" val="2960164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a:xfrm>
            <a:off x="360000" y="1043735"/>
            <a:ext cx="11556000" cy="5580000"/>
          </a:xfrm>
        </p:spPr>
        <p:txBody>
          <a:bodyPr/>
          <a:lstStyle>
            <a:lvl1pPr marL="342900" indent="-342900">
              <a:buClr>
                <a:srgbClr val="0000FF"/>
              </a:buClr>
              <a:buSzPct val="8000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742950" indent="-285750">
              <a:buClr>
                <a:srgbClr val="0000FF"/>
              </a:buClr>
              <a:buFont typeface="Wingdings" pitchFamily="2" charset="2"/>
              <a:buChar char="p"/>
              <a:defRPr>
                <a:latin typeface="Times New Roman" panose="02020603050405020304" pitchFamily="18" charset="0"/>
                <a:cs typeface="Times New Roman" panose="02020603050405020304" pitchFamily="18" charset="0"/>
              </a:defRPr>
            </a:lvl2pPr>
            <a:lvl3pPr marL="1143000" indent="-228600">
              <a:buClr>
                <a:srgbClr val="0000FF"/>
              </a:buClr>
              <a:buFont typeface="Wingdings" pitchFamily="2" charset="2"/>
              <a:buChar char="Ø"/>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0"/>
          </p:nvPr>
        </p:nvSpPr>
        <p:spPr/>
        <p:txBody>
          <a:bodyPr/>
          <a:lstStyle>
            <a:lvl1pPr>
              <a:defRPr/>
            </a:lvl1pPr>
          </a:lstStyle>
          <a:p>
            <a:fld id="{E66D2CC7-F4CF-4117-A897-807AC786776F}" type="slidenum">
              <a:rPr lang="en-US" altLang="zh-CN"/>
              <a:pPr/>
              <a:t>‹#›</a:t>
            </a:fld>
            <a:endParaRPr lang="en-US" altLang="zh-CN"/>
          </a:p>
        </p:txBody>
      </p:sp>
    </p:spTree>
    <p:extLst>
      <p:ext uri="{BB962C8B-B14F-4D97-AF65-F5344CB8AC3E}">
        <p14:creationId xmlns:p14="http://schemas.microsoft.com/office/powerpoint/2010/main" val="3427163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sz="half" idx="1"/>
          </p:nvPr>
        </p:nvSpPr>
        <p:spPr>
          <a:xfrm>
            <a:off x="360000" y="1080000"/>
            <a:ext cx="5760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内容占位符 3"/>
          <p:cNvSpPr>
            <a:spLocks noGrp="1"/>
          </p:cNvSpPr>
          <p:nvPr>
            <p:ph sz="half" idx="2"/>
          </p:nvPr>
        </p:nvSpPr>
        <p:spPr>
          <a:xfrm>
            <a:off x="6240648" y="1080000"/>
            <a:ext cx="5688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灯片编号占位符 4"/>
          <p:cNvSpPr>
            <a:spLocks noGrp="1"/>
          </p:cNvSpPr>
          <p:nvPr>
            <p:ph type="sldNum" sz="quarter" idx="10"/>
          </p:nvPr>
        </p:nvSpPr>
        <p:spPr/>
        <p:txBody>
          <a:bodyPr/>
          <a:lstStyle>
            <a:lvl1pPr>
              <a:defRPr/>
            </a:lvl1pPr>
          </a:lstStyle>
          <a:p>
            <a:fld id="{8CDF8177-B492-4B3A-BE83-F6A6FE842A03}" type="slidenum">
              <a:rPr lang="en-US" altLang="zh-CN"/>
              <a:pPr/>
              <a:t>‹#›</a:t>
            </a:fld>
            <a:endParaRPr lang="en-US" altLang="zh-CN"/>
          </a:p>
        </p:txBody>
      </p:sp>
    </p:spTree>
    <p:extLst>
      <p:ext uri="{BB962C8B-B14F-4D97-AF65-F5344CB8AC3E}">
        <p14:creationId xmlns:p14="http://schemas.microsoft.com/office/powerpoint/2010/main" val="1548674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review-1">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a:solidFill>
            <a:schemeClr val="bg1">
              <a:lumMod val="50000"/>
            </a:schemeClr>
          </a:solidFill>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sz="half" idx="1"/>
          </p:nvPr>
        </p:nvSpPr>
        <p:spPr>
          <a:xfrm>
            <a:off x="360000" y="1080000"/>
            <a:ext cx="11520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灯片编号占位符 4"/>
          <p:cNvSpPr>
            <a:spLocks noGrp="1"/>
          </p:cNvSpPr>
          <p:nvPr>
            <p:ph type="sldNum" sz="quarter" idx="10"/>
          </p:nvPr>
        </p:nvSpPr>
        <p:spPr/>
        <p:txBody>
          <a:bodyPr/>
          <a:lstStyle>
            <a:lvl1pPr>
              <a:defRPr/>
            </a:lvl1pPr>
          </a:lstStyle>
          <a:p>
            <a:fld id="{8CDF8177-B492-4B3A-BE83-F6A6FE842A03}" type="slidenum">
              <a:rPr lang="en-US" altLang="zh-CN"/>
              <a:pPr/>
              <a:t>‹#›</a:t>
            </a:fld>
            <a:endParaRPr lang="en-US" altLang="zh-CN"/>
          </a:p>
        </p:txBody>
      </p:sp>
    </p:spTree>
    <p:extLst>
      <p:ext uri="{BB962C8B-B14F-4D97-AF65-F5344CB8AC3E}">
        <p14:creationId xmlns:p14="http://schemas.microsoft.com/office/powerpoint/2010/main" val="380498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review-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a:solidFill>
            <a:schemeClr val="bg1">
              <a:lumMod val="50000"/>
            </a:schemeClr>
          </a:solidFill>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sz="half" idx="1"/>
          </p:nvPr>
        </p:nvSpPr>
        <p:spPr>
          <a:xfrm>
            <a:off x="360000" y="1080000"/>
            <a:ext cx="5760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内容占位符 3"/>
          <p:cNvSpPr>
            <a:spLocks noGrp="1"/>
          </p:cNvSpPr>
          <p:nvPr>
            <p:ph sz="half" idx="2"/>
          </p:nvPr>
        </p:nvSpPr>
        <p:spPr>
          <a:xfrm>
            <a:off x="6240648" y="1080000"/>
            <a:ext cx="5688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灯片编号占位符 4"/>
          <p:cNvSpPr>
            <a:spLocks noGrp="1"/>
          </p:cNvSpPr>
          <p:nvPr>
            <p:ph type="sldNum" sz="quarter" idx="10"/>
          </p:nvPr>
        </p:nvSpPr>
        <p:spPr/>
        <p:txBody>
          <a:bodyPr/>
          <a:lstStyle>
            <a:lvl1pPr>
              <a:defRPr/>
            </a:lvl1pPr>
          </a:lstStyle>
          <a:p>
            <a:fld id="{8CDF8177-B492-4B3A-BE83-F6A6FE842A03}" type="slidenum">
              <a:rPr lang="en-US" altLang="zh-CN"/>
              <a:pPr/>
              <a:t>‹#›</a:t>
            </a:fld>
            <a:endParaRPr lang="en-US" altLang="zh-CN"/>
          </a:p>
        </p:txBody>
      </p:sp>
    </p:spTree>
    <p:extLst>
      <p:ext uri="{BB962C8B-B14F-4D97-AF65-F5344CB8AC3E}">
        <p14:creationId xmlns:p14="http://schemas.microsoft.com/office/powerpoint/2010/main" val="1302303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lvl1pPr>
              <a:defRPr/>
            </a:lvl1pPr>
          </a:lstStyle>
          <a:p>
            <a:fld id="{B46DCD4B-A773-44AB-A5AF-CE3CB9FE704A}" type="slidenum">
              <a:rPr lang="en-US" altLang="zh-CN"/>
              <a:pPr/>
              <a:t>‹#›</a:t>
            </a:fld>
            <a:endParaRPr lang="en-US" altLang="zh-CN"/>
          </a:p>
        </p:txBody>
      </p:sp>
    </p:spTree>
    <p:extLst>
      <p:ext uri="{BB962C8B-B14F-4D97-AF65-F5344CB8AC3E}">
        <p14:creationId xmlns:p14="http://schemas.microsoft.com/office/powerpoint/2010/main" val="85687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p>
            <a:r>
              <a:rPr lang="zh-CN" altLang="en-US" dirty="0"/>
              <a:t>单击此处编辑母版标题样式</a:t>
            </a:r>
          </a:p>
        </p:txBody>
      </p:sp>
      <p:sp>
        <p:nvSpPr>
          <p:cNvPr id="5" name="灯片编号占位符 4"/>
          <p:cNvSpPr>
            <a:spLocks noGrp="1"/>
          </p:cNvSpPr>
          <p:nvPr>
            <p:ph type="sldNum" sz="quarter" idx="10"/>
          </p:nvPr>
        </p:nvSpPr>
        <p:spPr>
          <a:xfrm>
            <a:off x="11074400" y="6453188"/>
            <a:ext cx="1016000" cy="328612"/>
          </a:xfrm>
        </p:spPr>
        <p:txBody>
          <a:bodyPr/>
          <a:lstStyle>
            <a:lvl1pPr>
              <a:defRPr/>
            </a:lvl1pPr>
          </a:lstStyle>
          <a:p>
            <a:fld id="{C31F608A-0643-4209-BE2E-4A085FC8A795}" type="slidenum">
              <a:rPr lang="en-US" altLang="zh-CN"/>
              <a:pPr/>
              <a:t>‹#›</a:t>
            </a:fld>
            <a:endParaRPr lang="en-US" altLang="zh-CN"/>
          </a:p>
        </p:txBody>
      </p:sp>
      <p:sp>
        <p:nvSpPr>
          <p:cNvPr id="6" name="内容占位符 2">
            <a:extLst>
              <a:ext uri="{FF2B5EF4-FFF2-40B4-BE49-F238E27FC236}">
                <a16:creationId xmlns:a16="http://schemas.microsoft.com/office/drawing/2014/main" id="{A8641377-DB25-EE77-6EA2-57D378B8D233}"/>
              </a:ext>
            </a:extLst>
          </p:cNvPr>
          <p:cNvSpPr>
            <a:spLocks noGrp="1"/>
          </p:cNvSpPr>
          <p:nvPr>
            <p:ph sz="half" idx="1"/>
          </p:nvPr>
        </p:nvSpPr>
        <p:spPr>
          <a:xfrm>
            <a:off x="360000" y="1080000"/>
            <a:ext cx="5760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3">
            <a:extLst>
              <a:ext uri="{FF2B5EF4-FFF2-40B4-BE49-F238E27FC236}">
                <a16:creationId xmlns:a16="http://schemas.microsoft.com/office/drawing/2014/main" id="{B168A1F0-DCE0-366D-07C9-0A59486F4F7D}"/>
              </a:ext>
            </a:extLst>
          </p:cNvPr>
          <p:cNvSpPr>
            <a:spLocks noGrp="1"/>
          </p:cNvSpPr>
          <p:nvPr>
            <p:ph sz="half" idx="2"/>
          </p:nvPr>
        </p:nvSpPr>
        <p:spPr>
          <a:xfrm>
            <a:off x="6240648" y="1080000"/>
            <a:ext cx="5688000" cy="5580000"/>
          </a:xfrm>
        </p:spPr>
        <p:txBody>
          <a:bodyPr/>
          <a:lstStyle>
            <a:lvl1pPr>
              <a:defRPr sz="28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22761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a:solidFill>
            <a:srgbClr val="00FFFF"/>
          </a:solidFill>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a:xfrm>
            <a:off x="360000" y="1080000"/>
            <a:ext cx="11556000" cy="5544000"/>
          </a:xfrm>
        </p:spPr>
        <p:txBody>
          <a:bodyPr/>
          <a:lstStyle>
            <a:lvl1pPr marL="342900" indent="-342900">
              <a:buClr>
                <a:srgbClr val="0000FF"/>
              </a:buClr>
              <a:buSzPct val="8000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742950" indent="-285750">
              <a:buClr>
                <a:srgbClr val="0000FF"/>
              </a:buClr>
              <a:buFont typeface="Wingdings" pitchFamily="2" charset="2"/>
              <a:buChar char="p"/>
              <a:defRPr>
                <a:latin typeface="Times New Roman" panose="02020603050405020304" pitchFamily="18" charset="0"/>
                <a:cs typeface="Times New Roman" panose="02020603050405020304" pitchFamily="18" charset="0"/>
              </a:defRPr>
            </a:lvl2pPr>
            <a:lvl3pPr marL="1143000" indent="-228600">
              <a:buClr>
                <a:srgbClr val="0000FF"/>
              </a:buClr>
              <a:buFont typeface="Wingdings" pitchFamily="2" charset="2"/>
              <a:buChar char="Ø"/>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0"/>
          </p:nvPr>
        </p:nvSpPr>
        <p:spPr/>
        <p:txBody>
          <a:bodyPr/>
          <a:lstStyle>
            <a:lvl1pPr>
              <a:defRPr/>
            </a:lvl1pPr>
          </a:lstStyle>
          <a:p>
            <a:fld id="{E66D2CC7-F4CF-4117-A897-807AC786776F}" type="slidenum">
              <a:rPr lang="en-US" altLang="zh-CN"/>
              <a:pPr/>
              <a:t>‹#›</a:t>
            </a:fld>
            <a:endParaRPr lang="en-US" altLang="zh-CN"/>
          </a:p>
        </p:txBody>
      </p:sp>
      <p:sp>
        <p:nvSpPr>
          <p:cNvPr id="5" name="星形: 五角 4">
            <a:extLst>
              <a:ext uri="{FF2B5EF4-FFF2-40B4-BE49-F238E27FC236}">
                <a16:creationId xmlns:a16="http://schemas.microsoft.com/office/drawing/2014/main" id="{B162DC13-C887-F672-0F34-89050E23BB46}"/>
              </a:ext>
            </a:extLst>
          </p:cNvPr>
          <p:cNvSpPr/>
          <p:nvPr userDrawn="1"/>
        </p:nvSpPr>
        <p:spPr bwMode="auto">
          <a:xfrm>
            <a:off x="155360" y="143635"/>
            <a:ext cx="180000" cy="180000"/>
          </a:xfrm>
          <a:prstGeom prst="star5">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261726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92000" cy="720000"/>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a:xfrm>
            <a:off x="360000" y="1080000"/>
            <a:ext cx="11556000" cy="5544000"/>
          </a:xfrm>
        </p:spPr>
        <p:txBody>
          <a:bodyPr/>
          <a:lstStyle>
            <a:lvl1pPr marL="342900" indent="-342900">
              <a:buClr>
                <a:srgbClr val="0000FF"/>
              </a:buClr>
              <a:buSzPct val="8000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742950" indent="-285750">
              <a:buClr>
                <a:srgbClr val="0000FF"/>
              </a:buClr>
              <a:buFont typeface="Wingdings" pitchFamily="2" charset="2"/>
              <a:buChar char="p"/>
              <a:defRPr>
                <a:latin typeface="Times New Roman" panose="02020603050405020304" pitchFamily="18" charset="0"/>
                <a:cs typeface="Times New Roman" panose="02020603050405020304" pitchFamily="18" charset="0"/>
              </a:defRPr>
            </a:lvl2pPr>
            <a:lvl3pPr marL="1143000" indent="-228600">
              <a:buClr>
                <a:srgbClr val="0000FF"/>
              </a:buClr>
              <a:buFont typeface="Wingdings" pitchFamily="2" charset="2"/>
              <a:buChar char="Ø"/>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0"/>
          </p:nvPr>
        </p:nvSpPr>
        <p:spPr/>
        <p:txBody>
          <a:bodyPr/>
          <a:lstStyle>
            <a:lvl1pPr>
              <a:defRPr/>
            </a:lvl1pPr>
          </a:lstStyle>
          <a:p>
            <a:fld id="{E66D2CC7-F4CF-4117-A897-807AC786776F}" type="slidenum">
              <a:rPr lang="en-US" altLang="zh-CN"/>
              <a:pPr/>
              <a:t>‹#›</a:t>
            </a:fld>
            <a:endParaRPr lang="en-US" altLang="zh-CN"/>
          </a:p>
        </p:txBody>
      </p:sp>
      <p:sp>
        <p:nvSpPr>
          <p:cNvPr id="5" name="星形: 五角 4">
            <a:extLst>
              <a:ext uri="{FF2B5EF4-FFF2-40B4-BE49-F238E27FC236}">
                <a16:creationId xmlns:a16="http://schemas.microsoft.com/office/drawing/2014/main" id="{B162DC13-C887-F672-0F34-89050E23BB46}"/>
              </a:ext>
            </a:extLst>
          </p:cNvPr>
          <p:cNvSpPr/>
          <p:nvPr userDrawn="1"/>
        </p:nvSpPr>
        <p:spPr bwMode="auto">
          <a:xfrm>
            <a:off x="155360" y="143635"/>
            <a:ext cx="180000" cy="180000"/>
          </a:xfrm>
          <a:prstGeom prst="star5">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234873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121" name="Rectangle 25"/>
          <p:cNvSpPr>
            <a:spLocks noGrp="1" noChangeArrowheads="1"/>
          </p:cNvSpPr>
          <p:nvPr>
            <p:ph type="title"/>
          </p:nvPr>
        </p:nvSpPr>
        <p:spPr bwMode="auto">
          <a:xfrm>
            <a:off x="360000" y="108000"/>
            <a:ext cx="11592000" cy="720000"/>
          </a:xfrm>
          <a:prstGeom prst="rect">
            <a:avLst/>
          </a:prstGeom>
          <a:solidFill>
            <a:srgbClr val="002060"/>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4122" name="Rectangle 26"/>
          <p:cNvSpPr>
            <a:spLocks noGrp="1" noChangeArrowheads="1"/>
          </p:cNvSpPr>
          <p:nvPr>
            <p:ph type="body" idx="1"/>
          </p:nvPr>
        </p:nvSpPr>
        <p:spPr bwMode="auto">
          <a:xfrm>
            <a:off x="360000" y="1043735"/>
            <a:ext cx="11556000" cy="55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126" name="Text Box 30"/>
          <p:cNvSpPr txBox="1">
            <a:spLocks noChangeArrowheads="1"/>
          </p:cNvSpPr>
          <p:nvPr/>
        </p:nvSpPr>
        <p:spPr bwMode="auto">
          <a:xfrm rot="5400000">
            <a:off x="-992187" y="5310560"/>
            <a:ext cx="24098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r>
              <a:rPr lang="en-US" altLang="zh-CN" sz="1400" b="0" i="1" dirty="0">
                <a:solidFill>
                  <a:srgbClr val="0000FF"/>
                </a:solidFill>
                <a:latin typeface="Times New Roman" panose="02020603050405020304" pitchFamily="18" charset="0"/>
                <a:cs typeface="Times New Roman" panose="02020603050405020304" pitchFamily="18" charset="0"/>
              </a:rPr>
              <a:t>wenshli@bupt.edu.cn</a:t>
            </a:r>
          </a:p>
        </p:txBody>
      </p:sp>
      <p:sp>
        <p:nvSpPr>
          <p:cNvPr id="4125" name="Rectangle 29"/>
          <p:cNvSpPr>
            <a:spLocks noGrp="1" noChangeArrowheads="1"/>
          </p:cNvSpPr>
          <p:nvPr>
            <p:ph type="sldNum" sz="quarter" idx="4"/>
          </p:nvPr>
        </p:nvSpPr>
        <p:spPr bwMode="auto">
          <a:xfrm>
            <a:off x="1111067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b="0">
                <a:latin typeface="Times New Roman" panose="02020603050405020304" pitchFamily="18" charset="0"/>
                <a:cs typeface="Times New Roman" panose="02020603050405020304" pitchFamily="18" charset="0"/>
              </a:defRPr>
            </a:lvl1pPr>
          </a:lstStyle>
          <a:p>
            <a:fld id="{94B65F5E-76AF-4616-8AB7-5F4F37EF1F71}" type="slidenum">
              <a:rPr lang="en-US" altLang="zh-CN" smtClean="0"/>
              <a:pPr/>
              <a:t>‹#›</a:t>
            </a:fld>
            <a:endParaRPr lang="en-US" altLang="zh-CN"/>
          </a:p>
        </p:txBody>
      </p:sp>
      <p:grpSp>
        <p:nvGrpSpPr>
          <p:cNvPr id="2" name="组合 1">
            <a:extLst>
              <a:ext uri="{FF2B5EF4-FFF2-40B4-BE49-F238E27FC236}">
                <a16:creationId xmlns:a16="http://schemas.microsoft.com/office/drawing/2014/main" id="{C97C6F2A-58FC-DA1E-64BA-12E37F77A954}"/>
              </a:ext>
            </a:extLst>
          </p:cNvPr>
          <p:cNvGrpSpPr/>
          <p:nvPr userDrawn="1"/>
        </p:nvGrpSpPr>
        <p:grpSpPr>
          <a:xfrm>
            <a:off x="360000" y="108000"/>
            <a:ext cx="1800000" cy="540060"/>
            <a:chOff x="360000" y="108000"/>
            <a:chExt cx="1800000" cy="540060"/>
          </a:xfrm>
        </p:grpSpPr>
        <p:cxnSp>
          <p:nvCxnSpPr>
            <p:cNvPr id="4" name="直接连接符 3"/>
            <p:cNvCxnSpPr/>
            <p:nvPr userDrawn="1"/>
          </p:nvCxnSpPr>
          <p:spPr bwMode="auto">
            <a:xfrm>
              <a:off x="360000" y="108000"/>
              <a:ext cx="0" cy="540060"/>
            </a:xfrm>
            <a:prstGeom prst="line">
              <a:avLst/>
            </a:prstGeom>
            <a:solidFill>
              <a:schemeClr val="accent1"/>
            </a:solidFill>
            <a:ln w="63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userDrawn="1"/>
          </p:nvCxnSpPr>
          <p:spPr bwMode="auto">
            <a:xfrm>
              <a:off x="360000" y="108000"/>
              <a:ext cx="1800000" cy="0"/>
            </a:xfrm>
            <a:prstGeom prst="line">
              <a:avLst/>
            </a:prstGeom>
            <a:solidFill>
              <a:schemeClr val="accent1"/>
            </a:solidFill>
            <a:ln w="63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组合 6"/>
          <p:cNvGrpSpPr/>
          <p:nvPr userDrawn="1"/>
        </p:nvGrpSpPr>
        <p:grpSpPr>
          <a:xfrm>
            <a:off x="360000" y="4824000"/>
            <a:ext cx="1080000" cy="1800000"/>
            <a:chOff x="251520" y="4869360"/>
            <a:chExt cx="3600400" cy="1800000"/>
          </a:xfrm>
        </p:grpSpPr>
        <p:sp>
          <p:nvSpPr>
            <p:cNvPr id="15" name="Line 8"/>
            <p:cNvSpPr>
              <a:spLocks noChangeShapeType="1"/>
            </p:cNvSpPr>
            <p:nvPr userDrawn="1"/>
          </p:nvSpPr>
          <p:spPr bwMode="auto">
            <a:xfrm>
              <a:off x="251520" y="4869360"/>
              <a:ext cx="0" cy="1800000"/>
            </a:xfrm>
            <a:prstGeom prst="line">
              <a:avLst/>
            </a:prstGeom>
            <a:noFill/>
            <a:ln w="635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7" name="Line 8"/>
            <p:cNvSpPr>
              <a:spLocks noChangeShapeType="1"/>
            </p:cNvSpPr>
            <p:nvPr userDrawn="1"/>
          </p:nvSpPr>
          <p:spPr bwMode="auto">
            <a:xfrm rot="5400000">
              <a:off x="2051920" y="4869360"/>
              <a:ext cx="0" cy="3600000"/>
            </a:xfrm>
            <a:prstGeom prst="line">
              <a:avLst/>
            </a:prstGeom>
            <a:noFill/>
            <a:ln w="635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8" name="组合 7"/>
          <p:cNvGrpSpPr/>
          <p:nvPr userDrawn="1"/>
        </p:nvGrpSpPr>
        <p:grpSpPr>
          <a:xfrm>
            <a:off x="10128648" y="1080000"/>
            <a:ext cx="1800000" cy="1080000"/>
            <a:chOff x="5382090" y="1043735"/>
            <a:chExt cx="3600400" cy="1800000"/>
          </a:xfrm>
        </p:grpSpPr>
        <p:sp>
          <p:nvSpPr>
            <p:cNvPr id="20" name="Line 8"/>
            <p:cNvSpPr>
              <a:spLocks noChangeShapeType="1"/>
            </p:cNvSpPr>
            <p:nvPr userDrawn="1"/>
          </p:nvSpPr>
          <p:spPr bwMode="auto">
            <a:xfrm>
              <a:off x="8982490" y="1043735"/>
              <a:ext cx="0" cy="1800000"/>
            </a:xfrm>
            <a:prstGeom prst="line">
              <a:avLst/>
            </a:prstGeom>
            <a:noFill/>
            <a:ln w="635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1" name="Line 8"/>
            <p:cNvSpPr>
              <a:spLocks noChangeShapeType="1"/>
            </p:cNvSpPr>
            <p:nvPr userDrawn="1"/>
          </p:nvSpPr>
          <p:spPr bwMode="auto">
            <a:xfrm rot="5400000">
              <a:off x="7182090" y="-756265"/>
              <a:ext cx="0" cy="3600000"/>
            </a:xfrm>
            <a:prstGeom prst="line">
              <a:avLst/>
            </a:prstGeom>
            <a:noFill/>
            <a:ln w="635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spTree>
    <p:extLst>
      <p:ext uri="{BB962C8B-B14F-4D97-AF65-F5344CB8AC3E}">
        <p14:creationId xmlns:p14="http://schemas.microsoft.com/office/powerpoint/2010/main" val="905545800"/>
      </p:ext>
    </p:extLst>
  </p:cSld>
  <p:clrMap bg1="lt1" tx1="dk1" bg2="lt2" tx2="dk2" accent1="accent1" accent2="accent2" accent3="accent3" accent4="accent4" accent5="accent5" accent6="accent6" hlink="hlink" folHlink="folHlink"/>
  <p:sldLayoutIdLst>
    <p:sldLayoutId id="2147483710" r:id="rId1"/>
    <p:sldLayoutId id="2147483704" r:id="rId2"/>
    <p:sldLayoutId id="2147483705" r:id="rId3"/>
    <p:sldLayoutId id="2147483715" r:id="rId4"/>
    <p:sldLayoutId id="2147483714" r:id="rId5"/>
    <p:sldLayoutId id="2147483706" r:id="rId6"/>
    <p:sldLayoutId id="2147483707" r:id="rId7"/>
    <p:sldLayoutId id="2147483712" r:id="rId8"/>
    <p:sldLayoutId id="2147483711" r:id="rId9"/>
    <p:sldLayoutId id="2147483713" r:id="rId10"/>
    <p:sldLayoutId id="2147483708" r:id="rId11"/>
    <p:sldLayoutId id="2147483709" r:id="rId12"/>
  </p:sldLayoutIdLst>
  <p:hf sldNum="0" hdr="0" ftr="0"/>
  <p:txStyles>
    <p:titleStyle>
      <a:lvl1pPr algn="l" rtl="0" fontAlgn="base">
        <a:spcBef>
          <a:spcPct val="0"/>
        </a:spcBef>
        <a:spcAft>
          <a:spcPct val="0"/>
        </a:spcAft>
        <a:defRPr kumimoji="1" sz="3600" b="1">
          <a:ln>
            <a:noFill/>
          </a:ln>
          <a:solidFill>
            <a:schemeClr val="bg1"/>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itchFamily="2" charset="-122"/>
          <a:ea typeface="黑体" pitchFamily="2" charset="-122"/>
        </a:defRPr>
      </a:lvl2pPr>
      <a:lvl3pPr algn="l" rtl="0" fontAlgn="base">
        <a:spcBef>
          <a:spcPct val="0"/>
        </a:spcBef>
        <a:spcAft>
          <a:spcPct val="0"/>
        </a:spcAft>
        <a:defRPr kumimoji="1" sz="4000">
          <a:solidFill>
            <a:srgbClr val="FF3300"/>
          </a:solidFill>
          <a:latin typeface="黑体" pitchFamily="2" charset="-122"/>
          <a:ea typeface="黑体" pitchFamily="2" charset="-122"/>
        </a:defRPr>
      </a:lvl3pPr>
      <a:lvl4pPr algn="l" rtl="0" fontAlgn="base">
        <a:spcBef>
          <a:spcPct val="0"/>
        </a:spcBef>
        <a:spcAft>
          <a:spcPct val="0"/>
        </a:spcAft>
        <a:defRPr kumimoji="1" sz="4000">
          <a:solidFill>
            <a:srgbClr val="FF3300"/>
          </a:solidFill>
          <a:latin typeface="黑体" pitchFamily="2" charset="-122"/>
          <a:ea typeface="黑体" pitchFamily="2" charset="-122"/>
        </a:defRPr>
      </a:lvl4pPr>
      <a:lvl5pPr algn="l" rtl="0" fontAlgn="base">
        <a:spcBef>
          <a:spcPct val="0"/>
        </a:spcBef>
        <a:spcAft>
          <a:spcPct val="0"/>
        </a:spcAft>
        <a:defRPr kumimoji="1" sz="4000">
          <a:solidFill>
            <a:srgbClr val="FF3300"/>
          </a:solidFill>
          <a:latin typeface="黑体" pitchFamily="2" charset="-122"/>
          <a:ea typeface="黑体" pitchFamily="2" charset="-122"/>
        </a:defRPr>
      </a:lvl5pPr>
      <a:lvl6pPr marL="457200" algn="l" rtl="0" fontAlgn="base">
        <a:spcBef>
          <a:spcPct val="0"/>
        </a:spcBef>
        <a:spcAft>
          <a:spcPct val="0"/>
        </a:spcAft>
        <a:defRPr kumimoji="1" sz="4000">
          <a:solidFill>
            <a:srgbClr val="FF3300"/>
          </a:solidFill>
          <a:latin typeface="黑体" pitchFamily="2" charset="-122"/>
          <a:ea typeface="黑体" pitchFamily="2" charset="-122"/>
        </a:defRPr>
      </a:lvl6pPr>
      <a:lvl7pPr marL="914400" algn="l" rtl="0" fontAlgn="base">
        <a:spcBef>
          <a:spcPct val="0"/>
        </a:spcBef>
        <a:spcAft>
          <a:spcPct val="0"/>
        </a:spcAft>
        <a:defRPr kumimoji="1" sz="4000">
          <a:solidFill>
            <a:srgbClr val="FF3300"/>
          </a:solidFill>
          <a:latin typeface="黑体" pitchFamily="2" charset="-122"/>
          <a:ea typeface="黑体" pitchFamily="2" charset="-122"/>
        </a:defRPr>
      </a:lvl7pPr>
      <a:lvl8pPr marL="1371600" algn="l" rtl="0" fontAlgn="base">
        <a:spcBef>
          <a:spcPct val="0"/>
        </a:spcBef>
        <a:spcAft>
          <a:spcPct val="0"/>
        </a:spcAft>
        <a:defRPr kumimoji="1" sz="4000">
          <a:solidFill>
            <a:srgbClr val="FF3300"/>
          </a:solidFill>
          <a:latin typeface="黑体" pitchFamily="2" charset="-122"/>
          <a:ea typeface="黑体" pitchFamily="2" charset="-122"/>
        </a:defRPr>
      </a:lvl8pPr>
      <a:lvl9pPr marL="1828800" algn="l" rtl="0" fontAlgn="base">
        <a:spcBef>
          <a:spcPct val="0"/>
        </a:spcBef>
        <a:spcAft>
          <a:spcPct val="0"/>
        </a:spcAft>
        <a:defRPr kumimoji="1" sz="4000">
          <a:solidFill>
            <a:srgbClr val="FF3300"/>
          </a:solidFill>
          <a:latin typeface="黑体" pitchFamily="2" charset="-122"/>
          <a:ea typeface="黑体" pitchFamily="2" charset="-122"/>
        </a:defRPr>
      </a:lvl9pPr>
    </p:titleStyle>
    <p:bodyStyle>
      <a:lvl1pPr marL="342900" indent="-342900" algn="l" rtl="0" fontAlgn="base">
        <a:spcBef>
          <a:spcPct val="20000"/>
        </a:spcBef>
        <a:spcAft>
          <a:spcPct val="0"/>
        </a:spcAft>
        <a:buClr>
          <a:srgbClr val="0000FF"/>
        </a:buClr>
        <a:buSzPct val="80000"/>
        <a:buFont typeface="Wingdings" panose="05000000000000000000" pitchFamily="2" charset="2"/>
        <a:buChar char="n"/>
        <a:defRPr kumimoji="1" sz="28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742950" indent="-285750" algn="l" rtl="0" fontAlgn="base">
        <a:spcBef>
          <a:spcPct val="20000"/>
        </a:spcBef>
        <a:spcAft>
          <a:spcPct val="0"/>
        </a:spcAft>
        <a:buClr>
          <a:srgbClr val="0000FF"/>
        </a:buClr>
        <a:buSzPct val="80000"/>
        <a:buFont typeface="Wingdings" panose="05000000000000000000" pitchFamily="2" charset="2"/>
        <a:buChar char="p"/>
        <a:defRPr kumimoji="1"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2pPr>
      <a:lvl3pPr marL="1143000" indent="-228600" algn="l" rtl="0" fontAlgn="base">
        <a:spcBef>
          <a:spcPct val="20000"/>
        </a:spcBef>
        <a:spcAft>
          <a:spcPct val="0"/>
        </a:spcAft>
        <a:buClr>
          <a:srgbClr val="0000FF"/>
        </a:buClr>
        <a:buFont typeface="Wingdings" panose="05000000000000000000" pitchFamily="2" charset="2"/>
        <a:buChar char="Ø"/>
        <a:defRPr kumimoji="1" sz="20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1600200" indent="-228600" algn="l" rtl="0" fontAlgn="base">
        <a:spcBef>
          <a:spcPct val="20000"/>
        </a:spcBef>
        <a:spcAft>
          <a:spcPct val="0"/>
        </a:spcAft>
        <a:buChar char="–"/>
        <a:defRPr kumimoji="1">
          <a:solidFill>
            <a:schemeClr val="tx1"/>
          </a:solidFill>
          <a:latin typeface="+mn-lt"/>
          <a:ea typeface="+mn-ea"/>
        </a:defRPr>
      </a:lvl4pPr>
      <a:lvl5pPr marL="2057400" indent="-228600" algn="l" rtl="0" fontAlgn="base">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slide" Target="slide86.xml"/><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97.xml"/><Relationship Id="rId1" Type="http://schemas.openxmlformats.org/officeDocument/2006/relationships/slideLayout" Target="../slideLayouts/slideLayout9.xml"/><Relationship Id="rId5" Type="http://schemas.openxmlformats.org/officeDocument/2006/relationships/hyperlink" Target="&#21916;&#25253;--&#34013;&#22270;&#21019;&#26032;&#24037;&#20316;&#23460;&#33719;Junction%20China2023&#20896;&#20891;&#22242;&#38431;.mhtml" TargetMode="External"/><Relationship Id="rId4" Type="http://schemas.openxmlformats.org/officeDocument/2006/relationships/hyperlink" Target="&#34013;&#22270;&#21019;&#26032;&#24037;&#20316;&#23460;-&#21271;&#20140;&#37038;&#30005;&#22823;&#23398;%20&#35745;&#31639;&#26426;&#23398;&#38498;&#65288;&#22269;&#23478;&#31034;&#33539;&#24615;&#36719;&#20214;&#23398;&#38498;&#65289;.m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7.wmf"/></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slide" Target="slide1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9.xml"/><Relationship Id="rId4" Type="http://schemas.openxmlformats.org/officeDocument/2006/relationships/slide" Target="slide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A984E-6D4C-4E21-8A97-0314DF29525D}"/>
              </a:ext>
            </a:extLst>
          </p:cNvPr>
          <p:cNvSpPr>
            <a:spLocks noGrp="1"/>
          </p:cNvSpPr>
          <p:nvPr>
            <p:ph type="ctrTitle"/>
          </p:nvPr>
        </p:nvSpPr>
        <p:spPr/>
        <p:txBody>
          <a:bodyPr/>
          <a:lstStyle/>
          <a:p>
            <a:r>
              <a:rPr lang="en-US" altLang="zh-CN" dirty="0"/>
              <a:t>Chapter 1   Introduction</a:t>
            </a:r>
            <a:endParaRPr lang="zh-CN" altLang="en-US" sz="5400" dirty="0"/>
          </a:p>
        </p:txBody>
      </p:sp>
      <p:sp>
        <p:nvSpPr>
          <p:cNvPr id="3" name="日期占位符 2">
            <a:extLst>
              <a:ext uri="{FF2B5EF4-FFF2-40B4-BE49-F238E27FC236}">
                <a16:creationId xmlns:a16="http://schemas.microsoft.com/office/drawing/2014/main" id="{EEB32F60-1E7C-3E6A-6B44-68E864002CED}"/>
              </a:ext>
            </a:extLst>
          </p:cNvPr>
          <p:cNvSpPr>
            <a:spLocks noGrp="1"/>
          </p:cNvSpPr>
          <p:nvPr>
            <p:ph type="dt" sz="half" idx="10"/>
          </p:nvPr>
        </p:nvSpPr>
        <p:spPr/>
        <p:txBody>
          <a:bodyPr/>
          <a:lstStyle/>
          <a:p>
            <a:fld id="{F18B102F-C990-4611-98CB-9FFC8BEDC769}" type="datetime3">
              <a:rPr lang="zh-CN" altLang="en-US" smtClean="0"/>
              <a:t>2024年9月2日星期一</a:t>
            </a:fld>
            <a:endParaRPr lang="zh-CN" altLang="en-US" dirty="0"/>
          </a:p>
        </p:txBody>
      </p:sp>
    </p:spTree>
    <p:extLst>
      <p:ext uri="{BB962C8B-B14F-4D97-AF65-F5344CB8AC3E}">
        <p14:creationId xmlns:p14="http://schemas.microsoft.com/office/powerpoint/2010/main" val="1172433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en-US" altLang="zh-CN" dirty="0"/>
              <a:t>1.2  Computer-System Organization</a:t>
            </a:r>
          </a:p>
        </p:txBody>
      </p:sp>
      <p:sp>
        <p:nvSpPr>
          <p:cNvPr id="291844" name="Rectangle 4"/>
          <p:cNvSpPr>
            <a:spLocks noChangeArrowheads="1"/>
          </p:cNvSpPr>
          <p:nvPr/>
        </p:nvSpPr>
        <p:spPr bwMode="auto">
          <a:xfrm>
            <a:off x="2630615" y="3055175"/>
            <a:ext cx="1600200" cy="9144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t>disk</a:t>
            </a:r>
          </a:p>
          <a:p>
            <a:pPr algn="ctr"/>
            <a:r>
              <a:rPr lang="en-US" altLang="zh-CN" b="1" dirty="0"/>
              <a:t>controller</a:t>
            </a:r>
          </a:p>
        </p:txBody>
      </p:sp>
      <p:sp>
        <p:nvSpPr>
          <p:cNvPr id="291854" name="Rectangle 14"/>
          <p:cNvSpPr>
            <a:spLocks noChangeArrowheads="1"/>
          </p:cNvSpPr>
          <p:nvPr/>
        </p:nvSpPr>
        <p:spPr bwMode="auto">
          <a:xfrm>
            <a:off x="5960863" y="3024147"/>
            <a:ext cx="1600200" cy="9144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t>USB</a:t>
            </a:r>
          </a:p>
          <a:p>
            <a:pPr algn="ctr"/>
            <a:r>
              <a:rPr lang="en-US" altLang="zh-CN" b="1" dirty="0"/>
              <a:t>controller</a:t>
            </a:r>
          </a:p>
        </p:txBody>
      </p:sp>
      <p:sp>
        <p:nvSpPr>
          <p:cNvPr id="291859" name="Rectangle 19"/>
          <p:cNvSpPr>
            <a:spLocks noChangeArrowheads="1"/>
          </p:cNvSpPr>
          <p:nvPr/>
        </p:nvSpPr>
        <p:spPr bwMode="auto">
          <a:xfrm>
            <a:off x="9741405" y="3055175"/>
            <a:ext cx="1752600" cy="9144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t>graphics</a:t>
            </a:r>
          </a:p>
          <a:p>
            <a:pPr algn="ctr"/>
            <a:r>
              <a:rPr lang="en-US" altLang="zh-CN" b="1" dirty="0"/>
              <a:t>adapter</a:t>
            </a:r>
          </a:p>
        </p:txBody>
      </p:sp>
      <p:sp>
        <p:nvSpPr>
          <p:cNvPr id="291868" name="Rectangle 28"/>
          <p:cNvSpPr>
            <a:spLocks noChangeArrowheads="1"/>
          </p:cNvSpPr>
          <p:nvPr/>
        </p:nvSpPr>
        <p:spPr bwMode="auto">
          <a:xfrm>
            <a:off x="5420925" y="4779200"/>
            <a:ext cx="2622550" cy="6096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t>Memory controller</a:t>
            </a:r>
          </a:p>
        </p:txBody>
      </p:sp>
      <p:grpSp>
        <p:nvGrpSpPr>
          <p:cNvPr id="291893" name="Group 53"/>
          <p:cNvGrpSpPr>
            <a:grpSpLocks/>
          </p:cNvGrpSpPr>
          <p:nvPr/>
        </p:nvGrpSpPr>
        <p:grpSpPr bwMode="auto">
          <a:xfrm>
            <a:off x="1370475" y="3969578"/>
            <a:ext cx="9271030" cy="785813"/>
            <a:chOff x="414" y="2387"/>
            <a:chExt cx="4309" cy="495"/>
          </a:xfrm>
        </p:grpSpPr>
        <p:sp>
          <p:nvSpPr>
            <p:cNvPr id="291875" name="Line 35"/>
            <p:cNvSpPr>
              <a:spLocks noChangeShapeType="1"/>
            </p:cNvSpPr>
            <p:nvPr/>
          </p:nvSpPr>
          <p:spPr bwMode="auto">
            <a:xfrm>
              <a:off x="414" y="2387"/>
              <a:ext cx="0" cy="25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91876" name="Line 36"/>
            <p:cNvSpPr>
              <a:spLocks noChangeShapeType="1"/>
            </p:cNvSpPr>
            <p:nvPr/>
          </p:nvSpPr>
          <p:spPr bwMode="auto">
            <a:xfrm>
              <a:off x="1377" y="2392"/>
              <a:ext cx="0" cy="25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91878" name="Line 38"/>
            <p:cNvSpPr>
              <a:spLocks noChangeShapeType="1"/>
            </p:cNvSpPr>
            <p:nvPr/>
          </p:nvSpPr>
          <p:spPr bwMode="auto">
            <a:xfrm>
              <a:off x="2908" y="2387"/>
              <a:ext cx="0" cy="25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91883" name="Line 43"/>
            <p:cNvSpPr>
              <a:spLocks noChangeShapeType="1"/>
            </p:cNvSpPr>
            <p:nvPr/>
          </p:nvSpPr>
          <p:spPr bwMode="auto">
            <a:xfrm>
              <a:off x="4723" y="2387"/>
              <a:ext cx="0" cy="25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cxnSp>
          <p:nvCxnSpPr>
            <p:cNvPr id="291884" name="AutoShape 44"/>
            <p:cNvCxnSpPr>
              <a:cxnSpLocks noChangeShapeType="1"/>
              <a:stCxn id="291875" idx="1"/>
              <a:endCxn id="291883" idx="1"/>
            </p:cNvCxnSpPr>
            <p:nvPr/>
          </p:nvCxnSpPr>
          <p:spPr bwMode="auto">
            <a:xfrm>
              <a:off x="414" y="2656"/>
              <a:ext cx="4309"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885" name="AutoShape 45"/>
            <p:cNvCxnSpPr>
              <a:cxnSpLocks noChangeShapeType="1"/>
            </p:cNvCxnSpPr>
            <p:nvPr/>
          </p:nvCxnSpPr>
          <p:spPr bwMode="auto">
            <a:xfrm>
              <a:off x="2908" y="2641"/>
              <a:ext cx="4" cy="241"/>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1843" name="Rectangle 3"/>
          <p:cNvSpPr>
            <a:spLocks noChangeArrowheads="1"/>
          </p:cNvSpPr>
          <p:nvPr/>
        </p:nvSpPr>
        <p:spPr bwMode="auto">
          <a:xfrm>
            <a:off x="965430" y="3055175"/>
            <a:ext cx="914400" cy="914400"/>
          </a:xfrm>
          <a:prstGeom prst="rect">
            <a:avLst/>
          </a:prstGeom>
          <a:solidFill>
            <a:schemeClr val="tx2">
              <a:lumMod val="20000"/>
              <a:lumOff val="80000"/>
            </a:schemeClr>
          </a:solidFill>
          <a:ln w="9525">
            <a:solidFill>
              <a:schemeClr val="tx1"/>
            </a:solidFill>
            <a:miter lim="800000"/>
            <a:headEnd/>
            <a:tailEnd/>
          </a:ln>
          <a:effectLst/>
        </p:spPr>
        <p:txBody>
          <a:bodyPr wrap="none" anchor="ctr"/>
          <a:lstStyle/>
          <a:p>
            <a:pPr algn="ctr"/>
            <a:r>
              <a:rPr lang="en-US" altLang="zh-CN" b="1" dirty="0"/>
              <a:t>CPU</a:t>
            </a:r>
          </a:p>
        </p:txBody>
      </p:sp>
      <p:grpSp>
        <p:nvGrpSpPr>
          <p:cNvPr id="291895" name="Group 55"/>
          <p:cNvGrpSpPr>
            <a:grpSpLocks/>
          </p:cNvGrpSpPr>
          <p:nvPr/>
        </p:nvGrpSpPr>
        <p:grpSpPr bwMode="auto">
          <a:xfrm>
            <a:off x="2703954" y="1853438"/>
            <a:ext cx="1532300" cy="720725"/>
            <a:chOff x="867" y="1054"/>
            <a:chExt cx="1057" cy="454"/>
          </a:xfrm>
        </p:grpSpPr>
        <p:sp>
          <p:nvSpPr>
            <p:cNvPr id="291847" name="AutoShape 7"/>
            <p:cNvSpPr>
              <a:spLocks noChangeArrowheads="1"/>
            </p:cNvSpPr>
            <p:nvPr/>
          </p:nvSpPr>
          <p:spPr bwMode="auto">
            <a:xfrm>
              <a:off x="915" y="1319"/>
              <a:ext cx="384" cy="189"/>
            </a:xfrm>
            <a:prstGeom prst="can">
              <a:avLst>
                <a:gd name="adj" fmla="val 500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1848" name="AutoShape 8"/>
            <p:cNvSpPr>
              <a:spLocks noChangeArrowheads="1"/>
            </p:cNvSpPr>
            <p:nvPr/>
          </p:nvSpPr>
          <p:spPr bwMode="auto">
            <a:xfrm>
              <a:off x="1491" y="1319"/>
              <a:ext cx="384" cy="189"/>
            </a:xfrm>
            <a:prstGeom prst="can">
              <a:avLst>
                <a:gd name="adj" fmla="val 500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1852" name="Text Box 12"/>
            <p:cNvSpPr txBox="1">
              <a:spLocks noChangeArrowheads="1"/>
            </p:cNvSpPr>
            <p:nvPr/>
          </p:nvSpPr>
          <p:spPr bwMode="auto">
            <a:xfrm>
              <a:off x="867" y="1054"/>
              <a:ext cx="48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disk</a:t>
              </a:r>
            </a:p>
          </p:txBody>
        </p:sp>
        <p:sp>
          <p:nvSpPr>
            <p:cNvPr id="291853" name="Text Box 13"/>
            <p:cNvSpPr txBox="1">
              <a:spLocks noChangeArrowheads="1"/>
            </p:cNvSpPr>
            <p:nvPr/>
          </p:nvSpPr>
          <p:spPr bwMode="auto">
            <a:xfrm>
              <a:off x="1443" y="1054"/>
              <a:ext cx="48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disk</a:t>
              </a:r>
            </a:p>
          </p:txBody>
        </p:sp>
      </p:grpSp>
      <p:sp>
        <p:nvSpPr>
          <p:cNvPr id="291870" name="Rectangle 30"/>
          <p:cNvSpPr>
            <a:spLocks noChangeArrowheads="1"/>
          </p:cNvSpPr>
          <p:nvPr/>
        </p:nvSpPr>
        <p:spPr bwMode="auto">
          <a:xfrm>
            <a:off x="5842375" y="5692013"/>
            <a:ext cx="1828800" cy="436563"/>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Memory </a:t>
            </a:r>
          </a:p>
        </p:txBody>
      </p:sp>
      <p:grpSp>
        <p:nvGrpSpPr>
          <p:cNvPr id="291898" name="Group 58"/>
          <p:cNvGrpSpPr>
            <a:grpSpLocks/>
          </p:cNvGrpSpPr>
          <p:nvPr/>
        </p:nvGrpSpPr>
        <p:grpSpPr bwMode="auto">
          <a:xfrm>
            <a:off x="5450325" y="1178751"/>
            <a:ext cx="3255965" cy="1376363"/>
            <a:chOff x="4306" y="629"/>
            <a:chExt cx="2051" cy="867"/>
          </a:xfrm>
        </p:grpSpPr>
        <p:pic>
          <p:nvPicPr>
            <p:cNvPr id="291886"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 y="998"/>
              <a:ext cx="378" cy="444"/>
            </a:xfrm>
            <a:prstGeom prst="rect">
              <a:avLst/>
            </a:prstGeom>
            <a:noFill/>
            <a:extLst>
              <a:ext uri="{909E8E84-426E-40DD-AFC4-6F175D3DCCD1}">
                <a14:hiddenFill xmlns:a14="http://schemas.microsoft.com/office/drawing/2010/main">
                  <a:solidFill>
                    <a:srgbClr val="FFFFFF"/>
                  </a:solidFill>
                </a14:hiddenFill>
              </a:ext>
            </a:extLst>
          </p:spPr>
        </p:pic>
        <p:pic>
          <p:nvPicPr>
            <p:cNvPr id="291887"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 y="629"/>
              <a:ext cx="1020" cy="396"/>
            </a:xfrm>
            <a:prstGeom prst="rect">
              <a:avLst/>
            </a:prstGeom>
            <a:noFill/>
            <a:extLst>
              <a:ext uri="{909E8E84-426E-40DD-AFC4-6F175D3DCCD1}">
                <a14:hiddenFill xmlns:a14="http://schemas.microsoft.com/office/drawing/2010/main">
                  <a:solidFill>
                    <a:srgbClr val="FFFFFF"/>
                  </a:solidFill>
                </a14:hiddenFill>
              </a:ext>
            </a:extLst>
          </p:spPr>
        </p:pic>
        <p:pic>
          <p:nvPicPr>
            <p:cNvPr id="291888"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7" y="998"/>
              <a:ext cx="900" cy="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1849" name="Group 9"/>
          <p:cNvGrpSpPr>
            <a:grpSpLocks/>
          </p:cNvGrpSpPr>
          <p:nvPr/>
        </p:nvGrpSpPr>
        <p:grpSpPr bwMode="auto">
          <a:xfrm>
            <a:off x="3057046" y="2574163"/>
            <a:ext cx="788987" cy="481013"/>
            <a:chOff x="1680" y="1104"/>
            <a:chExt cx="576" cy="528"/>
          </a:xfrm>
        </p:grpSpPr>
        <p:sp>
          <p:nvSpPr>
            <p:cNvPr id="291850" name="Line 10"/>
            <p:cNvSpPr>
              <a:spLocks noChangeShapeType="1"/>
            </p:cNvSpPr>
            <p:nvPr/>
          </p:nvSpPr>
          <p:spPr bwMode="auto">
            <a:xfrm>
              <a:off x="1680" y="1104"/>
              <a:ext cx="0" cy="5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91851" name="Line 11"/>
            <p:cNvSpPr>
              <a:spLocks noChangeShapeType="1"/>
            </p:cNvSpPr>
            <p:nvPr/>
          </p:nvSpPr>
          <p:spPr bwMode="auto">
            <a:xfrm>
              <a:off x="2256" y="1104"/>
              <a:ext cx="0" cy="5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291858" name="Line 18"/>
          <p:cNvSpPr>
            <a:spLocks noChangeShapeType="1"/>
          </p:cNvSpPr>
          <p:nvPr/>
        </p:nvSpPr>
        <p:spPr bwMode="auto">
          <a:xfrm flipV="1">
            <a:off x="10638910" y="2609732"/>
            <a:ext cx="0" cy="4365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91871" name="Line 31"/>
          <p:cNvSpPr>
            <a:spLocks noChangeShapeType="1"/>
          </p:cNvSpPr>
          <p:nvPr/>
        </p:nvSpPr>
        <p:spPr bwMode="auto">
          <a:xfrm>
            <a:off x="6756775" y="5364988"/>
            <a:ext cx="0" cy="3270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291899" name="Group 59"/>
          <p:cNvGrpSpPr>
            <a:grpSpLocks/>
          </p:cNvGrpSpPr>
          <p:nvPr/>
        </p:nvGrpSpPr>
        <p:grpSpPr bwMode="auto">
          <a:xfrm flipH="1">
            <a:off x="5795407" y="1807399"/>
            <a:ext cx="2241520" cy="1216025"/>
            <a:chOff x="-12486" y="1025"/>
            <a:chExt cx="19144" cy="766"/>
          </a:xfrm>
        </p:grpSpPr>
        <p:cxnSp>
          <p:nvCxnSpPr>
            <p:cNvPr id="291889" name="AutoShape 49"/>
            <p:cNvCxnSpPr>
              <a:cxnSpLocks noChangeShapeType="1"/>
              <a:stCxn id="291888" idx="2"/>
              <a:endCxn id="291854" idx="0"/>
            </p:cNvCxnSpPr>
            <p:nvPr/>
          </p:nvCxnSpPr>
          <p:spPr bwMode="auto">
            <a:xfrm>
              <a:off x="-12486" y="1496"/>
              <a:ext cx="10513" cy="29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890" name="AutoShape 50"/>
            <p:cNvCxnSpPr>
              <a:cxnSpLocks noChangeShapeType="1"/>
              <a:stCxn id="291886" idx="2"/>
              <a:endCxn id="291854" idx="0"/>
            </p:cNvCxnSpPr>
            <p:nvPr/>
          </p:nvCxnSpPr>
          <p:spPr bwMode="auto">
            <a:xfrm flipH="1">
              <a:off x="-1973" y="1442"/>
              <a:ext cx="8631" cy="349"/>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891" name="AutoShape 51"/>
            <p:cNvCxnSpPr>
              <a:cxnSpLocks noChangeShapeType="1"/>
              <a:stCxn id="291887" idx="2"/>
              <a:endCxn id="291854" idx="0"/>
            </p:cNvCxnSpPr>
            <p:nvPr/>
          </p:nvCxnSpPr>
          <p:spPr bwMode="auto">
            <a:xfrm flipH="1">
              <a:off x="-1973" y="1025"/>
              <a:ext cx="293" cy="766"/>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1894" name="AutoShape 54">
            <a:hlinkClick r:id="rId6" action="ppaction://hlinksldjump"/>
          </p:cNvPr>
          <p:cNvSpPr>
            <a:spLocks noChangeArrowheads="1"/>
          </p:cNvSpPr>
          <p:nvPr/>
        </p:nvSpPr>
        <p:spPr bwMode="auto">
          <a:xfrm>
            <a:off x="965430" y="5371670"/>
            <a:ext cx="4050447" cy="1080000"/>
          </a:xfrm>
          <a:prstGeom prst="cloudCallout">
            <a:avLst>
              <a:gd name="adj1" fmla="val -33372"/>
              <a:gd name="adj2" fmla="val -129434"/>
            </a:avLst>
          </a:prstGeom>
          <a:solidFill>
            <a:srgbClr val="FFFF00"/>
          </a:solidFill>
          <a:ln w="19050">
            <a:solidFill>
              <a:srgbClr val="FF3300"/>
            </a:solidFill>
            <a:round/>
            <a:headEnd/>
            <a:tailEnd/>
          </a:ln>
          <a:effectLst/>
        </p:spPr>
        <p:txBody>
          <a:bodyPr/>
          <a:lstStyle/>
          <a:p>
            <a:pPr algn="ctr"/>
            <a:r>
              <a:rPr lang="en-US" altLang="zh-CN" sz="2000" b="1" dirty="0">
                <a:solidFill>
                  <a:srgbClr val="0000FF"/>
                </a:solidFill>
              </a:rPr>
              <a:t>A2: Types of registers?</a:t>
            </a:r>
          </a:p>
          <a:p>
            <a:pPr algn="ctr"/>
            <a:r>
              <a:rPr lang="en-US" altLang="zh-CN" sz="2000" b="1" dirty="0">
                <a:solidFill>
                  <a:srgbClr val="0000FF"/>
                </a:solidFill>
              </a:rPr>
              <a:t>Instruction Cycle</a:t>
            </a:r>
            <a:r>
              <a:rPr lang="zh-CN" altLang="en-US" sz="2000" b="1" dirty="0">
                <a:solidFill>
                  <a:srgbClr val="0000FF"/>
                </a:solidFill>
              </a:rPr>
              <a:t>？</a:t>
            </a:r>
            <a:endParaRPr lang="en-US" altLang="zh-CN" sz="2000" b="1" dirty="0">
              <a:solidFill>
                <a:srgbClr val="0000FF"/>
              </a:solidFill>
            </a:endParaRPr>
          </a:p>
        </p:txBody>
      </p:sp>
      <p:pic>
        <p:nvPicPr>
          <p:cNvPr id="292034" name="Picture 19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21774" y="1351116"/>
            <a:ext cx="1634273" cy="12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29">
            <a:extLst>
              <a:ext uri="{FF2B5EF4-FFF2-40B4-BE49-F238E27FC236}">
                <a16:creationId xmlns:a16="http://schemas.microsoft.com/office/drawing/2014/main" id="{77E20A00-0875-ACBE-6DFE-6A77C38A2218}"/>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10</a:t>
            </a:fld>
            <a:endParaRPr lang="en-US" altLang="zh-CN"/>
          </a:p>
        </p:txBody>
      </p:sp>
    </p:spTree>
    <p:extLst>
      <p:ext uri="{BB962C8B-B14F-4D97-AF65-F5344CB8AC3E}">
        <p14:creationId xmlns:p14="http://schemas.microsoft.com/office/powerpoint/2010/main" val="299030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1843"/>
                                        </p:tgtEl>
                                        <p:attrNameLst>
                                          <p:attrName>style.visibility</p:attrName>
                                        </p:attrNameLst>
                                      </p:cBhvr>
                                      <p:to>
                                        <p:strVal val="visible"/>
                                      </p:to>
                                    </p:set>
                                    <p:animEffect transition="in" filter="wipe(left)">
                                      <p:cBhvr>
                                        <p:cTn id="7" dur="500"/>
                                        <p:tgtEl>
                                          <p:spTgt spid="291843"/>
                                        </p:tgtEl>
                                      </p:cBhvr>
                                    </p:animEffect>
                                  </p:childTnLst>
                                </p:cTn>
                              </p:par>
                              <p:par>
                                <p:cTn id="8" presetID="22" presetClass="entr" presetSubtype="8" fill="hold" nodeType="withEffect">
                                  <p:stCondLst>
                                    <p:cond delay="0"/>
                                  </p:stCondLst>
                                  <p:childTnLst>
                                    <p:set>
                                      <p:cBhvr>
                                        <p:cTn id="9" dur="1" fill="hold">
                                          <p:stCondLst>
                                            <p:cond delay="0"/>
                                          </p:stCondLst>
                                        </p:cTn>
                                        <p:tgtEl>
                                          <p:spTgt spid="291895"/>
                                        </p:tgtEl>
                                        <p:attrNameLst>
                                          <p:attrName>style.visibility</p:attrName>
                                        </p:attrNameLst>
                                      </p:cBhvr>
                                      <p:to>
                                        <p:strVal val="visible"/>
                                      </p:to>
                                    </p:set>
                                    <p:animEffect transition="in" filter="wipe(left)">
                                      <p:cBhvr>
                                        <p:cTn id="10" dur="500"/>
                                        <p:tgtEl>
                                          <p:spTgt spid="291895"/>
                                        </p:tgtEl>
                                      </p:cBhvr>
                                    </p:animEffect>
                                  </p:childTnLst>
                                </p:cTn>
                              </p:par>
                              <p:par>
                                <p:cTn id="11" presetID="22" presetClass="entr" presetSubtype="8" fill="hold" nodeType="withEffect">
                                  <p:stCondLst>
                                    <p:cond delay="0"/>
                                  </p:stCondLst>
                                  <p:childTnLst>
                                    <p:set>
                                      <p:cBhvr>
                                        <p:cTn id="12" dur="1" fill="hold">
                                          <p:stCondLst>
                                            <p:cond delay="0"/>
                                          </p:stCondLst>
                                        </p:cTn>
                                        <p:tgtEl>
                                          <p:spTgt spid="291898"/>
                                        </p:tgtEl>
                                        <p:attrNameLst>
                                          <p:attrName>style.visibility</p:attrName>
                                        </p:attrNameLst>
                                      </p:cBhvr>
                                      <p:to>
                                        <p:strVal val="visible"/>
                                      </p:to>
                                    </p:set>
                                    <p:animEffect transition="in" filter="wipe(left)">
                                      <p:cBhvr>
                                        <p:cTn id="13" dur="500"/>
                                        <p:tgtEl>
                                          <p:spTgt spid="291898"/>
                                        </p:tgtEl>
                                      </p:cBhvr>
                                    </p:animEffect>
                                  </p:childTnLst>
                                </p:cTn>
                              </p:par>
                              <p:par>
                                <p:cTn id="14" presetID="22" presetClass="entr" presetSubtype="8" fill="hold" nodeType="withEffect">
                                  <p:stCondLst>
                                    <p:cond delay="0"/>
                                  </p:stCondLst>
                                  <p:childTnLst>
                                    <p:set>
                                      <p:cBhvr>
                                        <p:cTn id="15" dur="1" fill="hold">
                                          <p:stCondLst>
                                            <p:cond delay="0"/>
                                          </p:stCondLst>
                                        </p:cTn>
                                        <p:tgtEl>
                                          <p:spTgt spid="292034"/>
                                        </p:tgtEl>
                                        <p:attrNameLst>
                                          <p:attrName>style.visibility</p:attrName>
                                        </p:attrNameLst>
                                      </p:cBhvr>
                                      <p:to>
                                        <p:strVal val="visible"/>
                                      </p:to>
                                    </p:set>
                                    <p:animEffect transition="in" filter="wipe(left)">
                                      <p:cBhvr>
                                        <p:cTn id="16" dur="500"/>
                                        <p:tgtEl>
                                          <p:spTgt spid="29203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91870"/>
                                        </p:tgtEl>
                                        <p:attrNameLst>
                                          <p:attrName>style.visibility</p:attrName>
                                        </p:attrNameLst>
                                      </p:cBhvr>
                                      <p:to>
                                        <p:strVal val="visible"/>
                                      </p:to>
                                    </p:set>
                                    <p:animEffect transition="in" filter="wipe(left)">
                                      <p:cBhvr>
                                        <p:cTn id="19" dur="500"/>
                                        <p:tgtEl>
                                          <p:spTgt spid="29187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91893"/>
                                        </p:tgtEl>
                                        <p:attrNameLst>
                                          <p:attrName>style.visibility</p:attrName>
                                        </p:attrNameLst>
                                      </p:cBhvr>
                                      <p:to>
                                        <p:strVal val="visible"/>
                                      </p:to>
                                    </p:set>
                                    <p:animEffect transition="in" filter="wipe(left)">
                                      <p:cBhvr>
                                        <p:cTn id="24" dur="500"/>
                                        <p:tgtEl>
                                          <p:spTgt spid="29189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1844"/>
                                        </p:tgtEl>
                                        <p:attrNameLst>
                                          <p:attrName>style.visibility</p:attrName>
                                        </p:attrNameLst>
                                      </p:cBhvr>
                                      <p:to>
                                        <p:strVal val="visible"/>
                                      </p:to>
                                    </p:set>
                                    <p:animEffect transition="in" filter="wipe(down)">
                                      <p:cBhvr>
                                        <p:cTn id="29" dur="500"/>
                                        <p:tgtEl>
                                          <p:spTgt spid="291844"/>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291849"/>
                                        </p:tgtEl>
                                        <p:attrNameLst>
                                          <p:attrName>style.visibility</p:attrName>
                                        </p:attrNameLst>
                                      </p:cBhvr>
                                      <p:to>
                                        <p:strVal val="visible"/>
                                      </p:to>
                                    </p:set>
                                    <p:animEffect transition="in" filter="wipe(down)">
                                      <p:cBhvr>
                                        <p:cTn id="33" dur="500"/>
                                        <p:tgtEl>
                                          <p:spTgt spid="29184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91854"/>
                                        </p:tgtEl>
                                        <p:attrNameLst>
                                          <p:attrName>style.visibility</p:attrName>
                                        </p:attrNameLst>
                                      </p:cBhvr>
                                      <p:to>
                                        <p:strVal val="visible"/>
                                      </p:to>
                                    </p:set>
                                    <p:animEffect transition="in" filter="wipe(down)">
                                      <p:cBhvr>
                                        <p:cTn id="38" dur="500"/>
                                        <p:tgtEl>
                                          <p:spTgt spid="291854"/>
                                        </p:tgtEl>
                                      </p:cBhvr>
                                    </p:animEffec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291899"/>
                                        </p:tgtEl>
                                        <p:attrNameLst>
                                          <p:attrName>style.visibility</p:attrName>
                                        </p:attrNameLst>
                                      </p:cBhvr>
                                      <p:to>
                                        <p:strVal val="visible"/>
                                      </p:to>
                                    </p:set>
                                    <p:animEffect transition="in" filter="wipe(down)">
                                      <p:cBhvr>
                                        <p:cTn id="42" dur="500"/>
                                        <p:tgtEl>
                                          <p:spTgt spid="29189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91859"/>
                                        </p:tgtEl>
                                        <p:attrNameLst>
                                          <p:attrName>style.visibility</p:attrName>
                                        </p:attrNameLst>
                                      </p:cBhvr>
                                      <p:to>
                                        <p:strVal val="visible"/>
                                      </p:to>
                                    </p:set>
                                    <p:animEffect transition="in" filter="wipe(down)">
                                      <p:cBhvr>
                                        <p:cTn id="47" dur="500"/>
                                        <p:tgtEl>
                                          <p:spTgt spid="291859"/>
                                        </p:tgtEl>
                                      </p:cBhvr>
                                    </p:animEffect>
                                  </p:childTnLst>
                                </p:cTn>
                              </p:par>
                            </p:childTnLst>
                          </p:cTn>
                        </p:par>
                        <p:par>
                          <p:cTn id="48" fill="hold">
                            <p:stCondLst>
                              <p:cond delay="500"/>
                            </p:stCondLst>
                            <p:childTnLst>
                              <p:par>
                                <p:cTn id="49" presetID="22" presetClass="entr" presetSubtype="4" fill="hold" grpId="0" nodeType="afterEffect">
                                  <p:stCondLst>
                                    <p:cond delay="0"/>
                                  </p:stCondLst>
                                  <p:childTnLst>
                                    <p:set>
                                      <p:cBhvr>
                                        <p:cTn id="50" dur="1" fill="hold">
                                          <p:stCondLst>
                                            <p:cond delay="0"/>
                                          </p:stCondLst>
                                        </p:cTn>
                                        <p:tgtEl>
                                          <p:spTgt spid="291858"/>
                                        </p:tgtEl>
                                        <p:attrNameLst>
                                          <p:attrName>style.visibility</p:attrName>
                                        </p:attrNameLst>
                                      </p:cBhvr>
                                      <p:to>
                                        <p:strVal val="visible"/>
                                      </p:to>
                                    </p:set>
                                    <p:animEffect transition="in" filter="wipe(down)">
                                      <p:cBhvr>
                                        <p:cTn id="51" dur="500"/>
                                        <p:tgtEl>
                                          <p:spTgt spid="2918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91868"/>
                                        </p:tgtEl>
                                        <p:attrNameLst>
                                          <p:attrName>style.visibility</p:attrName>
                                        </p:attrNameLst>
                                      </p:cBhvr>
                                      <p:to>
                                        <p:strVal val="visible"/>
                                      </p:to>
                                    </p:set>
                                    <p:animEffect transition="in" filter="wipe(up)">
                                      <p:cBhvr>
                                        <p:cTn id="56" dur="500"/>
                                        <p:tgtEl>
                                          <p:spTgt spid="291868"/>
                                        </p:tgtEl>
                                      </p:cBhvr>
                                    </p:animEffect>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291871"/>
                                        </p:tgtEl>
                                        <p:attrNameLst>
                                          <p:attrName>style.visibility</p:attrName>
                                        </p:attrNameLst>
                                      </p:cBhvr>
                                      <p:to>
                                        <p:strVal val="visible"/>
                                      </p:to>
                                    </p:set>
                                    <p:animEffect transition="in" filter="wipe(up)">
                                      <p:cBhvr>
                                        <p:cTn id="60" dur="500"/>
                                        <p:tgtEl>
                                          <p:spTgt spid="29187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91894"/>
                                        </p:tgtEl>
                                        <p:attrNameLst>
                                          <p:attrName>style.visibility</p:attrName>
                                        </p:attrNameLst>
                                      </p:cBhvr>
                                      <p:to>
                                        <p:strVal val="visible"/>
                                      </p:to>
                                    </p:set>
                                    <p:animEffect transition="in" filter="wipe(left)">
                                      <p:cBhvr>
                                        <p:cTn id="65" dur="500"/>
                                        <p:tgtEl>
                                          <p:spTgt spid="291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4" grpId="0" animBg="1"/>
      <p:bldP spid="291854" grpId="0" animBg="1"/>
      <p:bldP spid="291859" grpId="0" animBg="1"/>
      <p:bldP spid="291868" grpId="0" animBg="1"/>
      <p:bldP spid="291843" grpId="0" animBg="1"/>
      <p:bldP spid="291870" grpId="0" animBg="1"/>
      <p:bldP spid="291858" grpId="0" animBg="1"/>
      <p:bldP spid="291871" grpId="0" animBg="1"/>
      <p:bldP spid="29189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I/O Structure: Programmed I/O</a:t>
            </a:r>
            <a:endParaRPr lang="zh-CN" altLang="en-US" dirty="0"/>
          </a:p>
        </p:txBody>
      </p:sp>
      <p:sp>
        <p:nvSpPr>
          <p:cNvPr id="338947" name="Rectangle 3"/>
          <p:cNvSpPr>
            <a:spLocks noGrp="1" noChangeArrowheads="1"/>
          </p:cNvSpPr>
          <p:nvPr>
            <p:ph idx="1"/>
          </p:nvPr>
        </p:nvSpPr>
        <p:spPr>
          <a:xfrm>
            <a:off x="5040000" y="1080000"/>
            <a:ext cx="6840000" cy="5400000"/>
          </a:xfrm>
        </p:spPr>
        <p:txBody>
          <a:bodyPr/>
          <a:lstStyle/>
          <a:p>
            <a:pPr>
              <a:spcBef>
                <a:spcPts val="600"/>
              </a:spcBef>
            </a:pPr>
            <a:r>
              <a:rPr lang="en-US" altLang="zh-CN" dirty="0"/>
              <a:t>I/O module performs the action, not the processor.</a:t>
            </a:r>
          </a:p>
          <a:p>
            <a:pPr>
              <a:spcBef>
                <a:spcPts val="600"/>
              </a:spcBef>
            </a:pPr>
            <a:r>
              <a:rPr lang="en-US" altLang="zh-CN" dirty="0"/>
              <a:t>Sets appropriate bits in the I/O status register.</a:t>
            </a:r>
          </a:p>
          <a:p>
            <a:pPr>
              <a:spcBef>
                <a:spcPts val="600"/>
              </a:spcBef>
            </a:pPr>
            <a:r>
              <a:rPr lang="en-US" altLang="zh-CN" dirty="0"/>
              <a:t>No interrupts occur</a:t>
            </a:r>
          </a:p>
          <a:p>
            <a:pPr>
              <a:spcBef>
                <a:spcPts val="600"/>
              </a:spcBef>
            </a:pPr>
            <a:r>
              <a:rPr lang="en-US" altLang="zh-CN" dirty="0"/>
              <a:t>Processor checks status until operation is complete.</a:t>
            </a:r>
          </a:p>
          <a:p>
            <a:pPr>
              <a:spcBef>
                <a:spcPts val="600"/>
              </a:spcBef>
            </a:pPr>
            <a:r>
              <a:rPr lang="en-US" altLang="zh-CN" dirty="0"/>
              <a:t>Read a character:</a:t>
            </a:r>
          </a:p>
        </p:txBody>
      </p:sp>
      <p:sp>
        <p:nvSpPr>
          <p:cNvPr id="36" name="灯片编号占位符 4"/>
          <p:cNvSpPr>
            <a:spLocks noGrp="1"/>
          </p:cNvSpPr>
          <p:nvPr>
            <p:ph type="sldNum" sz="quarter" idx="10"/>
          </p:nvPr>
        </p:nvSpPr>
        <p:spPr/>
        <p:txBody>
          <a:bodyPr/>
          <a:lstStyle/>
          <a:p>
            <a:fld id="{964CEF0F-0A2B-40B4-A633-9B8CB34856ED}" type="slidenum">
              <a:rPr lang="en-US" altLang="zh-CN"/>
              <a:pPr/>
              <a:t>100</a:t>
            </a:fld>
            <a:endParaRPr lang="en-US" altLang="zh-CN" dirty="0"/>
          </a:p>
        </p:txBody>
      </p:sp>
      <p:pic>
        <p:nvPicPr>
          <p:cNvPr id="7" name="Picture 2">
            <a:extLst>
              <a:ext uri="{FF2B5EF4-FFF2-40B4-BE49-F238E27FC236}">
                <a16:creationId xmlns:a16="http://schemas.microsoft.com/office/drawing/2014/main" id="{49BCDD0A-560A-4FAC-879F-72CA36838333}"/>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tretch>
            <a:fillRect/>
          </a:stretch>
        </p:blipFill>
        <p:spPr bwMode="auto">
          <a:xfrm>
            <a:off x="540000" y="1008000"/>
            <a:ext cx="3609118" cy="55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3921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I/O Structure: Interrupt-Driven I/O</a:t>
            </a:r>
            <a:endParaRPr lang="zh-CN" altLang="en-US" dirty="0"/>
          </a:p>
        </p:txBody>
      </p:sp>
      <p:sp>
        <p:nvSpPr>
          <p:cNvPr id="340995" name="Rectangle 3"/>
          <p:cNvSpPr>
            <a:spLocks noGrp="1" noChangeArrowheads="1"/>
          </p:cNvSpPr>
          <p:nvPr>
            <p:ph idx="1"/>
          </p:nvPr>
        </p:nvSpPr>
        <p:spPr>
          <a:xfrm>
            <a:off x="5040000" y="1080000"/>
            <a:ext cx="6840000" cy="5400000"/>
          </a:xfrm>
        </p:spPr>
        <p:txBody>
          <a:bodyPr/>
          <a:lstStyle/>
          <a:p>
            <a:pPr>
              <a:spcBef>
                <a:spcPts val="600"/>
              </a:spcBef>
            </a:pPr>
            <a:r>
              <a:rPr lang="en-US" altLang="zh-CN" dirty="0"/>
              <a:t>Processor is interrupted when I/O module ready to exchange data.</a:t>
            </a:r>
          </a:p>
          <a:p>
            <a:pPr>
              <a:spcBef>
                <a:spcPts val="600"/>
              </a:spcBef>
            </a:pPr>
            <a:r>
              <a:rPr lang="en-US" altLang="zh-CN" dirty="0"/>
              <a:t>Processor is free to do other work.</a:t>
            </a:r>
          </a:p>
          <a:p>
            <a:pPr>
              <a:spcBef>
                <a:spcPts val="600"/>
              </a:spcBef>
            </a:pPr>
            <a:r>
              <a:rPr lang="en-US" altLang="zh-CN" dirty="0"/>
              <a:t>No needless waiting</a:t>
            </a:r>
          </a:p>
          <a:p>
            <a:pPr>
              <a:spcBef>
                <a:spcPts val="600"/>
              </a:spcBef>
            </a:pPr>
            <a:r>
              <a:rPr lang="en-US" altLang="zh-CN" dirty="0"/>
              <a:t>Consumes a lot of processor time because every word read or written passes through the processor.</a:t>
            </a:r>
          </a:p>
        </p:txBody>
      </p:sp>
      <p:sp>
        <p:nvSpPr>
          <p:cNvPr id="34" name="灯片编号占位符 4"/>
          <p:cNvSpPr>
            <a:spLocks noGrp="1"/>
          </p:cNvSpPr>
          <p:nvPr>
            <p:ph type="sldNum" sz="quarter" idx="10"/>
          </p:nvPr>
        </p:nvSpPr>
        <p:spPr/>
        <p:txBody>
          <a:bodyPr/>
          <a:lstStyle/>
          <a:p>
            <a:fld id="{964CEF0F-0A2B-40B4-A633-9B8CB34856ED}" type="slidenum">
              <a:rPr lang="en-US" altLang="zh-CN"/>
              <a:pPr/>
              <a:t>101</a:t>
            </a:fld>
            <a:endParaRPr lang="en-US" altLang="zh-CN" dirty="0"/>
          </a:p>
        </p:txBody>
      </p:sp>
      <p:pic>
        <p:nvPicPr>
          <p:cNvPr id="7" name="Picture 2">
            <a:extLst>
              <a:ext uri="{FF2B5EF4-FFF2-40B4-BE49-F238E27FC236}">
                <a16:creationId xmlns:a16="http://schemas.microsoft.com/office/drawing/2014/main" id="{862C5D63-5FB5-464B-B3C4-6BC17AA68F60}"/>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tretch>
            <a:fillRect/>
          </a:stretch>
        </p:blipFill>
        <p:spPr bwMode="auto">
          <a:xfrm>
            <a:off x="539998" y="1007999"/>
            <a:ext cx="3458219" cy="55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8763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Interrupt-Driven I/O</a:t>
            </a:r>
            <a:endParaRPr lang="zh-CN" altLang="en-US" dirty="0"/>
          </a:p>
        </p:txBody>
      </p:sp>
      <p:sp>
        <p:nvSpPr>
          <p:cNvPr id="343043" name="Rectangle 3"/>
          <p:cNvSpPr>
            <a:spLocks noGrp="1" noChangeArrowheads="1"/>
          </p:cNvSpPr>
          <p:nvPr>
            <p:ph idx="1"/>
          </p:nvPr>
        </p:nvSpPr>
        <p:spPr>
          <a:xfrm>
            <a:off x="360000" y="1080000"/>
            <a:ext cx="5688013" cy="5400000"/>
          </a:xfrm>
        </p:spPr>
        <p:txBody>
          <a:bodyPr/>
          <a:lstStyle/>
          <a:p>
            <a:pPr>
              <a:spcBef>
                <a:spcPts val="0"/>
              </a:spcBef>
            </a:pPr>
            <a:r>
              <a:rPr lang="en-US" altLang="zh-CN" dirty="0">
                <a:solidFill>
                  <a:srgbClr val="0000FF"/>
                </a:solidFill>
              </a:rPr>
              <a:t>Synchronous</a:t>
            </a:r>
            <a:r>
              <a:rPr lang="en-US" altLang="zh-CN" dirty="0"/>
              <a:t> I/O----After I/O starts, control returns to user program only upon I/O completion.</a:t>
            </a:r>
          </a:p>
        </p:txBody>
      </p:sp>
      <p:sp>
        <p:nvSpPr>
          <p:cNvPr id="5" name="灯片编号占位符 4"/>
          <p:cNvSpPr>
            <a:spLocks noGrp="1"/>
          </p:cNvSpPr>
          <p:nvPr>
            <p:ph type="sldNum" sz="quarter" idx="10"/>
          </p:nvPr>
        </p:nvSpPr>
        <p:spPr/>
        <p:txBody>
          <a:bodyPr/>
          <a:lstStyle/>
          <a:p>
            <a:fld id="{964CEF0F-0A2B-40B4-A633-9B8CB34856ED}" type="slidenum">
              <a:rPr lang="en-US" altLang="zh-CN"/>
              <a:pPr/>
              <a:t>102</a:t>
            </a:fld>
            <a:endParaRPr lang="en-US" altLang="zh-CN" dirty="0"/>
          </a:p>
        </p:txBody>
      </p:sp>
      <p:sp>
        <p:nvSpPr>
          <p:cNvPr id="3" name="内容占位符 2">
            <a:extLst>
              <a:ext uri="{FF2B5EF4-FFF2-40B4-BE49-F238E27FC236}">
                <a16:creationId xmlns:a16="http://schemas.microsoft.com/office/drawing/2014/main" id="{945C6C3D-A0EC-40AA-B2EF-7DD241111F96}"/>
              </a:ext>
            </a:extLst>
          </p:cNvPr>
          <p:cNvSpPr>
            <a:spLocks noGrp="1"/>
          </p:cNvSpPr>
          <p:nvPr>
            <p:ph sz="half" idx="4294967295"/>
          </p:nvPr>
        </p:nvSpPr>
        <p:spPr>
          <a:xfrm>
            <a:off x="6231015" y="1079500"/>
            <a:ext cx="5688012" cy="5580063"/>
          </a:xfrm>
        </p:spPr>
        <p:txBody>
          <a:bodyPr/>
          <a:lstStyle/>
          <a:p>
            <a:r>
              <a:rPr lang="en-US" altLang="zh-CN" dirty="0">
                <a:solidFill>
                  <a:srgbClr val="0000FF"/>
                </a:solidFill>
              </a:rPr>
              <a:t>Asynchronous</a:t>
            </a:r>
            <a:r>
              <a:rPr lang="en-US" altLang="zh-CN" dirty="0"/>
              <a:t> I/O---- After I/O starts, control returns to user program without waiting for I/O completion.    </a:t>
            </a:r>
          </a:p>
          <a:p>
            <a:endParaRPr lang="zh-CN" altLang="en-US" dirty="0"/>
          </a:p>
        </p:txBody>
      </p:sp>
      <p:grpSp>
        <p:nvGrpSpPr>
          <p:cNvPr id="57" name="Group 2"/>
          <p:cNvGrpSpPr>
            <a:grpSpLocks/>
          </p:cNvGrpSpPr>
          <p:nvPr/>
        </p:nvGrpSpPr>
        <p:grpSpPr bwMode="auto">
          <a:xfrm>
            <a:off x="7356412" y="2888940"/>
            <a:ext cx="3240088" cy="3735388"/>
            <a:chOff x="3561" y="1525"/>
            <a:chExt cx="2041" cy="2353"/>
          </a:xfrm>
        </p:grpSpPr>
        <p:grpSp>
          <p:nvGrpSpPr>
            <p:cNvPr id="58" name="Group 3"/>
            <p:cNvGrpSpPr>
              <a:grpSpLocks/>
            </p:cNvGrpSpPr>
            <p:nvPr/>
          </p:nvGrpSpPr>
          <p:grpSpPr bwMode="auto">
            <a:xfrm>
              <a:off x="3561" y="2114"/>
              <a:ext cx="2041" cy="1543"/>
              <a:chOff x="930" y="2114"/>
              <a:chExt cx="1950" cy="1543"/>
            </a:xfrm>
          </p:grpSpPr>
          <p:sp>
            <p:nvSpPr>
              <p:cNvPr id="63" name="Rectangle 4"/>
              <p:cNvSpPr>
                <a:spLocks noChangeArrowheads="1"/>
              </p:cNvSpPr>
              <p:nvPr/>
            </p:nvSpPr>
            <p:spPr bwMode="auto">
              <a:xfrm>
                <a:off x="930" y="2114"/>
                <a:ext cx="1950" cy="409"/>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266700" algn="ctr"/>
                <a:r>
                  <a:rPr lang="en-US" altLang="zh-CN"/>
                  <a:t>device driver</a:t>
                </a:r>
              </a:p>
            </p:txBody>
          </p:sp>
          <p:sp>
            <p:nvSpPr>
              <p:cNvPr id="64" name="Rectangle 5"/>
              <p:cNvSpPr>
                <a:spLocks noChangeArrowheads="1"/>
              </p:cNvSpPr>
              <p:nvPr/>
            </p:nvSpPr>
            <p:spPr bwMode="auto">
              <a:xfrm>
                <a:off x="930" y="2522"/>
                <a:ext cx="1950" cy="545"/>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61950" algn="ctr"/>
                <a:r>
                  <a:rPr lang="en-US" altLang="zh-CN"/>
                  <a:t>interrupt handler</a:t>
                </a:r>
              </a:p>
            </p:txBody>
          </p:sp>
          <p:sp>
            <p:nvSpPr>
              <p:cNvPr id="65" name="Rectangle 6"/>
              <p:cNvSpPr>
                <a:spLocks noChangeArrowheads="1"/>
              </p:cNvSpPr>
              <p:nvPr/>
            </p:nvSpPr>
            <p:spPr bwMode="auto">
              <a:xfrm>
                <a:off x="930" y="3067"/>
                <a:ext cx="1950" cy="59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61950" algn="ctr"/>
                <a:r>
                  <a:rPr lang="en-US" altLang="zh-CN"/>
                  <a:t>hardware</a:t>
                </a:r>
              </a:p>
              <a:p>
                <a:pPr marL="361950" algn="ctr"/>
                <a:r>
                  <a:rPr lang="en-US" altLang="zh-CN"/>
                  <a:t>data transfer</a:t>
                </a:r>
              </a:p>
            </p:txBody>
          </p:sp>
        </p:grpSp>
        <p:sp>
          <p:nvSpPr>
            <p:cNvPr id="59" name="Rectangle 7"/>
            <p:cNvSpPr>
              <a:spLocks noChangeArrowheads="1"/>
            </p:cNvSpPr>
            <p:nvPr/>
          </p:nvSpPr>
          <p:spPr bwMode="auto">
            <a:xfrm>
              <a:off x="3561" y="1525"/>
              <a:ext cx="2041" cy="59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algn="ctr"/>
              <a:r>
                <a:rPr lang="en-US" altLang="zh-CN" dirty="0"/>
                <a:t>requesting process</a:t>
              </a:r>
            </a:p>
          </p:txBody>
        </p:sp>
        <p:grpSp>
          <p:nvGrpSpPr>
            <p:cNvPr id="60" name="Group 8"/>
            <p:cNvGrpSpPr>
              <a:grpSpLocks/>
            </p:cNvGrpSpPr>
            <p:nvPr/>
          </p:nvGrpSpPr>
          <p:grpSpPr bwMode="auto">
            <a:xfrm>
              <a:off x="3840" y="3626"/>
              <a:ext cx="1287" cy="252"/>
              <a:chOff x="1197" y="3684"/>
              <a:chExt cx="1229" cy="252"/>
            </a:xfrm>
          </p:grpSpPr>
          <p:sp>
            <p:nvSpPr>
              <p:cNvPr id="61" name="Text Box 9"/>
              <p:cNvSpPr txBox="1">
                <a:spLocks noChangeArrowheads="1"/>
              </p:cNvSpPr>
              <p:nvPr/>
            </p:nvSpPr>
            <p:spPr bwMode="auto">
              <a:xfrm>
                <a:off x="1197" y="3684"/>
                <a:ext cx="3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a:t>time</a:t>
                </a:r>
              </a:p>
            </p:txBody>
          </p:sp>
          <p:sp>
            <p:nvSpPr>
              <p:cNvPr id="62" name="Line 10"/>
              <p:cNvSpPr>
                <a:spLocks noChangeShapeType="1"/>
              </p:cNvSpPr>
              <p:nvPr/>
            </p:nvSpPr>
            <p:spPr bwMode="auto">
              <a:xfrm>
                <a:off x="1610" y="3822"/>
                <a:ext cx="81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6" name="Group 11"/>
          <p:cNvGrpSpPr>
            <a:grpSpLocks/>
          </p:cNvGrpSpPr>
          <p:nvPr/>
        </p:nvGrpSpPr>
        <p:grpSpPr bwMode="auto">
          <a:xfrm>
            <a:off x="830415" y="2933945"/>
            <a:ext cx="4321175" cy="3735388"/>
            <a:chOff x="158" y="1525"/>
            <a:chExt cx="2722" cy="2353"/>
          </a:xfrm>
        </p:grpSpPr>
        <p:grpSp>
          <p:nvGrpSpPr>
            <p:cNvPr id="67" name="Group 12"/>
            <p:cNvGrpSpPr>
              <a:grpSpLocks/>
            </p:cNvGrpSpPr>
            <p:nvPr/>
          </p:nvGrpSpPr>
          <p:grpSpPr bwMode="auto">
            <a:xfrm>
              <a:off x="158" y="1525"/>
              <a:ext cx="2722" cy="2132"/>
              <a:chOff x="158" y="1525"/>
              <a:chExt cx="2722" cy="2132"/>
            </a:xfrm>
          </p:grpSpPr>
          <p:grpSp>
            <p:nvGrpSpPr>
              <p:cNvPr id="71" name="Group 13"/>
              <p:cNvGrpSpPr>
                <a:grpSpLocks/>
              </p:cNvGrpSpPr>
              <p:nvPr/>
            </p:nvGrpSpPr>
            <p:grpSpPr bwMode="auto">
              <a:xfrm>
                <a:off x="930" y="2114"/>
                <a:ext cx="1950" cy="1543"/>
                <a:chOff x="930" y="2114"/>
                <a:chExt cx="1950" cy="1543"/>
              </a:xfrm>
            </p:grpSpPr>
            <p:sp>
              <p:nvSpPr>
                <p:cNvPr id="82" name="Rectangle 14"/>
                <p:cNvSpPr>
                  <a:spLocks noChangeArrowheads="1"/>
                </p:cNvSpPr>
                <p:nvPr/>
              </p:nvSpPr>
              <p:spPr bwMode="auto">
                <a:xfrm>
                  <a:off x="930" y="2114"/>
                  <a:ext cx="1950" cy="409"/>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device driver</a:t>
                  </a:r>
                </a:p>
              </p:txBody>
            </p:sp>
            <p:sp>
              <p:nvSpPr>
                <p:cNvPr id="83" name="Rectangle 15"/>
                <p:cNvSpPr>
                  <a:spLocks noChangeArrowheads="1"/>
                </p:cNvSpPr>
                <p:nvPr/>
              </p:nvSpPr>
              <p:spPr bwMode="auto">
                <a:xfrm>
                  <a:off x="930" y="2522"/>
                  <a:ext cx="1950" cy="545"/>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interrupt handler</a:t>
                  </a:r>
                </a:p>
              </p:txBody>
            </p:sp>
            <p:sp>
              <p:nvSpPr>
                <p:cNvPr id="84" name="Rectangle 16"/>
                <p:cNvSpPr>
                  <a:spLocks noChangeArrowheads="1"/>
                </p:cNvSpPr>
                <p:nvPr/>
              </p:nvSpPr>
              <p:spPr bwMode="auto">
                <a:xfrm>
                  <a:off x="930" y="3067"/>
                  <a:ext cx="1950" cy="59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hardware</a:t>
                  </a:r>
                </a:p>
                <a:p>
                  <a:pPr algn="ctr"/>
                  <a:r>
                    <a:rPr lang="en-US" altLang="zh-CN"/>
                    <a:t>data transfer</a:t>
                  </a:r>
                </a:p>
              </p:txBody>
            </p:sp>
          </p:grpSp>
          <p:grpSp>
            <p:nvGrpSpPr>
              <p:cNvPr id="72" name="Group 17"/>
              <p:cNvGrpSpPr>
                <a:grpSpLocks/>
              </p:cNvGrpSpPr>
              <p:nvPr/>
            </p:nvGrpSpPr>
            <p:grpSpPr bwMode="auto">
              <a:xfrm>
                <a:off x="930" y="1525"/>
                <a:ext cx="1950" cy="590"/>
                <a:chOff x="930" y="1525"/>
                <a:chExt cx="1950" cy="590"/>
              </a:xfrm>
            </p:grpSpPr>
            <p:sp>
              <p:nvSpPr>
                <p:cNvPr id="79" name="Rectangle 18"/>
                <p:cNvSpPr>
                  <a:spLocks noChangeArrowheads="1"/>
                </p:cNvSpPr>
                <p:nvPr/>
              </p:nvSpPr>
              <p:spPr bwMode="auto">
                <a:xfrm>
                  <a:off x="930" y="1525"/>
                  <a:ext cx="1950" cy="59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requesting process</a:t>
                  </a:r>
                </a:p>
                <a:p>
                  <a:pPr algn="ctr"/>
                  <a:r>
                    <a:rPr lang="en-US" altLang="zh-CN" dirty="0">
                      <a:solidFill>
                        <a:srgbClr val="FF0000"/>
                      </a:solidFill>
                    </a:rPr>
                    <a:t>waiting</a:t>
                  </a:r>
                </a:p>
              </p:txBody>
            </p:sp>
            <p:sp>
              <p:nvSpPr>
                <p:cNvPr id="80" name="Line 19"/>
                <p:cNvSpPr>
                  <a:spLocks noChangeShapeType="1"/>
                </p:cNvSpPr>
                <p:nvPr/>
              </p:nvSpPr>
              <p:spPr bwMode="auto">
                <a:xfrm>
                  <a:off x="1111" y="1979"/>
                  <a:ext cx="400" cy="1"/>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20"/>
                <p:cNvSpPr>
                  <a:spLocks noChangeShapeType="1"/>
                </p:cNvSpPr>
                <p:nvPr/>
              </p:nvSpPr>
              <p:spPr bwMode="auto">
                <a:xfrm>
                  <a:off x="2253" y="1979"/>
                  <a:ext cx="400" cy="1"/>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3" name="Group 21"/>
              <p:cNvGrpSpPr>
                <a:grpSpLocks/>
              </p:cNvGrpSpPr>
              <p:nvPr/>
            </p:nvGrpSpPr>
            <p:grpSpPr bwMode="auto">
              <a:xfrm>
                <a:off x="158" y="2115"/>
                <a:ext cx="726" cy="1542"/>
                <a:chOff x="158" y="2115"/>
                <a:chExt cx="726" cy="1542"/>
              </a:xfrm>
            </p:grpSpPr>
            <p:sp>
              <p:nvSpPr>
                <p:cNvPr id="77" name="Text Box 22"/>
                <p:cNvSpPr txBox="1">
                  <a:spLocks noChangeArrowheads="1"/>
                </p:cNvSpPr>
                <p:nvPr/>
              </p:nvSpPr>
              <p:spPr bwMode="auto">
                <a:xfrm>
                  <a:off x="158" y="2734"/>
                  <a:ext cx="5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kernel</a:t>
                  </a:r>
                </a:p>
              </p:txBody>
            </p:sp>
            <p:sp>
              <p:nvSpPr>
                <p:cNvPr id="78" name="AutoShape 23"/>
                <p:cNvSpPr>
                  <a:spLocks/>
                </p:cNvSpPr>
                <p:nvPr/>
              </p:nvSpPr>
              <p:spPr bwMode="auto">
                <a:xfrm>
                  <a:off x="748" y="2115"/>
                  <a:ext cx="136" cy="1542"/>
                </a:xfrm>
                <a:prstGeom prst="leftBrace">
                  <a:avLst>
                    <a:gd name="adj1" fmla="val 9448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 name="Group 24"/>
              <p:cNvGrpSpPr>
                <a:grpSpLocks/>
              </p:cNvGrpSpPr>
              <p:nvPr/>
            </p:nvGrpSpPr>
            <p:grpSpPr bwMode="auto">
              <a:xfrm>
                <a:off x="385" y="1525"/>
                <a:ext cx="499" cy="544"/>
                <a:chOff x="385" y="1525"/>
                <a:chExt cx="499" cy="544"/>
              </a:xfrm>
            </p:grpSpPr>
            <p:sp>
              <p:nvSpPr>
                <p:cNvPr id="75" name="Text Box 25"/>
                <p:cNvSpPr txBox="1">
                  <a:spLocks noChangeArrowheads="1"/>
                </p:cNvSpPr>
                <p:nvPr/>
              </p:nvSpPr>
              <p:spPr bwMode="auto">
                <a:xfrm>
                  <a:off x="385" y="1645"/>
                  <a:ext cx="4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user</a:t>
                  </a:r>
                </a:p>
              </p:txBody>
            </p:sp>
            <p:sp>
              <p:nvSpPr>
                <p:cNvPr id="76" name="AutoShape 26"/>
                <p:cNvSpPr>
                  <a:spLocks/>
                </p:cNvSpPr>
                <p:nvPr/>
              </p:nvSpPr>
              <p:spPr bwMode="auto">
                <a:xfrm>
                  <a:off x="793" y="1525"/>
                  <a:ext cx="91" cy="544"/>
                </a:xfrm>
                <a:prstGeom prst="leftBrace">
                  <a:avLst>
                    <a:gd name="adj1" fmla="val 4981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8" name="Group 27"/>
            <p:cNvGrpSpPr>
              <a:grpSpLocks/>
            </p:cNvGrpSpPr>
            <p:nvPr/>
          </p:nvGrpSpPr>
          <p:grpSpPr bwMode="auto">
            <a:xfrm>
              <a:off x="1231" y="3626"/>
              <a:ext cx="1224" cy="252"/>
              <a:chOff x="1231" y="3684"/>
              <a:chExt cx="1224" cy="252"/>
            </a:xfrm>
          </p:grpSpPr>
          <p:sp>
            <p:nvSpPr>
              <p:cNvPr id="69" name="Text Box 28"/>
              <p:cNvSpPr txBox="1">
                <a:spLocks noChangeArrowheads="1"/>
              </p:cNvSpPr>
              <p:nvPr/>
            </p:nvSpPr>
            <p:spPr bwMode="auto">
              <a:xfrm>
                <a:off x="1231" y="3684"/>
                <a:ext cx="4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t>time</a:t>
                </a:r>
              </a:p>
            </p:txBody>
          </p:sp>
          <p:sp>
            <p:nvSpPr>
              <p:cNvPr id="70" name="Line 29"/>
              <p:cNvSpPr>
                <a:spLocks noChangeShapeType="1"/>
              </p:cNvSpPr>
              <p:nvPr/>
            </p:nvSpPr>
            <p:spPr bwMode="auto">
              <a:xfrm>
                <a:off x="1639" y="3823"/>
                <a:ext cx="81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5" name="Group 33"/>
          <p:cNvGrpSpPr>
            <a:grpSpLocks/>
          </p:cNvGrpSpPr>
          <p:nvPr/>
        </p:nvGrpSpPr>
        <p:grpSpPr bwMode="auto">
          <a:xfrm>
            <a:off x="2082397" y="3322883"/>
            <a:ext cx="647700" cy="2735263"/>
            <a:chOff x="975" y="1752"/>
            <a:chExt cx="408" cy="1723"/>
          </a:xfrm>
        </p:grpSpPr>
        <p:sp>
          <p:nvSpPr>
            <p:cNvPr id="86" name="Line 34"/>
            <p:cNvSpPr>
              <a:spLocks noChangeShapeType="1"/>
            </p:cNvSpPr>
            <p:nvPr/>
          </p:nvSpPr>
          <p:spPr bwMode="auto">
            <a:xfrm>
              <a:off x="1066" y="1752"/>
              <a:ext cx="0" cy="77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35"/>
            <p:cNvSpPr>
              <a:spLocks noChangeShapeType="1"/>
            </p:cNvSpPr>
            <p:nvPr/>
          </p:nvSpPr>
          <p:spPr bwMode="auto">
            <a:xfrm>
              <a:off x="1066" y="3067"/>
              <a:ext cx="0" cy="4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Arc 36"/>
            <p:cNvSpPr>
              <a:spLocks/>
            </p:cNvSpPr>
            <p:nvPr/>
          </p:nvSpPr>
          <p:spPr bwMode="auto">
            <a:xfrm flipH="1">
              <a:off x="975" y="2523"/>
              <a:ext cx="91" cy="544"/>
            </a:xfrm>
            <a:custGeom>
              <a:avLst/>
              <a:gdLst>
                <a:gd name="G0" fmla="+- 0 0 0"/>
                <a:gd name="G1" fmla="+- 21600 0 0"/>
                <a:gd name="G2" fmla="+- 21600 0 0"/>
                <a:gd name="T0" fmla="*/ 0 w 21600"/>
                <a:gd name="T1" fmla="*/ 0 h 43072"/>
                <a:gd name="T2" fmla="*/ 2344 w 21600"/>
                <a:gd name="T3" fmla="*/ 43072 h 43072"/>
                <a:gd name="T4" fmla="*/ 0 w 21600"/>
                <a:gd name="T5" fmla="*/ 21600 h 43072"/>
              </a:gdLst>
              <a:ahLst/>
              <a:cxnLst>
                <a:cxn ang="0">
                  <a:pos x="T0" y="T1"/>
                </a:cxn>
                <a:cxn ang="0">
                  <a:pos x="T2" y="T3"/>
                </a:cxn>
                <a:cxn ang="0">
                  <a:pos x="T4" y="T5"/>
                </a:cxn>
              </a:cxnLst>
              <a:rect l="0" t="0" r="r" b="b"/>
              <a:pathLst>
                <a:path w="21600" h="43072" fill="none" extrusionOk="0">
                  <a:moveTo>
                    <a:pt x="-1" y="0"/>
                  </a:moveTo>
                  <a:cubicBezTo>
                    <a:pt x="11929" y="0"/>
                    <a:pt x="21600" y="9670"/>
                    <a:pt x="21600" y="21600"/>
                  </a:cubicBezTo>
                  <a:cubicBezTo>
                    <a:pt x="21600" y="32622"/>
                    <a:pt x="13301" y="41876"/>
                    <a:pt x="2344" y="43072"/>
                  </a:cubicBezTo>
                </a:path>
                <a:path w="21600" h="43072" stroke="0" extrusionOk="0">
                  <a:moveTo>
                    <a:pt x="-1" y="0"/>
                  </a:moveTo>
                  <a:cubicBezTo>
                    <a:pt x="11929" y="0"/>
                    <a:pt x="21600" y="9670"/>
                    <a:pt x="21600" y="21600"/>
                  </a:cubicBezTo>
                  <a:cubicBezTo>
                    <a:pt x="21600" y="32622"/>
                    <a:pt x="13301" y="41876"/>
                    <a:pt x="2344" y="43072"/>
                  </a:cubicBezTo>
                  <a:lnTo>
                    <a:pt x="0" y="21600"/>
                  </a:lnTo>
                  <a:close/>
                </a:path>
              </a:pathLst>
            </a:custGeom>
            <a:noFill/>
            <a:ln w="2857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37"/>
            <p:cNvSpPr>
              <a:spLocks noChangeShapeType="1"/>
            </p:cNvSpPr>
            <p:nvPr/>
          </p:nvSpPr>
          <p:spPr bwMode="auto">
            <a:xfrm>
              <a:off x="1066" y="3475"/>
              <a:ext cx="31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0" name="Group 38"/>
          <p:cNvGrpSpPr>
            <a:grpSpLocks/>
          </p:cNvGrpSpPr>
          <p:nvPr/>
        </p:nvGrpSpPr>
        <p:grpSpPr bwMode="auto">
          <a:xfrm>
            <a:off x="4387448" y="3394321"/>
            <a:ext cx="503237" cy="2663825"/>
            <a:chOff x="2427" y="1888"/>
            <a:chExt cx="317" cy="1587"/>
          </a:xfrm>
        </p:grpSpPr>
        <p:sp>
          <p:nvSpPr>
            <p:cNvPr id="91" name="Line 39"/>
            <p:cNvSpPr>
              <a:spLocks noChangeShapeType="1"/>
            </p:cNvSpPr>
            <p:nvPr/>
          </p:nvSpPr>
          <p:spPr bwMode="auto">
            <a:xfrm>
              <a:off x="2427" y="3475"/>
              <a:ext cx="31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40"/>
            <p:cNvSpPr>
              <a:spLocks noChangeShapeType="1"/>
            </p:cNvSpPr>
            <p:nvPr/>
          </p:nvSpPr>
          <p:spPr bwMode="auto">
            <a:xfrm flipV="1">
              <a:off x="2744" y="1888"/>
              <a:ext cx="0"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 name="Group 41"/>
          <p:cNvGrpSpPr>
            <a:grpSpLocks/>
          </p:cNvGrpSpPr>
          <p:nvPr/>
        </p:nvGrpSpPr>
        <p:grpSpPr bwMode="auto">
          <a:xfrm>
            <a:off x="7427850" y="3249303"/>
            <a:ext cx="647700" cy="2735263"/>
            <a:chOff x="975" y="1752"/>
            <a:chExt cx="408" cy="1723"/>
          </a:xfrm>
        </p:grpSpPr>
        <p:sp>
          <p:nvSpPr>
            <p:cNvPr id="94" name="Line 42"/>
            <p:cNvSpPr>
              <a:spLocks noChangeShapeType="1"/>
            </p:cNvSpPr>
            <p:nvPr/>
          </p:nvSpPr>
          <p:spPr bwMode="auto">
            <a:xfrm>
              <a:off x="1066" y="1752"/>
              <a:ext cx="0" cy="77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43"/>
            <p:cNvSpPr>
              <a:spLocks noChangeShapeType="1"/>
            </p:cNvSpPr>
            <p:nvPr/>
          </p:nvSpPr>
          <p:spPr bwMode="auto">
            <a:xfrm>
              <a:off x="1066" y="3067"/>
              <a:ext cx="0" cy="4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Arc 44"/>
            <p:cNvSpPr>
              <a:spLocks/>
            </p:cNvSpPr>
            <p:nvPr/>
          </p:nvSpPr>
          <p:spPr bwMode="auto">
            <a:xfrm flipH="1">
              <a:off x="975" y="2523"/>
              <a:ext cx="91" cy="544"/>
            </a:xfrm>
            <a:custGeom>
              <a:avLst/>
              <a:gdLst>
                <a:gd name="G0" fmla="+- 0 0 0"/>
                <a:gd name="G1" fmla="+- 21600 0 0"/>
                <a:gd name="G2" fmla="+- 21600 0 0"/>
                <a:gd name="T0" fmla="*/ 0 w 21600"/>
                <a:gd name="T1" fmla="*/ 0 h 43072"/>
                <a:gd name="T2" fmla="*/ 2344 w 21600"/>
                <a:gd name="T3" fmla="*/ 43072 h 43072"/>
                <a:gd name="T4" fmla="*/ 0 w 21600"/>
                <a:gd name="T5" fmla="*/ 21600 h 43072"/>
              </a:gdLst>
              <a:ahLst/>
              <a:cxnLst>
                <a:cxn ang="0">
                  <a:pos x="T0" y="T1"/>
                </a:cxn>
                <a:cxn ang="0">
                  <a:pos x="T2" y="T3"/>
                </a:cxn>
                <a:cxn ang="0">
                  <a:pos x="T4" y="T5"/>
                </a:cxn>
              </a:cxnLst>
              <a:rect l="0" t="0" r="r" b="b"/>
              <a:pathLst>
                <a:path w="21600" h="43072" fill="none" extrusionOk="0">
                  <a:moveTo>
                    <a:pt x="-1" y="0"/>
                  </a:moveTo>
                  <a:cubicBezTo>
                    <a:pt x="11929" y="0"/>
                    <a:pt x="21600" y="9670"/>
                    <a:pt x="21600" y="21600"/>
                  </a:cubicBezTo>
                  <a:cubicBezTo>
                    <a:pt x="21600" y="32622"/>
                    <a:pt x="13301" y="41876"/>
                    <a:pt x="2344" y="43072"/>
                  </a:cubicBezTo>
                </a:path>
                <a:path w="21600" h="43072" stroke="0" extrusionOk="0">
                  <a:moveTo>
                    <a:pt x="-1" y="0"/>
                  </a:moveTo>
                  <a:cubicBezTo>
                    <a:pt x="11929" y="0"/>
                    <a:pt x="21600" y="9670"/>
                    <a:pt x="21600" y="21600"/>
                  </a:cubicBezTo>
                  <a:cubicBezTo>
                    <a:pt x="21600" y="32622"/>
                    <a:pt x="13301" y="41876"/>
                    <a:pt x="2344" y="43072"/>
                  </a:cubicBezTo>
                  <a:lnTo>
                    <a:pt x="0" y="21600"/>
                  </a:lnTo>
                  <a:close/>
                </a:path>
              </a:pathLst>
            </a:custGeom>
            <a:noFill/>
            <a:ln w="2857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45"/>
            <p:cNvSpPr>
              <a:spLocks noChangeShapeType="1"/>
            </p:cNvSpPr>
            <p:nvPr/>
          </p:nvSpPr>
          <p:spPr bwMode="auto">
            <a:xfrm>
              <a:off x="1066" y="3475"/>
              <a:ext cx="31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8" name="Group 46"/>
          <p:cNvGrpSpPr>
            <a:grpSpLocks/>
          </p:cNvGrpSpPr>
          <p:nvPr/>
        </p:nvGrpSpPr>
        <p:grpSpPr bwMode="auto">
          <a:xfrm>
            <a:off x="7715188" y="3249303"/>
            <a:ext cx="144463" cy="2735263"/>
            <a:chOff x="3560" y="1752"/>
            <a:chExt cx="91" cy="1723"/>
          </a:xfrm>
        </p:grpSpPr>
        <p:sp>
          <p:nvSpPr>
            <p:cNvPr id="99" name="Line 47"/>
            <p:cNvSpPr>
              <a:spLocks noChangeShapeType="1"/>
            </p:cNvSpPr>
            <p:nvPr/>
          </p:nvSpPr>
          <p:spPr bwMode="auto">
            <a:xfrm flipH="1">
              <a:off x="3560" y="1752"/>
              <a:ext cx="0" cy="771"/>
            </a:xfrm>
            <a:prstGeom prst="line">
              <a:avLst/>
            </a:prstGeom>
            <a:noFill/>
            <a:ln w="28575">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Line 48"/>
            <p:cNvSpPr>
              <a:spLocks noChangeShapeType="1"/>
            </p:cNvSpPr>
            <p:nvPr/>
          </p:nvSpPr>
          <p:spPr bwMode="auto">
            <a:xfrm flipH="1">
              <a:off x="3560" y="3067"/>
              <a:ext cx="0" cy="40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Arc 49"/>
            <p:cNvSpPr>
              <a:spLocks/>
            </p:cNvSpPr>
            <p:nvPr/>
          </p:nvSpPr>
          <p:spPr bwMode="auto">
            <a:xfrm>
              <a:off x="3560" y="2523"/>
              <a:ext cx="91" cy="544"/>
            </a:xfrm>
            <a:custGeom>
              <a:avLst/>
              <a:gdLst>
                <a:gd name="G0" fmla="+- 0 0 0"/>
                <a:gd name="G1" fmla="+- 21600 0 0"/>
                <a:gd name="G2" fmla="+- 21600 0 0"/>
                <a:gd name="T0" fmla="*/ 0 w 21600"/>
                <a:gd name="T1" fmla="*/ 0 h 43072"/>
                <a:gd name="T2" fmla="*/ 2344 w 21600"/>
                <a:gd name="T3" fmla="*/ 43072 h 43072"/>
                <a:gd name="T4" fmla="*/ 0 w 21600"/>
                <a:gd name="T5" fmla="*/ 21600 h 43072"/>
              </a:gdLst>
              <a:ahLst/>
              <a:cxnLst>
                <a:cxn ang="0">
                  <a:pos x="T0" y="T1"/>
                </a:cxn>
                <a:cxn ang="0">
                  <a:pos x="T2" y="T3"/>
                </a:cxn>
                <a:cxn ang="0">
                  <a:pos x="T4" y="T5"/>
                </a:cxn>
              </a:cxnLst>
              <a:rect l="0" t="0" r="r" b="b"/>
              <a:pathLst>
                <a:path w="21600" h="43072" fill="none" extrusionOk="0">
                  <a:moveTo>
                    <a:pt x="-1" y="0"/>
                  </a:moveTo>
                  <a:cubicBezTo>
                    <a:pt x="11929" y="0"/>
                    <a:pt x="21600" y="9670"/>
                    <a:pt x="21600" y="21600"/>
                  </a:cubicBezTo>
                  <a:cubicBezTo>
                    <a:pt x="21600" y="32622"/>
                    <a:pt x="13301" y="41876"/>
                    <a:pt x="2344" y="43072"/>
                  </a:cubicBezTo>
                </a:path>
                <a:path w="21600" h="43072" stroke="0" extrusionOk="0">
                  <a:moveTo>
                    <a:pt x="-1" y="0"/>
                  </a:moveTo>
                  <a:cubicBezTo>
                    <a:pt x="11929" y="0"/>
                    <a:pt x="21600" y="9670"/>
                    <a:pt x="21600" y="21600"/>
                  </a:cubicBezTo>
                  <a:cubicBezTo>
                    <a:pt x="21600" y="32622"/>
                    <a:pt x="13301" y="41876"/>
                    <a:pt x="2344" y="43072"/>
                  </a:cubicBezTo>
                  <a:lnTo>
                    <a:pt x="0" y="21600"/>
                  </a:lnTo>
                  <a:close/>
                </a:path>
              </a:pathLst>
            </a:custGeom>
            <a:noFill/>
            <a:ln w="28575">
              <a:solidFill>
                <a:srgbClr val="0000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 name="Group 50"/>
          <p:cNvGrpSpPr>
            <a:grpSpLocks/>
          </p:cNvGrpSpPr>
          <p:nvPr/>
        </p:nvGrpSpPr>
        <p:grpSpPr bwMode="auto">
          <a:xfrm>
            <a:off x="10236137" y="3320741"/>
            <a:ext cx="215900" cy="2663825"/>
            <a:chOff x="2427" y="1888"/>
            <a:chExt cx="317" cy="1587"/>
          </a:xfrm>
        </p:grpSpPr>
        <p:sp>
          <p:nvSpPr>
            <p:cNvPr id="103" name="Line 51"/>
            <p:cNvSpPr>
              <a:spLocks noChangeShapeType="1"/>
            </p:cNvSpPr>
            <p:nvPr/>
          </p:nvSpPr>
          <p:spPr bwMode="auto">
            <a:xfrm>
              <a:off x="2427" y="3475"/>
              <a:ext cx="31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52"/>
            <p:cNvSpPr>
              <a:spLocks noChangeShapeType="1"/>
            </p:cNvSpPr>
            <p:nvPr/>
          </p:nvSpPr>
          <p:spPr bwMode="auto">
            <a:xfrm flipV="1">
              <a:off x="2744" y="1888"/>
              <a:ext cx="0"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120920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Effect transition="in" filter="wipe(left)">
                                      <p:cBhvr>
                                        <p:cTn id="7" dur="500"/>
                                        <p:tgtEl>
                                          <p:spTgt spid="34304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up)">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strips(downRight)">
                                      <p:cBhvr>
                                        <p:cTn id="16" dur="2000"/>
                                        <p:tgtEl>
                                          <p:spTgt spid="85"/>
                                        </p:tgtEl>
                                      </p:cBhvr>
                                    </p:animEffect>
                                  </p:childTnLst>
                                </p:cTn>
                              </p:par>
                            </p:childTnLst>
                          </p:cTn>
                        </p:par>
                        <p:par>
                          <p:cTn id="17" fill="hold">
                            <p:stCondLst>
                              <p:cond delay="2000"/>
                            </p:stCondLst>
                            <p:childTnLst>
                              <p:par>
                                <p:cTn id="18" presetID="18" presetClass="entr" presetSubtype="3" fill="hold"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strips(upRight)">
                                      <p:cBhvr>
                                        <p:cTn id="20" dur="2000"/>
                                        <p:tgtEl>
                                          <p:spTgt spid="9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left)">
                                      <p:cBhvr>
                                        <p:cTn id="25" dur="500"/>
                                        <p:tgtEl>
                                          <p:spTgt spid="3">
                                            <p:txEl>
                                              <p:pRg st="0" end="0"/>
                                            </p:txEl>
                                          </p:spTgt>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up)">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strips(downRight)">
                                      <p:cBhvr>
                                        <p:cTn id="34" dur="2000"/>
                                        <p:tgtEl>
                                          <p:spTgt spid="93"/>
                                        </p:tgtEl>
                                      </p:cBhvr>
                                    </p:animEffect>
                                  </p:childTnLst>
                                </p:cTn>
                              </p:par>
                            </p:childTnLst>
                          </p:cTn>
                        </p:par>
                        <p:par>
                          <p:cTn id="35" fill="hold">
                            <p:stCondLst>
                              <p:cond delay="2000"/>
                            </p:stCondLst>
                            <p:childTnLst>
                              <p:par>
                                <p:cTn id="36" presetID="22" presetClass="entr" presetSubtype="4" fill="hold" nodeType="after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wipe(down)">
                                      <p:cBhvr>
                                        <p:cTn id="38" dur="2000"/>
                                        <p:tgtEl>
                                          <p:spTgt spid="98"/>
                                        </p:tgtEl>
                                      </p:cBhvr>
                                    </p:animEffect>
                                  </p:childTnLst>
                                </p:cTn>
                              </p:par>
                            </p:childTnLst>
                          </p:cTn>
                        </p:par>
                        <p:par>
                          <p:cTn id="39" fill="hold">
                            <p:stCondLst>
                              <p:cond delay="4000"/>
                            </p:stCondLst>
                            <p:childTnLst>
                              <p:par>
                                <p:cTn id="40" presetID="18" presetClass="entr" presetSubtype="3" fill="hold" nodeType="afterEffect">
                                  <p:stCondLst>
                                    <p:cond delay="0"/>
                                  </p:stCondLst>
                                  <p:childTnLst>
                                    <p:set>
                                      <p:cBhvr>
                                        <p:cTn id="41" dur="1" fill="hold">
                                          <p:stCondLst>
                                            <p:cond delay="0"/>
                                          </p:stCondLst>
                                        </p:cTn>
                                        <p:tgtEl>
                                          <p:spTgt spid="102"/>
                                        </p:tgtEl>
                                        <p:attrNameLst>
                                          <p:attrName>style.visibility</p:attrName>
                                        </p:attrNameLst>
                                      </p:cBhvr>
                                      <p:to>
                                        <p:strVal val="visible"/>
                                      </p:to>
                                    </p:set>
                                    <p:animEffect transition="in" filter="strips(upRight)">
                                      <p:cBhvr>
                                        <p:cTn id="42" dur="2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build="p"/>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Interrupt-Driven</a:t>
            </a:r>
            <a:r>
              <a:rPr lang="en-US" altLang="zh-CN" dirty="0">
                <a:solidFill>
                  <a:srgbClr val="0000FF"/>
                </a:solidFill>
              </a:rPr>
              <a:t> </a:t>
            </a:r>
            <a:r>
              <a:rPr lang="en-US" altLang="zh-CN" dirty="0"/>
              <a:t>I/O</a:t>
            </a:r>
            <a:endParaRPr lang="zh-CN" altLang="en-US" dirty="0"/>
          </a:p>
        </p:txBody>
      </p:sp>
      <p:sp>
        <p:nvSpPr>
          <p:cNvPr id="343043" name="Rectangle 3"/>
          <p:cNvSpPr>
            <a:spLocks noGrp="1" noChangeArrowheads="1"/>
          </p:cNvSpPr>
          <p:nvPr>
            <p:ph idx="1"/>
          </p:nvPr>
        </p:nvSpPr>
        <p:spPr>
          <a:xfrm>
            <a:off x="360000" y="1080000"/>
            <a:ext cx="6276060" cy="5400000"/>
          </a:xfrm>
        </p:spPr>
        <p:txBody>
          <a:bodyPr/>
          <a:lstStyle/>
          <a:p>
            <a:r>
              <a:rPr lang="en-US" altLang="zh-CN" dirty="0">
                <a:latin typeface="Times New Roman" panose="02020603050405020304" pitchFamily="18" charset="0"/>
              </a:rPr>
              <a:t>In order to increase the utilization of CPU and I/O device, we need:</a:t>
            </a:r>
          </a:p>
          <a:p>
            <a:pPr lvl="1"/>
            <a:r>
              <a:rPr lang="en-US" altLang="zh-CN" i="1" dirty="0">
                <a:solidFill>
                  <a:srgbClr val="0000FF"/>
                </a:solidFill>
                <a:latin typeface="Times New Roman" panose="02020603050405020304" pitchFamily="18" charset="0"/>
              </a:rPr>
              <a:t>System call</a:t>
            </a:r>
            <a:r>
              <a:rPr lang="en-US" altLang="zh-CN" dirty="0">
                <a:latin typeface="Times New Roman" panose="02020603050405020304" pitchFamily="18" charset="0"/>
              </a:rPr>
              <a:t> --  request to the operating system to allow user to wait for I/O completion.</a:t>
            </a:r>
          </a:p>
          <a:p>
            <a:pPr lvl="1"/>
            <a:r>
              <a:rPr lang="en-US" altLang="zh-CN" i="1" dirty="0">
                <a:solidFill>
                  <a:srgbClr val="0000FF"/>
                </a:solidFill>
                <a:latin typeface="Times New Roman" panose="02020603050405020304" pitchFamily="18" charset="0"/>
              </a:rPr>
              <a:t>Device-status table</a:t>
            </a:r>
            <a:r>
              <a:rPr lang="en-US" altLang="zh-CN" dirty="0">
                <a:latin typeface="Times New Roman" panose="02020603050405020304" pitchFamily="18" charset="0"/>
              </a:rPr>
              <a:t> --  contains entry for each I/O device indicating its type, address, and state.</a:t>
            </a:r>
          </a:p>
          <a:p>
            <a:r>
              <a:rPr lang="en-US" altLang="zh-CN" dirty="0">
                <a:latin typeface="Times New Roman" panose="02020603050405020304" pitchFamily="18" charset="0"/>
              </a:rPr>
              <a:t>Operating system indexes into I/O device table to determine device status and to modify table entry to include interrupt.</a:t>
            </a:r>
          </a:p>
        </p:txBody>
      </p:sp>
      <p:sp>
        <p:nvSpPr>
          <p:cNvPr id="5" name="灯片编号占位符 4"/>
          <p:cNvSpPr>
            <a:spLocks noGrp="1"/>
          </p:cNvSpPr>
          <p:nvPr>
            <p:ph type="sldNum" sz="quarter" idx="10"/>
          </p:nvPr>
        </p:nvSpPr>
        <p:spPr/>
        <p:txBody>
          <a:bodyPr/>
          <a:lstStyle/>
          <a:p>
            <a:fld id="{964CEF0F-0A2B-40B4-A633-9B8CB34856ED}" type="slidenum">
              <a:rPr lang="en-US" altLang="zh-CN"/>
              <a:pPr/>
              <a:t>103</a:t>
            </a:fld>
            <a:endParaRPr lang="en-US" altLang="zh-CN" dirty="0"/>
          </a:p>
        </p:txBody>
      </p:sp>
      <p:pic>
        <p:nvPicPr>
          <p:cNvPr id="6" name="内容占位符 5">
            <a:extLst>
              <a:ext uri="{FF2B5EF4-FFF2-40B4-BE49-F238E27FC236}">
                <a16:creationId xmlns:a16="http://schemas.microsoft.com/office/drawing/2014/main" id="{854F40F0-EEF7-4219-9DC2-3B72339F90C2}"/>
              </a:ext>
            </a:extLst>
          </p:cNvPr>
          <p:cNvPicPr>
            <a:picLocks noGrp="1" noChangeAspect="1"/>
          </p:cNvPicPr>
          <p:nvPr>
            <p:ph sz="half" idx="4294967295"/>
          </p:nvPr>
        </p:nvPicPr>
        <p:blipFill>
          <a:blip r:embed="rId3"/>
          <a:stretch>
            <a:fillRect/>
          </a:stretch>
        </p:blipFill>
        <p:spPr>
          <a:xfrm>
            <a:off x="6547563" y="1763713"/>
            <a:ext cx="5399087" cy="3430587"/>
          </a:xfrm>
        </p:spPr>
      </p:pic>
    </p:spTree>
    <p:extLst>
      <p:ext uri="{BB962C8B-B14F-4D97-AF65-F5344CB8AC3E}">
        <p14:creationId xmlns:p14="http://schemas.microsoft.com/office/powerpoint/2010/main" val="1551921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Effect transition="in" filter="wipe(left)">
                                      <p:cBhvr>
                                        <p:cTn id="7" dur="500"/>
                                        <p:tgtEl>
                                          <p:spTgt spid="343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3043">
                                            <p:txEl>
                                              <p:pRg st="1" end="1"/>
                                            </p:txEl>
                                          </p:spTgt>
                                        </p:tgtEl>
                                        <p:attrNameLst>
                                          <p:attrName>style.visibility</p:attrName>
                                        </p:attrNameLst>
                                      </p:cBhvr>
                                      <p:to>
                                        <p:strVal val="visible"/>
                                      </p:to>
                                    </p:set>
                                    <p:animEffect transition="in" filter="wipe(left)">
                                      <p:cBhvr>
                                        <p:cTn id="12" dur="500"/>
                                        <p:tgtEl>
                                          <p:spTgt spid="343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3043">
                                            <p:txEl>
                                              <p:pRg st="2" end="2"/>
                                            </p:txEl>
                                          </p:spTgt>
                                        </p:tgtEl>
                                        <p:attrNameLst>
                                          <p:attrName>style.visibility</p:attrName>
                                        </p:attrNameLst>
                                      </p:cBhvr>
                                      <p:to>
                                        <p:strVal val="visible"/>
                                      </p:to>
                                    </p:set>
                                    <p:animEffect transition="in" filter="wipe(left)">
                                      <p:cBhvr>
                                        <p:cTn id="17" dur="500"/>
                                        <p:tgtEl>
                                          <p:spTgt spid="343043">
                                            <p:txEl>
                                              <p:pRg st="2" end="2"/>
                                            </p:txEl>
                                          </p:spTgt>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43043">
                                            <p:txEl>
                                              <p:pRg st="3" end="3"/>
                                            </p:txEl>
                                          </p:spTgt>
                                        </p:tgtEl>
                                        <p:attrNameLst>
                                          <p:attrName>style.visibility</p:attrName>
                                        </p:attrNameLst>
                                      </p:cBhvr>
                                      <p:to>
                                        <p:strVal val="visible"/>
                                      </p:to>
                                    </p:set>
                                    <p:animEffect transition="in" filter="wipe(left)">
                                      <p:cBhvr>
                                        <p:cTn id="28" dur="500"/>
                                        <p:tgtEl>
                                          <p:spTgt spid="3430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solidFill>
            <a:srgbClr val="002060"/>
          </a:solidFill>
        </p:spPr>
        <p:txBody>
          <a:bodyPr/>
          <a:lstStyle/>
          <a:p>
            <a:r>
              <a:rPr lang="en-US" altLang="zh-CN" dirty="0"/>
              <a:t>I/O Structure: Direct Memory Access</a:t>
            </a:r>
          </a:p>
        </p:txBody>
      </p:sp>
      <p:sp>
        <p:nvSpPr>
          <p:cNvPr id="349187" name="Rectangle 3"/>
          <p:cNvSpPr>
            <a:spLocks noGrp="1" noChangeArrowheads="1"/>
          </p:cNvSpPr>
          <p:nvPr>
            <p:ph idx="1"/>
          </p:nvPr>
        </p:nvSpPr>
        <p:spPr>
          <a:xfrm>
            <a:off x="360000" y="1079999"/>
            <a:ext cx="11556000" cy="5544355"/>
          </a:xfrm>
        </p:spPr>
        <p:txBody>
          <a:bodyPr>
            <a:normAutofit lnSpcReduction="10000"/>
          </a:bodyPr>
          <a:lstStyle/>
          <a:p>
            <a:r>
              <a:rPr lang="en-US" altLang="zh-CN" dirty="0">
                <a:latin typeface="Times New Roman" panose="02020603050405020304" pitchFamily="18" charset="0"/>
              </a:rPr>
              <a:t>Transfers a block of data directly to / from </a:t>
            </a:r>
            <a:br>
              <a:rPr lang="en-US" altLang="zh-CN" dirty="0">
                <a:latin typeface="Times New Roman" panose="02020603050405020304" pitchFamily="18" charset="0"/>
              </a:rPr>
            </a:br>
            <a:r>
              <a:rPr lang="en-US" altLang="zh-CN" dirty="0">
                <a:latin typeface="Times New Roman" panose="02020603050405020304" pitchFamily="18" charset="0"/>
              </a:rPr>
              <a:t>memory.</a:t>
            </a:r>
            <a:endParaRPr lang="en-US" altLang="zh-CN" sz="2400" dirty="0"/>
          </a:p>
          <a:p>
            <a:r>
              <a:rPr lang="en-US" altLang="zh-CN" dirty="0">
                <a:latin typeface="Times New Roman" panose="02020603050405020304" pitchFamily="18" charset="0"/>
              </a:rPr>
              <a:t>Used for high-speed I/O devices able to transmit </a:t>
            </a:r>
            <a:br>
              <a:rPr lang="en-US" altLang="zh-CN" dirty="0">
                <a:latin typeface="Times New Roman" panose="02020603050405020304" pitchFamily="18" charset="0"/>
              </a:rPr>
            </a:br>
            <a:r>
              <a:rPr lang="en-US" altLang="zh-CN" dirty="0">
                <a:latin typeface="Times New Roman" panose="02020603050405020304" pitchFamily="18" charset="0"/>
              </a:rPr>
              <a:t>information at close to memory speeds.</a:t>
            </a:r>
          </a:p>
          <a:p>
            <a:r>
              <a:rPr lang="en-US" altLang="zh-CN" dirty="0">
                <a:latin typeface="Times New Roman" panose="02020603050405020304" pitchFamily="18" charset="0"/>
              </a:rPr>
              <a:t>After setting up buffers, pointers, and counters for the I/O devices , device controller transfers blocks of data from buffer storage directly to main memory without CPU intervention.</a:t>
            </a:r>
          </a:p>
          <a:p>
            <a:r>
              <a:rPr lang="en-US" altLang="zh-CN" dirty="0">
                <a:latin typeface="Times New Roman" panose="02020603050405020304" pitchFamily="18" charset="0"/>
              </a:rPr>
              <a:t>Only one interrupt is generated per block.</a:t>
            </a:r>
          </a:p>
          <a:p>
            <a:pPr lvl="1"/>
            <a:r>
              <a:rPr lang="en-US" altLang="zh-CN" dirty="0">
                <a:latin typeface="Times New Roman" panose="02020603050405020304" pitchFamily="18" charset="0"/>
              </a:rPr>
              <a:t>An interrupt is sent when the task is complete.</a:t>
            </a:r>
          </a:p>
          <a:p>
            <a:pPr lvl="1"/>
            <a:r>
              <a:rPr lang="en-US" altLang="zh-CN" dirty="0">
                <a:latin typeface="Times New Roman" panose="02020603050405020304" pitchFamily="18" charset="0"/>
              </a:rPr>
              <a:t>The processor is only involved at the beginning and the end of the transfer.</a:t>
            </a:r>
          </a:p>
          <a:p>
            <a:r>
              <a:rPr lang="en-US" altLang="zh-CN" dirty="0"/>
              <a:t>CPU is available to accomplish other work </a:t>
            </a:r>
            <a:br>
              <a:rPr lang="en-US" altLang="zh-CN" dirty="0"/>
            </a:br>
            <a:r>
              <a:rPr lang="en-US" altLang="zh-CN" dirty="0"/>
              <a:t>while the device controller is performing the DMA transfer.</a:t>
            </a:r>
            <a:endParaRPr lang="en-US" altLang="zh-CN" dirty="0">
              <a:latin typeface="Times New Roman" panose="02020603050405020304" pitchFamily="18" charset="0"/>
            </a:endParaRPr>
          </a:p>
        </p:txBody>
      </p:sp>
      <p:sp>
        <p:nvSpPr>
          <p:cNvPr id="5" name="灯片编号占位符 4"/>
          <p:cNvSpPr>
            <a:spLocks noGrp="1"/>
          </p:cNvSpPr>
          <p:nvPr>
            <p:ph type="sldNum" sz="quarter" idx="10"/>
          </p:nvPr>
        </p:nvSpPr>
        <p:spPr/>
        <p:txBody>
          <a:bodyPr/>
          <a:lstStyle/>
          <a:p>
            <a:fld id="{964CEF0F-0A2B-40B4-A633-9B8CB34856ED}" type="slidenum">
              <a:rPr lang="en-US" altLang="zh-CN"/>
              <a:pPr/>
              <a:t>104</a:t>
            </a:fld>
            <a:endParaRPr lang="en-US" altLang="zh-CN" dirty="0"/>
          </a:p>
        </p:txBody>
      </p:sp>
      <p:pic>
        <p:nvPicPr>
          <p:cNvPr id="3" name="图片 2">
            <a:extLst>
              <a:ext uri="{FF2B5EF4-FFF2-40B4-BE49-F238E27FC236}">
                <a16:creationId xmlns:a16="http://schemas.microsoft.com/office/drawing/2014/main" id="{2DBAA4CA-5E4E-47ED-B75D-2AE4EC323906}"/>
              </a:ext>
            </a:extLst>
          </p:cNvPr>
          <p:cNvPicPr>
            <a:picLocks noChangeAspect="1"/>
          </p:cNvPicPr>
          <p:nvPr/>
        </p:nvPicPr>
        <p:blipFill>
          <a:blip r:embed="rId3"/>
          <a:stretch>
            <a:fillRect/>
          </a:stretch>
        </p:blipFill>
        <p:spPr>
          <a:xfrm>
            <a:off x="8571275" y="98630"/>
            <a:ext cx="3394938" cy="2478846"/>
          </a:xfrm>
          <a:prstGeom prst="rect">
            <a:avLst/>
          </a:prstGeom>
        </p:spPr>
      </p:pic>
    </p:spTree>
    <p:extLst>
      <p:ext uri="{BB962C8B-B14F-4D97-AF65-F5344CB8AC3E}">
        <p14:creationId xmlns:p14="http://schemas.microsoft.com/office/powerpoint/2010/main" val="1844357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9187">
                                            <p:txEl>
                                              <p:pRg st="1" end="1"/>
                                            </p:txEl>
                                          </p:spTgt>
                                        </p:tgtEl>
                                        <p:attrNameLst>
                                          <p:attrName>style.visibility</p:attrName>
                                        </p:attrNameLst>
                                      </p:cBhvr>
                                      <p:to>
                                        <p:strVal val="visible"/>
                                      </p:to>
                                    </p:set>
                                    <p:animEffect transition="in" filter="wipe(left)">
                                      <p:cBhvr>
                                        <p:cTn id="7" dur="500"/>
                                        <p:tgtEl>
                                          <p:spTgt spid="3491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9187">
                                            <p:txEl>
                                              <p:pRg st="2" end="2"/>
                                            </p:txEl>
                                          </p:spTgt>
                                        </p:tgtEl>
                                        <p:attrNameLst>
                                          <p:attrName>style.visibility</p:attrName>
                                        </p:attrNameLst>
                                      </p:cBhvr>
                                      <p:to>
                                        <p:strVal val="visible"/>
                                      </p:to>
                                    </p:set>
                                    <p:animEffect transition="in" filter="wipe(left)">
                                      <p:cBhvr>
                                        <p:cTn id="12" dur="500"/>
                                        <p:tgtEl>
                                          <p:spTgt spid="34918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9187">
                                            <p:txEl>
                                              <p:pRg st="3" end="3"/>
                                            </p:txEl>
                                          </p:spTgt>
                                        </p:tgtEl>
                                        <p:attrNameLst>
                                          <p:attrName>style.visibility</p:attrName>
                                        </p:attrNameLst>
                                      </p:cBhvr>
                                      <p:to>
                                        <p:strVal val="visible"/>
                                      </p:to>
                                    </p:set>
                                    <p:animEffect transition="in" filter="wipe(left)">
                                      <p:cBhvr>
                                        <p:cTn id="17" dur="500"/>
                                        <p:tgtEl>
                                          <p:spTgt spid="349187">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49187">
                                            <p:txEl>
                                              <p:pRg st="4" end="4"/>
                                            </p:txEl>
                                          </p:spTgt>
                                        </p:tgtEl>
                                        <p:attrNameLst>
                                          <p:attrName>style.visibility</p:attrName>
                                        </p:attrNameLst>
                                      </p:cBhvr>
                                      <p:to>
                                        <p:strVal val="visible"/>
                                      </p:to>
                                    </p:set>
                                    <p:animEffect transition="in" filter="wipe(left)">
                                      <p:cBhvr>
                                        <p:cTn id="20" dur="500"/>
                                        <p:tgtEl>
                                          <p:spTgt spid="349187">
                                            <p:txEl>
                                              <p:pRg st="4" end="4"/>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49187">
                                            <p:txEl>
                                              <p:pRg st="5" end="5"/>
                                            </p:txEl>
                                          </p:spTgt>
                                        </p:tgtEl>
                                        <p:attrNameLst>
                                          <p:attrName>style.visibility</p:attrName>
                                        </p:attrNameLst>
                                      </p:cBhvr>
                                      <p:to>
                                        <p:strVal val="visible"/>
                                      </p:to>
                                    </p:set>
                                    <p:animEffect transition="in" filter="wipe(left)">
                                      <p:cBhvr>
                                        <p:cTn id="23" dur="500"/>
                                        <p:tgtEl>
                                          <p:spTgt spid="34918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49187">
                                            <p:txEl>
                                              <p:pRg st="6" end="6"/>
                                            </p:txEl>
                                          </p:spTgt>
                                        </p:tgtEl>
                                        <p:attrNameLst>
                                          <p:attrName>style.visibility</p:attrName>
                                        </p:attrNameLst>
                                      </p:cBhvr>
                                      <p:to>
                                        <p:strVal val="visible"/>
                                      </p:to>
                                    </p:set>
                                    <p:animEffect transition="in" filter="wipe(left)">
                                      <p:cBhvr>
                                        <p:cTn id="28" dur="500"/>
                                        <p:tgtEl>
                                          <p:spTgt spid="3491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solidFill>
            <a:srgbClr val="002060"/>
          </a:solidFill>
        </p:spPr>
        <p:txBody>
          <a:bodyPr/>
          <a:lstStyle/>
          <a:p>
            <a:r>
              <a:rPr lang="en-US" altLang="zh-CN" dirty="0"/>
              <a:t>I/O Structure: I/O</a:t>
            </a:r>
            <a:r>
              <a:rPr lang="zh-CN" altLang="en-US" dirty="0"/>
              <a:t>通道控制方式</a:t>
            </a:r>
          </a:p>
        </p:txBody>
      </p:sp>
      <p:sp>
        <p:nvSpPr>
          <p:cNvPr id="428035" name="Rectangle 3"/>
          <p:cNvSpPr>
            <a:spLocks noGrp="1" noChangeArrowheads="1"/>
          </p:cNvSpPr>
          <p:nvPr>
            <p:ph idx="1"/>
          </p:nvPr>
        </p:nvSpPr>
        <p:spPr/>
        <p:txBody>
          <a:bodyPr>
            <a:noAutofit/>
          </a:bodyPr>
          <a:lstStyle/>
          <a:p>
            <a:pPr>
              <a:lnSpc>
                <a:spcPct val="120000"/>
              </a:lnSpc>
              <a:spcBef>
                <a:spcPts val="0"/>
              </a:spcBef>
            </a:pPr>
            <a:r>
              <a:rPr lang="zh-CN" altLang="en-US" dirty="0"/>
              <a:t>是</a:t>
            </a:r>
            <a:r>
              <a:rPr lang="en-US" altLang="zh-CN" dirty="0"/>
              <a:t>DMA</a:t>
            </a:r>
            <a:r>
              <a:rPr lang="zh-CN" altLang="en-US" dirty="0"/>
              <a:t>方式的发展，进一步减少了</a:t>
            </a:r>
            <a:r>
              <a:rPr lang="en-US" altLang="zh-CN" dirty="0"/>
              <a:t>CPU</a:t>
            </a:r>
            <a:r>
              <a:rPr lang="zh-CN" altLang="en-US" dirty="0"/>
              <a:t>的干预。</a:t>
            </a:r>
          </a:p>
          <a:p>
            <a:pPr>
              <a:lnSpc>
                <a:spcPct val="120000"/>
              </a:lnSpc>
              <a:spcBef>
                <a:spcPts val="0"/>
              </a:spcBef>
            </a:pPr>
            <a:r>
              <a:rPr lang="zh-CN" altLang="en-US" dirty="0"/>
              <a:t>完成一组数据块的读</a:t>
            </a:r>
            <a:r>
              <a:rPr lang="en-US" altLang="zh-CN" dirty="0"/>
              <a:t>(</a:t>
            </a:r>
            <a:r>
              <a:rPr lang="zh-CN" altLang="en-US" dirty="0"/>
              <a:t>或写</a:t>
            </a:r>
            <a:r>
              <a:rPr lang="en-US" altLang="zh-CN" dirty="0"/>
              <a:t>)</a:t>
            </a:r>
            <a:r>
              <a:rPr lang="zh-CN" altLang="en-US" dirty="0"/>
              <a:t>操作之后产生一次中断。</a:t>
            </a:r>
          </a:p>
          <a:p>
            <a:pPr>
              <a:lnSpc>
                <a:spcPct val="120000"/>
              </a:lnSpc>
              <a:spcBef>
                <a:spcPts val="0"/>
              </a:spcBef>
            </a:pPr>
            <a:r>
              <a:rPr lang="zh-CN" altLang="en-US" dirty="0"/>
              <a:t>实现了</a:t>
            </a:r>
            <a:r>
              <a:rPr lang="en-US" altLang="zh-CN" dirty="0"/>
              <a:t>CPU</a:t>
            </a:r>
            <a:r>
              <a:rPr lang="zh-CN" altLang="en-US" dirty="0"/>
              <a:t>、通道和</a:t>
            </a:r>
            <a:r>
              <a:rPr lang="en-US" altLang="zh-CN" dirty="0"/>
              <a:t>I/O</a:t>
            </a:r>
            <a:r>
              <a:rPr lang="zh-CN" altLang="en-US" dirty="0"/>
              <a:t>设备三者的并行操作。</a:t>
            </a:r>
          </a:p>
          <a:p>
            <a:pPr>
              <a:lnSpc>
                <a:spcPct val="120000"/>
              </a:lnSpc>
              <a:spcBef>
                <a:spcPts val="0"/>
              </a:spcBef>
            </a:pPr>
            <a:r>
              <a:rPr lang="en-US" altLang="zh-CN" dirty="0"/>
              <a:t>CPU</a:t>
            </a:r>
            <a:r>
              <a:rPr lang="zh-CN" altLang="en-US" dirty="0"/>
              <a:t>对通道的管理是通过</a:t>
            </a:r>
            <a:r>
              <a:rPr lang="en-US" altLang="zh-CN" dirty="0"/>
              <a:t>I/O</a:t>
            </a:r>
            <a:r>
              <a:rPr lang="zh-CN" altLang="en-US" dirty="0"/>
              <a:t>指令实现的。</a:t>
            </a:r>
          </a:p>
          <a:p>
            <a:pPr lvl="1">
              <a:lnSpc>
                <a:spcPct val="120000"/>
              </a:lnSpc>
              <a:spcBef>
                <a:spcPts val="0"/>
              </a:spcBef>
            </a:pPr>
            <a:r>
              <a:rPr lang="en-US" altLang="zh-CN" sz="2800" dirty="0">
                <a:latin typeface="Times New Roman" panose="02020603050405020304" pitchFamily="18" charset="0"/>
              </a:rPr>
              <a:t>I/O</a:t>
            </a:r>
            <a:r>
              <a:rPr lang="zh-CN" altLang="en-US" sz="2800" dirty="0">
                <a:latin typeface="Times New Roman" panose="02020603050405020304" pitchFamily="18" charset="0"/>
              </a:rPr>
              <a:t>指令属于特权指令，仅能由操作系统使用。</a:t>
            </a:r>
          </a:p>
          <a:p>
            <a:pPr lvl="1">
              <a:lnSpc>
                <a:spcPct val="120000"/>
              </a:lnSpc>
              <a:spcBef>
                <a:spcPts val="0"/>
              </a:spcBef>
            </a:pPr>
            <a:r>
              <a:rPr lang="zh-CN" altLang="en-US" sz="2800" dirty="0">
                <a:latin typeface="Times New Roman" panose="02020603050405020304" pitchFamily="18" charset="0"/>
              </a:rPr>
              <a:t>在</a:t>
            </a:r>
            <a:r>
              <a:rPr lang="en-US" altLang="zh-CN" sz="2800" dirty="0">
                <a:latin typeface="Times New Roman" panose="02020603050405020304" pitchFamily="18" charset="0"/>
              </a:rPr>
              <a:t>I/O</a:t>
            </a:r>
            <a:r>
              <a:rPr lang="zh-CN" altLang="en-US" sz="2800" dirty="0">
                <a:latin typeface="Times New Roman" panose="02020603050405020304" pitchFamily="18" charset="0"/>
              </a:rPr>
              <a:t>指令中需指定通道号、设备号、以及通道程序的内存地址。</a:t>
            </a:r>
          </a:p>
          <a:p>
            <a:pPr>
              <a:lnSpc>
                <a:spcPct val="120000"/>
              </a:lnSpc>
              <a:spcBef>
                <a:spcPts val="0"/>
              </a:spcBef>
            </a:pPr>
            <a:r>
              <a:rPr lang="zh-CN" altLang="en-US" dirty="0"/>
              <a:t>当</a:t>
            </a:r>
            <a:r>
              <a:rPr lang="en-US" altLang="zh-CN" dirty="0"/>
              <a:t>CPU</a:t>
            </a:r>
            <a:r>
              <a:rPr lang="zh-CN" altLang="en-US" dirty="0"/>
              <a:t>要完成一组相关的读</a:t>
            </a:r>
            <a:r>
              <a:rPr lang="en-US" altLang="zh-CN" dirty="0"/>
              <a:t>(</a:t>
            </a:r>
            <a:r>
              <a:rPr lang="zh-CN" altLang="en-US" dirty="0"/>
              <a:t>或写</a:t>
            </a:r>
            <a:r>
              <a:rPr lang="en-US" altLang="zh-CN" dirty="0"/>
              <a:t>)</a:t>
            </a:r>
            <a:r>
              <a:rPr lang="zh-CN" altLang="en-US" dirty="0"/>
              <a:t>操作及有关控制时，只需向</a:t>
            </a:r>
            <a:r>
              <a:rPr lang="en-US" altLang="zh-CN" dirty="0"/>
              <a:t>I/O</a:t>
            </a:r>
            <a:r>
              <a:rPr lang="zh-CN" altLang="en-US" dirty="0"/>
              <a:t>通道发送一条</a:t>
            </a:r>
            <a:r>
              <a:rPr lang="en-US" altLang="zh-CN" dirty="0"/>
              <a:t>I/O</a:t>
            </a:r>
            <a:r>
              <a:rPr lang="zh-CN" altLang="en-US" dirty="0"/>
              <a:t>指令，以给出其所要执行的通道程序的首址和要访问的</a:t>
            </a:r>
            <a:r>
              <a:rPr lang="en-US" altLang="zh-CN" dirty="0"/>
              <a:t>I/O</a:t>
            </a:r>
            <a:r>
              <a:rPr lang="zh-CN" altLang="en-US" dirty="0"/>
              <a:t>设备，通道接到该指令后，通过执行通道程序便可完成</a:t>
            </a:r>
            <a:r>
              <a:rPr lang="en-US" altLang="zh-CN" dirty="0"/>
              <a:t>CPU</a:t>
            </a:r>
            <a:r>
              <a:rPr lang="zh-CN" altLang="en-US" dirty="0"/>
              <a:t>指定的</a:t>
            </a:r>
            <a:r>
              <a:rPr lang="en-US" altLang="zh-CN" dirty="0"/>
              <a:t>I/O</a:t>
            </a:r>
            <a:r>
              <a:rPr lang="zh-CN" altLang="en-US" dirty="0"/>
              <a:t>任务。</a:t>
            </a:r>
          </a:p>
        </p:txBody>
      </p:sp>
      <p:sp>
        <p:nvSpPr>
          <p:cNvPr id="5" name="灯片编号占位符 4"/>
          <p:cNvSpPr>
            <a:spLocks noGrp="1"/>
          </p:cNvSpPr>
          <p:nvPr>
            <p:ph type="sldNum" sz="quarter" idx="10"/>
          </p:nvPr>
        </p:nvSpPr>
        <p:spPr/>
        <p:txBody>
          <a:bodyPr/>
          <a:lstStyle/>
          <a:p>
            <a:fld id="{964CEF0F-0A2B-40B4-A633-9B8CB34856ED}" type="slidenum">
              <a:rPr lang="en-US" altLang="zh-CN"/>
              <a:pPr/>
              <a:t>105</a:t>
            </a:fld>
            <a:endParaRPr lang="en-US" altLang="zh-CN" dirty="0"/>
          </a:p>
        </p:txBody>
      </p:sp>
    </p:spTree>
    <p:extLst>
      <p:ext uri="{BB962C8B-B14F-4D97-AF65-F5344CB8AC3E}">
        <p14:creationId xmlns:p14="http://schemas.microsoft.com/office/powerpoint/2010/main" val="2192235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8035">
                                            <p:txEl>
                                              <p:pRg st="1" end="1"/>
                                            </p:txEl>
                                          </p:spTgt>
                                        </p:tgtEl>
                                        <p:attrNameLst>
                                          <p:attrName>style.visibility</p:attrName>
                                        </p:attrNameLst>
                                      </p:cBhvr>
                                      <p:to>
                                        <p:strVal val="visible"/>
                                      </p:to>
                                    </p:set>
                                    <p:animEffect transition="in" filter="wipe(left)">
                                      <p:cBhvr>
                                        <p:cTn id="7" dur="500"/>
                                        <p:tgtEl>
                                          <p:spTgt spid="4280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8035">
                                            <p:txEl>
                                              <p:pRg st="2" end="2"/>
                                            </p:txEl>
                                          </p:spTgt>
                                        </p:tgtEl>
                                        <p:attrNameLst>
                                          <p:attrName>style.visibility</p:attrName>
                                        </p:attrNameLst>
                                      </p:cBhvr>
                                      <p:to>
                                        <p:strVal val="visible"/>
                                      </p:to>
                                    </p:set>
                                    <p:animEffect transition="in" filter="wipe(left)">
                                      <p:cBhvr>
                                        <p:cTn id="12" dur="500"/>
                                        <p:tgtEl>
                                          <p:spTgt spid="4280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8035">
                                            <p:txEl>
                                              <p:pRg st="3" end="3"/>
                                            </p:txEl>
                                          </p:spTgt>
                                        </p:tgtEl>
                                        <p:attrNameLst>
                                          <p:attrName>style.visibility</p:attrName>
                                        </p:attrNameLst>
                                      </p:cBhvr>
                                      <p:to>
                                        <p:strVal val="visible"/>
                                      </p:to>
                                    </p:set>
                                    <p:animEffect transition="in" filter="wipe(left)">
                                      <p:cBhvr>
                                        <p:cTn id="17" dur="500"/>
                                        <p:tgtEl>
                                          <p:spTgt spid="428035">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28035">
                                            <p:txEl>
                                              <p:pRg st="4" end="4"/>
                                            </p:txEl>
                                          </p:spTgt>
                                        </p:tgtEl>
                                        <p:attrNameLst>
                                          <p:attrName>style.visibility</p:attrName>
                                        </p:attrNameLst>
                                      </p:cBhvr>
                                      <p:to>
                                        <p:strVal val="visible"/>
                                      </p:to>
                                    </p:set>
                                    <p:animEffect transition="in" filter="wipe(left)">
                                      <p:cBhvr>
                                        <p:cTn id="20" dur="500"/>
                                        <p:tgtEl>
                                          <p:spTgt spid="428035">
                                            <p:txEl>
                                              <p:pRg st="4" end="4"/>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28035">
                                            <p:txEl>
                                              <p:pRg st="5" end="5"/>
                                            </p:txEl>
                                          </p:spTgt>
                                        </p:tgtEl>
                                        <p:attrNameLst>
                                          <p:attrName>style.visibility</p:attrName>
                                        </p:attrNameLst>
                                      </p:cBhvr>
                                      <p:to>
                                        <p:strVal val="visible"/>
                                      </p:to>
                                    </p:set>
                                    <p:animEffect transition="in" filter="wipe(left)">
                                      <p:cBhvr>
                                        <p:cTn id="23" dur="500"/>
                                        <p:tgtEl>
                                          <p:spTgt spid="428035">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28035">
                                            <p:txEl>
                                              <p:pRg st="6" end="6"/>
                                            </p:txEl>
                                          </p:spTgt>
                                        </p:tgtEl>
                                        <p:attrNameLst>
                                          <p:attrName>style.visibility</p:attrName>
                                        </p:attrNameLst>
                                      </p:cBhvr>
                                      <p:to>
                                        <p:strVal val="visible"/>
                                      </p:to>
                                    </p:set>
                                    <p:animEffect transition="in" filter="wipe(left)">
                                      <p:cBhvr>
                                        <p:cTn id="28" dur="500"/>
                                        <p:tgtEl>
                                          <p:spTgt spid="4280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solidFill>
            <a:srgbClr val="002060"/>
          </a:solidFill>
        </p:spPr>
        <p:txBody>
          <a:bodyPr/>
          <a:lstStyle/>
          <a:p>
            <a:r>
              <a:rPr lang="en-US" altLang="zh-CN" dirty="0"/>
              <a:t>I/O</a:t>
            </a:r>
            <a:r>
              <a:rPr lang="zh-CN" altLang="en-US" dirty="0"/>
              <a:t>通道控制方式：通道指令</a:t>
            </a:r>
          </a:p>
        </p:txBody>
      </p:sp>
      <p:sp>
        <p:nvSpPr>
          <p:cNvPr id="429059" name="Rectangle 3"/>
          <p:cNvSpPr>
            <a:spLocks noGrp="1" noChangeArrowheads="1"/>
          </p:cNvSpPr>
          <p:nvPr>
            <p:ph idx="1"/>
          </p:nvPr>
        </p:nvSpPr>
        <p:spPr>
          <a:xfrm>
            <a:off x="360000" y="1080000"/>
            <a:ext cx="5760000" cy="5400000"/>
          </a:xfrm>
        </p:spPr>
        <p:txBody>
          <a:bodyPr>
            <a:noAutofit/>
          </a:bodyPr>
          <a:lstStyle/>
          <a:p>
            <a:pPr>
              <a:spcBef>
                <a:spcPts val="400"/>
              </a:spcBef>
            </a:pPr>
            <a:r>
              <a:rPr lang="zh-CN" altLang="en-US" dirty="0"/>
              <a:t>通道指令也称为通道命令字</a:t>
            </a:r>
            <a:r>
              <a:rPr lang="en-US" altLang="zh-CN" dirty="0"/>
              <a:t>(CCW, Channel Command Word)</a:t>
            </a:r>
          </a:p>
          <a:p>
            <a:pPr lvl="1">
              <a:spcBef>
                <a:spcPts val="400"/>
              </a:spcBef>
            </a:pPr>
            <a:r>
              <a:rPr lang="zh-CN" altLang="en-US" dirty="0"/>
              <a:t>对设备进行初始化、读、写、查询、转移等。</a:t>
            </a:r>
          </a:p>
          <a:p>
            <a:pPr lvl="1">
              <a:spcBef>
                <a:spcPts val="400"/>
              </a:spcBef>
            </a:pPr>
            <a:r>
              <a:rPr lang="zh-CN" altLang="en-US" dirty="0"/>
              <a:t>使用</a:t>
            </a:r>
            <a:r>
              <a:rPr lang="en-US" altLang="zh-CN" dirty="0"/>
              <a:t>CCW</a:t>
            </a:r>
            <a:r>
              <a:rPr lang="zh-CN" altLang="en-US" dirty="0"/>
              <a:t>可以编写对各种不同设备进行管理和控制的通道程序。</a:t>
            </a:r>
          </a:p>
          <a:p>
            <a:pPr lvl="1">
              <a:spcBef>
                <a:spcPts val="400"/>
              </a:spcBef>
            </a:pPr>
            <a:r>
              <a:rPr lang="zh-CN" altLang="en-US" dirty="0"/>
              <a:t>一个通道可以以分时方式同时执行几个通道程序。</a:t>
            </a:r>
          </a:p>
          <a:p>
            <a:pPr lvl="1">
              <a:spcBef>
                <a:spcPts val="400"/>
              </a:spcBef>
            </a:pPr>
            <a:r>
              <a:rPr lang="zh-CN" altLang="en-US" dirty="0"/>
              <a:t>通道指令在进程要求数据时自动生成。</a:t>
            </a:r>
          </a:p>
        </p:txBody>
      </p:sp>
      <p:sp>
        <p:nvSpPr>
          <p:cNvPr id="5" name="灯片编号占位符 4"/>
          <p:cNvSpPr>
            <a:spLocks noGrp="1"/>
          </p:cNvSpPr>
          <p:nvPr>
            <p:ph type="sldNum" sz="quarter" idx="10"/>
          </p:nvPr>
        </p:nvSpPr>
        <p:spPr/>
        <p:txBody>
          <a:bodyPr/>
          <a:lstStyle/>
          <a:p>
            <a:fld id="{964CEF0F-0A2B-40B4-A633-9B8CB34856ED}" type="slidenum">
              <a:rPr lang="en-US" altLang="zh-CN"/>
              <a:pPr/>
              <a:t>106</a:t>
            </a:fld>
            <a:endParaRPr lang="en-US" altLang="zh-CN" dirty="0"/>
          </a:p>
        </p:txBody>
      </p:sp>
      <p:sp>
        <p:nvSpPr>
          <p:cNvPr id="2" name="内容占位符 1">
            <a:extLst>
              <a:ext uri="{FF2B5EF4-FFF2-40B4-BE49-F238E27FC236}">
                <a16:creationId xmlns:a16="http://schemas.microsoft.com/office/drawing/2014/main" id="{F823DD79-51BB-4FC7-B48B-1578D5A7232F}"/>
              </a:ext>
            </a:extLst>
          </p:cNvPr>
          <p:cNvSpPr>
            <a:spLocks noGrp="1"/>
          </p:cNvSpPr>
          <p:nvPr>
            <p:ph sz="half" idx="4294967295"/>
          </p:nvPr>
        </p:nvSpPr>
        <p:spPr>
          <a:xfrm>
            <a:off x="6175376" y="1052513"/>
            <a:ext cx="5760000" cy="5580062"/>
          </a:xfrm>
        </p:spPr>
        <p:txBody>
          <a:bodyPr>
            <a:normAutofit fontScale="92500"/>
          </a:bodyPr>
          <a:lstStyle/>
          <a:p>
            <a:pPr>
              <a:spcBef>
                <a:spcPts val="400"/>
              </a:spcBef>
            </a:pPr>
            <a:r>
              <a:rPr lang="zh-CN" altLang="en-US" dirty="0"/>
              <a:t>指令格式：</a:t>
            </a:r>
            <a:br>
              <a:rPr lang="en-US" altLang="zh-CN" dirty="0"/>
            </a:br>
            <a:r>
              <a:rPr lang="en-US" altLang="zh-CN" dirty="0"/>
              <a:t>OP  P  R  </a:t>
            </a:r>
            <a:r>
              <a:rPr lang="zh-CN" altLang="en-US" dirty="0"/>
              <a:t>计数  内存地址</a:t>
            </a:r>
          </a:p>
          <a:p>
            <a:pPr lvl="1">
              <a:spcBef>
                <a:spcPts val="400"/>
              </a:spcBef>
            </a:pPr>
            <a:r>
              <a:rPr lang="en-US" altLang="zh-CN" dirty="0"/>
              <a:t>OP</a:t>
            </a:r>
            <a:r>
              <a:rPr lang="zh-CN" altLang="en-US" dirty="0"/>
              <a:t>：读、写、或控制。</a:t>
            </a:r>
          </a:p>
          <a:p>
            <a:pPr lvl="1">
              <a:spcBef>
                <a:spcPts val="400"/>
              </a:spcBef>
            </a:pPr>
            <a:r>
              <a:rPr lang="en-US" altLang="zh-CN" dirty="0"/>
              <a:t>P</a:t>
            </a:r>
            <a:r>
              <a:rPr lang="zh-CN" altLang="en-US" dirty="0"/>
              <a:t>：通道程序结束标志。</a:t>
            </a:r>
            <a:r>
              <a:rPr lang="en-US" altLang="zh-CN" dirty="0"/>
              <a:t>P='1'</a:t>
            </a:r>
            <a:r>
              <a:rPr lang="zh-CN" altLang="en-US" dirty="0"/>
              <a:t>，本条指令为最后一条指令。</a:t>
            </a:r>
          </a:p>
          <a:p>
            <a:pPr lvl="1">
              <a:spcBef>
                <a:spcPts val="400"/>
              </a:spcBef>
            </a:pPr>
            <a:r>
              <a:rPr lang="en-US" altLang="zh-CN" dirty="0"/>
              <a:t>R</a:t>
            </a:r>
            <a:r>
              <a:rPr lang="zh-CN" altLang="en-US" dirty="0"/>
              <a:t>：记录结束标志。</a:t>
            </a:r>
            <a:br>
              <a:rPr lang="zh-CN" altLang="en-US" dirty="0"/>
            </a:br>
            <a:r>
              <a:rPr lang="en-US" altLang="zh-CN" dirty="0"/>
              <a:t>R='0'</a:t>
            </a:r>
            <a:r>
              <a:rPr lang="zh-CN" altLang="en-US" dirty="0"/>
              <a:t>，本指令与下一条指令所处理的数据属于同一条记录</a:t>
            </a:r>
            <a:br>
              <a:rPr lang="zh-CN" altLang="en-US" dirty="0"/>
            </a:br>
            <a:r>
              <a:rPr lang="en-US" altLang="zh-CN" dirty="0"/>
              <a:t>R='1'</a:t>
            </a:r>
            <a:r>
              <a:rPr lang="zh-CN" altLang="en-US" dirty="0"/>
              <a:t>，本指令是处理某记录的最后一条指令。</a:t>
            </a:r>
          </a:p>
          <a:p>
            <a:pPr lvl="1">
              <a:spcBef>
                <a:spcPts val="400"/>
              </a:spcBef>
            </a:pPr>
            <a:r>
              <a:rPr lang="zh-CN" altLang="en-US" dirty="0"/>
              <a:t>计数：本条指令所要处理数据的字节数</a:t>
            </a:r>
          </a:p>
          <a:p>
            <a:pPr lvl="1">
              <a:spcBef>
                <a:spcPts val="400"/>
              </a:spcBef>
            </a:pPr>
            <a:r>
              <a:rPr lang="zh-CN" altLang="en-US" dirty="0"/>
              <a:t>内存地址：</a:t>
            </a:r>
            <a:br>
              <a:rPr lang="zh-CN" altLang="en-US" dirty="0"/>
            </a:br>
            <a:r>
              <a:rPr lang="zh-CN" altLang="en-US" dirty="0"/>
              <a:t>读操作：数据要写入的内存地址。</a:t>
            </a:r>
            <a:br>
              <a:rPr lang="zh-CN" altLang="en-US" dirty="0"/>
            </a:br>
            <a:r>
              <a:rPr lang="zh-CN" altLang="en-US" dirty="0"/>
              <a:t>写操作：要写出的数据在内存中的起始地址。</a:t>
            </a:r>
          </a:p>
          <a:p>
            <a:endParaRPr lang="zh-CN" altLang="en-US" dirty="0"/>
          </a:p>
        </p:txBody>
      </p:sp>
    </p:spTree>
    <p:extLst>
      <p:ext uri="{BB962C8B-B14F-4D97-AF65-F5344CB8AC3E}">
        <p14:creationId xmlns:p14="http://schemas.microsoft.com/office/powerpoint/2010/main" val="2916863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9059">
                                            <p:txEl>
                                              <p:pRg st="1" end="1"/>
                                            </p:txEl>
                                          </p:spTgt>
                                        </p:tgtEl>
                                        <p:attrNameLst>
                                          <p:attrName>style.visibility</p:attrName>
                                        </p:attrNameLst>
                                      </p:cBhvr>
                                      <p:to>
                                        <p:strVal val="visible"/>
                                      </p:to>
                                    </p:set>
                                    <p:animEffect transition="in" filter="wipe(left)">
                                      <p:cBhvr>
                                        <p:cTn id="7" dur="500"/>
                                        <p:tgtEl>
                                          <p:spTgt spid="429059">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29059">
                                            <p:txEl>
                                              <p:pRg st="2" end="2"/>
                                            </p:txEl>
                                          </p:spTgt>
                                        </p:tgtEl>
                                        <p:attrNameLst>
                                          <p:attrName>style.visibility</p:attrName>
                                        </p:attrNameLst>
                                      </p:cBhvr>
                                      <p:to>
                                        <p:strVal val="visible"/>
                                      </p:to>
                                    </p:set>
                                    <p:animEffect transition="in" filter="wipe(left)">
                                      <p:cBhvr>
                                        <p:cTn id="10" dur="500"/>
                                        <p:tgtEl>
                                          <p:spTgt spid="429059">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29059">
                                            <p:txEl>
                                              <p:pRg st="3" end="3"/>
                                            </p:txEl>
                                          </p:spTgt>
                                        </p:tgtEl>
                                        <p:attrNameLst>
                                          <p:attrName>style.visibility</p:attrName>
                                        </p:attrNameLst>
                                      </p:cBhvr>
                                      <p:to>
                                        <p:strVal val="visible"/>
                                      </p:to>
                                    </p:set>
                                    <p:animEffect transition="in" filter="wipe(left)">
                                      <p:cBhvr>
                                        <p:cTn id="13" dur="500"/>
                                        <p:tgtEl>
                                          <p:spTgt spid="429059">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29059">
                                            <p:txEl>
                                              <p:pRg st="4" end="4"/>
                                            </p:txEl>
                                          </p:spTgt>
                                        </p:tgtEl>
                                        <p:attrNameLst>
                                          <p:attrName>style.visibility</p:attrName>
                                        </p:attrNameLst>
                                      </p:cBhvr>
                                      <p:to>
                                        <p:strVal val="visible"/>
                                      </p:to>
                                    </p:set>
                                    <p:animEffect transition="in" filter="wipe(left)">
                                      <p:cBhvr>
                                        <p:cTn id="16" dur="500"/>
                                        <p:tgtEl>
                                          <p:spTgt spid="429059">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wipe(left)">
                                      <p:cBhvr>
                                        <p:cTn id="21" dur="500"/>
                                        <p:tgtEl>
                                          <p:spTgt spid="2">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wipe(left)">
                                      <p:cBhvr>
                                        <p:cTn id="24" dur="500"/>
                                        <p:tgtEl>
                                          <p:spTgt spid="2">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wipe(left)">
                                      <p:cBhvr>
                                        <p:cTn id="27" dur="500"/>
                                        <p:tgtEl>
                                          <p:spTgt spid="2">
                                            <p:txEl>
                                              <p:pRg st="2" end="2"/>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wipe(left)">
                                      <p:cBhvr>
                                        <p:cTn id="30" dur="500"/>
                                        <p:tgtEl>
                                          <p:spTgt spid="2">
                                            <p:txEl>
                                              <p:pRg st="3" end="3"/>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wipe(left)">
                                      <p:cBhvr>
                                        <p:cTn id="33" dur="500"/>
                                        <p:tgtEl>
                                          <p:spTgt spid="2">
                                            <p:txEl>
                                              <p:pRg st="4" end="4"/>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wipe(left)">
                                      <p:cBhvr>
                                        <p:cTn id="3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P spid="2"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solidFill>
            <a:srgbClr val="002060"/>
          </a:solidFill>
        </p:spPr>
        <p:txBody>
          <a:bodyPr/>
          <a:lstStyle/>
          <a:p>
            <a:r>
              <a:rPr lang="en-US" altLang="zh-CN" dirty="0"/>
              <a:t>I/O</a:t>
            </a:r>
            <a:r>
              <a:rPr lang="zh-CN" altLang="en-US" dirty="0"/>
              <a:t>通道控制方式：通道程序举例</a:t>
            </a:r>
          </a:p>
        </p:txBody>
      </p:sp>
      <p:sp>
        <p:nvSpPr>
          <p:cNvPr id="430083" name="Rectangle 3"/>
          <p:cNvSpPr>
            <a:spLocks noGrp="1" noChangeArrowheads="1"/>
          </p:cNvSpPr>
          <p:nvPr>
            <p:ph idx="1"/>
          </p:nvPr>
        </p:nvSpPr>
        <p:spPr>
          <a:xfrm>
            <a:off x="360000" y="1080000"/>
            <a:ext cx="5328013" cy="5400000"/>
          </a:xfrm>
        </p:spPr>
        <p:txBody>
          <a:bodyPr/>
          <a:lstStyle/>
          <a:p>
            <a:pPr>
              <a:lnSpc>
                <a:spcPct val="150000"/>
              </a:lnSpc>
              <a:spcBef>
                <a:spcPts val="600"/>
              </a:spcBef>
            </a:pPr>
            <a:r>
              <a:rPr lang="en-US" altLang="zh-CN" dirty="0">
                <a:latin typeface="Times New Roman" panose="02020603050405020304" pitchFamily="18" charset="0"/>
              </a:rPr>
              <a:t> OP    P  R  </a:t>
            </a:r>
            <a:r>
              <a:rPr lang="zh-CN" altLang="en-US" dirty="0">
                <a:latin typeface="Times New Roman" panose="02020603050405020304" pitchFamily="18" charset="0"/>
              </a:rPr>
              <a:t>计数  内存地址</a:t>
            </a:r>
          </a:p>
          <a:p>
            <a:pPr marL="400050" lvl="1" indent="0">
              <a:lnSpc>
                <a:spcPct val="150000"/>
              </a:lnSpc>
              <a:spcBef>
                <a:spcPts val="600"/>
              </a:spcBef>
              <a:buNone/>
            </a:pPr>
            <a:r>
              <a:rPr lang="en-US" altLang="zh-CN" sz="2800" dirty="0">
                <a:latin typeface="Times New Roman" panose="02020603050405020304" pitchFamily="18" charset="0"/>
              </a:rPr>
              <a:t>read   0   0   250    1850 </a:t>
            </a:r>
            <a:br>
              <a:rPr lang="en-US" altLang="zh-CN" sz="2800" dirty="0">
                <a:latin typeface="Times New Roman" panose="02020603050405020304" pitchFamily="18" charset="0"/>
              </a:rPr>
            </a:br>
            <a:r>
              <a:rPr lang="en-US" altLang="zh-CN" sz="2800" dirty="0">
                <a:latin typeface="Times New Roman" panose="02020603050405020304" pitchFamily="18" charset="0"/>
              </a:rPr>
              <a:t>read   1   1   250    720</a:t>
            </a:r>
          </a:p>
          <a:p>
            <a:pPr>
              <a:lnSpc>
                <a:spcPct val="150000"/>
              </a:lnSpc>
              <a:spcBef>
                <a:spcPts val="600"/>
              </a:spcBef>
            </a:pPr>
            <a:endParaRPr lang="en-US" altLang="zh-CN" dirty="0">
              <a:latin typeface="Times New Roman" panose="02020603050405020304" pitchFamily="18" charset="0"/>
            </a:endParaRPr>
          </a:p>
        </p:txBody>
      </p:sp>
      <p:sp>
        <p:nvSpPr>
          <p:cNvPr id="5" name="灯片编号占位符 4"/>
          <p:cNvSpPr>
            <a:spLocks noGrp="1"/>
          </p:cNvSpPr>
          <p:nvPr>
            <p:ph type="sldNum" sz="quarter" idx="10"/>
          </p:nvPr>
        </p:nvSpPr>
        <p:spPr/>
        <p:txBody>
          <a:bodyPr/>
          <a:lstStyle/>
          <a:p>
            <a:fld id="{964CEF0F-0A2B-40B4-A633-9B8CB34856ED}" type="slidenum">
              <a:rPr lang="en-US" altLang="zh-CN"/>
              <a:pPr/>
              <a:t>107</a:t>
            </a:fld>
            <a:endParaRPr lang="en-US" altLang="zh-CN" dirty="0"/>
          </a:p>
        </p:txBody>
      </p:sp>
      <p:sp>
        <p:nvSpPr>
          <p:cNvPr id="3" name="内容占位符 2">
            <a:extLst>
              <a:ext uri="{FF2B5EF4-FFF2-40B4-BE49-F238E27FC236}">
                <a16:creationId xmlns:a16="http://schemas.microsoft.com/office/drawing/2014/main" id="{F37A3D76-0608-4E44-992F-0CA5389CB9C3}"/>
              </a:ext>
            </a:extLst>
          </p:cNvPr>
          <p:cNvSpPr>
            <a:spLocks noGrp="1"/>
          </p:cNvSpPr>
          <p:nvPr>
            <p:ph sz="half" idx="4294967295"/>
          </p:nvPr>
        </p:nvSpPr>
        <p:spPr>
          <a:xfrm>
            <a:off x="6503988" y="1079500"/>
            <a:ext cx="5688012" cy="5580063"/>
          </a:xfrm>
        </p:spPr>
        <p:txBody>
          <a:bodyPr/>
          <a:lstStyle/>
          <a:p>
            <a:pPr>
              <a:lnSpc>
                <a:spcPct val="150000"/>
              </a:lnSpc>
            </a:pPr>
            <a:r>
              <a:rPr lang="en-US" altLang="zh-CN" dirty="0"/>
              <a:t> OP    P  R  </a:t>
            </a:r>
            <a:r>
              <a:rPr lang="zh-CN" altLang="en-US" dirty="0"/>
              <a:t>计数  内存地址</a:t>
            </a:r>
          </a:p>
          <a:p>
            <a:pPr marL="400050" lvl="1" indent="0">
              <a:lnSpc>
                <a:spcPct val="150000"/>
              </a:lnSpc>
              <a:buNone/>
            </a:pPr>
            <a:r>
              <a:rPr lang="en-US" altLang="zh-CN" sz="2800" dirty="0">
                <a:latin typeface="Times New Roman" panose="02020603050405020304" pitchFamily="18" charset="0"/>
              </a:rPr>
              <a:t>write   0   0   80      813</a:t>
            </a:r>
            <a:br>
              <a:rPr lang="en-US" altLang="zh-CN" sz="2800" dirty="0">
                <a:latin typeface="Times New Roman" panose="02020603050405020304" pitchFamily="18" charset="0"/>
              </a:rPr>
            </a:br>
            <a:r>
              <a:rPr lang="en-US" altLang="zh-CN" sz="2800" dirty="0">
                <a:latin typeface="Times New Roman" panose="02020603050405020304" pitchFamily="18" charset="0"/>
              </a:rPr>
              <a:t>write   0   0   140    1034</a:t>
            </a:r>
            <a:br>
              <a:rPr lang="en-US" altLang="zh-CN" sz="2800" dirty="0">
                <a:latin typeface="Times New Roman" panose="02020603050405020304" pitchFamily="18" charset="0"/>
              </a:rPr>
            </a:br>
            <a:r>
              <a:rPr lang="en-US" altLang="zh-CN" sz="2800" dirty="0">
                <a:latin typeface="Times New Roman" panose="02020603050405020304" pitchFamily="18" charset="0"/>
              </a:rPr>
              <a:t>write   0   1   60      5830</a:t>
            </a:r>
            <a:br>
              <a:rPr lang="en-US" altLang="zh-CN" sz="2800" dirty="0">
                <a:latin typeface="Times New Roman" panose="02020603050405020304" pitchFamily="18" charset="0"/>
              </a:rPr>
            </a:br>
            <a:r>
              <a:rPr lang="en-US" altLang="zh-CN" sz="2800" dirty="0">
                <a:latin typeface="Times New Roman" panose="02020603050405020304" pitchFamily="18" charset="0"/>
              </a:rPr>
              <a:t>write   0   1   300    2000</a:t>
            </a:r>
            <a:br>
              <a:rPr lang="en-US" altLang="zh-CN" sz="2800" dirty="0">
                <a:latin typeface="Times New Roman" panose="02020603050405020304" pitchFamily="18" charset="0"/>
              </a:rPr>
            </a:br>
            <a:r>
              <a:rPr lang="en-US" altLang="zh-CN" sz="2800" dirty="0">
                <a:latin typeface="Times New Roman" panose="02020603050405020304" pitchFamily="18" charset="0"/>
              </a:rPr>
              <a:t>write   0   0   200    1650</a:t>
            </a:r>
            <a:br>
              <a:rPr lang="en-US" altLang="zh-CN" sz="2800" dirty="0">
                <a:latin typeface="Times New Roman" panose="02020603050405020304" pitchFamily="18" charset="0"/>
              </a:rPr>
            </a:br>
            <a:r>
              <a:rPr lang="en-US" altLang="zh-CN" sz="2800" dirty="0">
                <a:latin typeface="Times New Roman" panose="02020603050405020304" pitchFamily="18" charset="0"/>
              </a:rPr>
              <a:t>write   1   1   300    2720</a:t>
            </a:r>
          </a:p>
          <a:p>
            <a:pPr>
              <a:lnSpc>
                <a:spcPct val="150000"/>
              </a:lnSpc>
            </a:pPr>
            <a:endParaRPr lang="zh-CN" altLang="en-US" dirty="0"/>
          </a:p>
        </p:txBody>
      </p:sp>
      <p:sp>
        <p:nvSpPr>
          <p:cNvPr id="2" name="圆角矩形 1"/>
          <p:cNvSpPr/>
          <p:nvPr/>
        </p:nvSpPr>
        <p:spPr bwMode="auto">
          <a:xfrm>
            <a:off x="6231015" y="1898830"/>
            <a:ext cx="4500500" cy="1800000"/>
          </a:xfrm>
          <a:prstGeom prst="roundRect">
            <a:avLst>
              <a:gd name="adj" fmla="val 11412"/>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6" name="圆角矩形 5"/>
          <p:cNvSpPr/>
          <p:nvPr/>
        </p:nvSpPr>
        <p:spPr bwMode="auto">
          <a:xfrm>
            <a:off x="6239121" y="3769699"/>
            <a:ext cx="4500500" cy="612000"/>
          </a:xfrm>
          <a:prstGeom prst="roundRect">
            <a:avLst>
              <a:gd name="adj" fmla="val 11412"/>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7" name="圆角矩形 6"/>
          <p:cNvSpPr/>
          <p:nvPr/>
        </p:nvSpPr>
        <p:spPr bwMode="auto">
          <a:xfrm>
            <a:off x="6239121" y="4464115"/>
            <a:ext cx="4500500" cy="1224000"/>
          </a:xfrm>
          <a:prstGeom prst="roundRect">
            <a:avLst>
              <a:gd name="adj" fmla="val 11412"/>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8" name="五边形 7">
            <a:hlinkClick r:id="rId3" action="ppaction://hlinksldjump"/>
            <a:extLst>
              <a:ext uri="{FF2B5EF4-FFF2-40B4-BE49-F238E27FC236}">
                <a16:creationId xmlns:a16="http://schemas.microsoft.com/office/drawing/2014/main" id="{09E63D8E-02E4-AB5E-6042-AEFC9383ADDF}"/>
              </a:ext>
            </a:extLst>
          </p:cNvPr>
          <p:cNvSpPr/>
          <p:nvPr/>
        </p:nvSpPr>
        <p:spPr bwMode="auto">
          <a:xfrm>
            <a:off x="11406670" y="6264375"/>
            <a:ext cx="720000" cy="54000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35659913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083">
                                            <p:txEl>
                                              <p:pRg st="0" end="0"/>
                                            </p:txEl>
                                          </p:spTgt>
                                        </p:tgtEl>
                                        <p:attrNameLst>
                                          <p:attrName>style.visibility</p:attrName>
                                        </p:attrNameLst>
                                      </p:cBhvr>
                                      <p:to>
                                        <p:strVal val="visible"/>
                                      </p:to>
                                    </p:set>
                                    <p:animEffect transition="in" filter="wipe(left)">
                                      <p:cBhvr>
                                        <p:cTn id="7" dur="500"/>
                                        <p:tgtEl>
                                          <p:spTgt spid="430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083">
                                            <p:txEl>
                                              <p:pRg st="1" end="1"/>
                                            </p:txEl>
                                          </p:spTgt>
                                        </p:tgtEl>
                                        <p:attrNameLst>
                                          <p:attrName>style.visibility</p:attrName>
                                        </p:attrNameLst>
                                      </p:cBhvr>
                                      <p:to>
                                        <p:strVal val="visible"/>
                                      </p:to>
                                    </p:set>
                                    <p:animEffect transition="in" filter="wipe(left)">
                                      <p:cBhvr>
                                        <p:cTn id="12" dur="500"/>
                                        <p:tgtEl>
                                          <p:spTgt spid="4300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up)">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up)">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3" grpId="0" uiExpand="1" build="p"/>
      <p:bldP spid="3" grpId="0" uiExpand="1" build="p"/>
      <p:bldP spid="2" grpId="0" animBg="1"/>
      <p:bldP spid="6" grpId="0" animBg="1"/>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BE9194E-4D9B-FC66-8C90-11AD46A3241E}"/>
              </a:ext>
            </a:extLst>
          </p:cNvPr>
          <p:cNvSpPr>
            <a:spLocks noGrp="1"/>
          </p:cNvSpPr>
          <p:nvPr>
            <p:ph type="title"/>
          </p:nvPr>
        </p:nvSpPr>
        <p:spPr/>
        <p:txBody>
          <a:bodyPr/>
          <a:lstStyle/>
          <a:p>
            <a:r>
              <a:rPr lang="en-US" altLang="zh-CN" dirty="0"/>
              <a:t>A5: </a:t>
            </a:r>
            <a:r>
              <a:rPr lang="zh-CN" altLang="en-US" dirty="0"/>
              <a:t>安全</a:t>
            </a:r>
            <a:r>
              <a:rPr lang="en-US" altLang="zh-CN" dirty="0"/>
              <a:t>--</a:t>
            </a:r>
            <a:r>
              <a:rPr lang="zh-CN" altLang="en-US" dirty="0"/>
              <a:t>中国故事</a:t>
            </a:r>
          </a:p>
        </p:txBody>
      </p:sp>
      <p:sp>
        <p:nvSpPr>
          <p:cNvPr id="5" name="内容占位符 4">
            <a:extLst>
              <a:ext uri="{FF2B5EF4-FFF2-40B4-BE49-F238E27FC236}">
                <a16:creationId xmlns:a16="http://schemas.microsoft.com/office/drawing/2014/main" id="{3BF44FFF-2F95-6C04-5E3F-B8E76C44E0CE}"/>
              </a:ext>
            </a:extLst>
          </p:cNvPr>
          <p:cNvSpPr>
            <a:spLocks noGrp="1"/>
          </p:cNvSpPr>
          <p:nvPr>
            <p:ph idx="1"/>
          </p:nvPr>
        </p:nvSpPr>
        <p:spPr>
          <a:xfrm>
            <a:off x="360000" y="1079999"/>
            <a:ext cx="11556000" cy="5544355"/>
          </a:xfrm>
        </p:spPr>
        <p:txBody>
          <a:bodyPr/>
          <a:lstStyle/>
          <a:p>
            <a:r>
              <a:rPr lang="zh-CN" altLang="en-US" sz="2800" b="1" dirty="0">
                <a:solidFill>
                  <a:srgbClr val="0000FF"/>
                </a:solidFill>
                <a:latin typeface="楷体" panose="02010609060101010101" pitchFamily="49" charset="-122"/>
                <a:ea typeface="楷体" panose="02010609060101010101" pitchFamily="49" charset="-122"/>
              </a:rPr>
              <a:t>核心技术自主可控</a:t>
            </a:r>
            <a:endParaRPr lang="en-US" altLang="zh-CN" sz="2800" b="1" dirty="0">
              <a:solidFill>
                <a:srgbClr val="0000FF"/>
              </a:solidFill>
              <a:latin typeface="楷体" panose="02010609060101010101" pitchFamily="49" charset="-122"/>
              <a:ea typeface="楷体" panose="02010609060101010101" pitchFamily="49" charset="-122"/>
            </a:endParaRPr>
          </a:p>
          <a:p>
            <a:endParaRPr lang="en-US" altLang="zh-CN" dirty="0">
              <a:solidFill>
                <a:srgbClr val="0000FF"/>
              </a:solidFill>
              <a:latin typeface="楷体" panose="02010609060101010101" pitchFamily="49" charset="-122"/>
            </a:endParaRPr>
          </a:p>
          <a:p>
            <a:r>
              <a:rPr lang="zh-CN" altLang="en-US" dirty="0"/>
              <a:t>典型事件</a:t>
            </a:r>
            <a:endParaRPr lang="en-US" altLang="zh-CN" dirty="0"/>
          </a:p>
          <a:p>
            <a:r>
              <a:rPr lang="zh-CN" altLang="en-US" dirty="0"/>
              <a:t>美国制裁</a:t>
            </a:r>
            <a:endParaRPr lang="en-US" altLang="zh-CN" dirty="0"/>
          </a:p>
          <a:p>
            <a:r>
              <a:rPr lang="zh-CN" altLang="en-US" dirty="0"/>
              <a:t>思考与应对</a:t>
            </a:r>
            <a:endParaRPr lang="en-US" altLang="zh-CN" dirty="0"/>
          </a:p>
          <a:p>
            <a:r>
              <a:rPr lang="zh-CN" altLang="en-US" dirty="0"/>
              <a:t>中国应对</a:t>
            </a:r>
            <a:r>
              <a:rPr lang="en-US" altLang="zh-CN" dirty="0"/>
              <a:t>——</a:t>
            </a:r>
            <a:r>
              <a:rPr lang="zh-CN" altLang="en-US" dirty="0"/>
              <a:t>核高基计划，去</a:t>
            </a:r>
            <a:r>
              <a:rPr lang="en-US" altLang="zh-CN" dirty="0"/>
              <a:t>IOE</a:t>
            </a:r>
          </a:p>
          <a:p>
            <a:r>
              <a:rPr lang="zh-CN" altLang="en-US" dirty="0"/>
              <a:t>华为应对</a:t>
            </a:r>
            <a:r>
              <a:rPr lang="en-US" altLang="zh-CN" dirty="0"/>
              <a:t>——</a:t>
            </a:r>
            <a:r>
              <a:rPr lang="zh-CN" altLang="en-US" dirty="0"/>
              <a:t>操作系统</a:t>
            </a:r>
          </a:p>
        </p:txBody>
      </p:sp>
      <p:sp>
        <p:nvSpPr>
          <p:cNvPr id="2" name="Rectangle 29">
            <a:extLst>
              <a:ext uri="{FF2B5EF4-FFF2-40B4-BE49-F238E27FC236}">
                <a16:creationId xmlns:a16="http://schemas.microsoft.com/office/drawing/2014/main" id="{E9E6EE44-EC2A-2F54-86F9-F3416E91FEB6}"/>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108</a:t>
            </a:fld>
            <a:endParaRPr lang="en-US" altLang="zh-CN"/>
          </a:p>
        </p:txBody>
      </p:sp>
    </p:spTree>
    <p:extLst>
      <p:ext uri="{BB962C8B-B14F-4D97-AF65-F5344CB8AC3E}">
        <p14:creationId xmlns:p14="http://schemas.microsoft.com/office/powerpoint/2010/main" val="40398867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典型事件</a:t>
            </a:r>
          </a:p>
        </p:txBody>
      </p:sp>
      <p:sp>
        <p:nvSpPr>
          <p:cNvPr id="3" name="内容占位符 2"/>
          <p:cNvSpPr>
            <a:spLocks noGrp="1"/>
          </p:cNvSpPr>
          <p:nvPr>
            <p:ph idx="1"/>
          </p:nvPr>
        </p:nvSpPr>
        <p:spPr/>
        <p:txBody>
          <a:bodyPr/>
          <a:lstStyle/>
          <a:p>
            <a:pPr>
              <a:spcBef>
                <a:spcPts val="600"/>
              </a:spcBef>
            </a:pPr>
            <a:r>
              <a:rPr lang="zh-CN" altLang="en-US" dirty="0"/>
              <a:t>棱镜门事件</a:t>
            </a:r>
            <a:endParaRPr lang="en-US" altLang="zh-CN" dirty="0"/>
          </a:p>
          <a:p>
            <a:pPr>
              <a:spcBef>
                <a:spcPts val="600"/>
              </a:spcBef>
            </a:pPr>
            <a:r>
              <a:rPr lang="zh-CN" altLang="en-US" dirty="0"/>
              <a:t>谷歌断供</a:t>
            </a:r>
            <a:endParaRPr lang="en-US" altLang="zh-CN" dirty="0"/>
          </a:p>
          <a:p>
            <a:pPr>
              <a:spcBef>
                <a:spcPts val="600"/>
              </a:spcBef>
            </a:pPr>
            <a:r>
              <a:rPr lang="en-US" altLang="zh-CN" dirty="0"/>
              <a:t>EDA</a:t>
            </a:r>
            <a:r>
              <a:rPr lang="zh-CN" altLang="en-US" dirty="0"/>
              <a:t>断供</a:t>
            </a:r>
            <a:endParaRPr lang="en-US" altLang="zh-CN" dirty="0"/>
          </a:p>
          <a:p>
            <a:pPr>
              <a:spcBef>
                <a:spcPts val="600"/>
              </a:spcBef>
            </a:pPr>
            <a:r>
              <a:rPr lang="zh-CN" altLang="en-US" dirty="0"/>
              <a:t>某进口汽车 过度收集用户数据并上传美国服务器</a:t>
            </a:r>
            <a:endParaRPr lang="en-US" altLang="zh-CN" dirty="0"/>
          </a:p>
          <a:p>
            <a:pPr>
              <a:spcBef>
                <a:spcPts val="600"/>
              </a:spcBef>
            </a:pPr>
            <a:r>
              <a:rPr lang="en-US" altLang="zh-CN" dirty="0"/>
              <a:t> </a:t>
            </a:r>
            <a:r>
              <a:rPr lang="zh-CN" altLang="en-US" dirty="0"/>
              <a:t>“滴滴出行”</a:t>
            </a:r>
            <a:r>
              <a:rPr lang="en-US" altLang="zh-CN" dirty="0"/>
              <a:t>App </a:t>
            </a:r>
            <a:r>
              <a:rPr lang="zh-CN" altLang="en-US" dirty="0"/>
              <a:t>严重违法违规收集使用个人信息问题</a:t>
            </a:r>
            <a:endParaRPr lang="en-US" altLang="zh-CN" dirty="0"/>
          </a:p>
          <a:p>
            <a:pPr>
              <a:spcBef>
                <a:spcPts val="600"/>
              </a:spcBef>
            </a:pPr>
            <a:r>
              <a:rPr lang="zh-CN" altLang="en-US" dirty="0"/>
              <a:t>上海一信息公司从事间谍活动，向境外公司出卖我国高铁有关数据</a:t>
            </a:r>
            <a:endParaRPr lang="en-US" altLang="zh-CN" dirty="0"/>
          </a:p>
          <a:p>
            <a:pPr>
              <a:spcBef>
                <a:spcPts val="600"/>
              </a:spcBef>
            </a:pPr>
            <a:r>
              <a:rPr lang="zh-CN" altLang="en-US" dirty="0"/>
              <a:t>西北工业大学遭美国</a:t>
            </a:r>
            <a:r>
              <a:rPr lang="en-US" altLang="zh-CN" dirty="0"/>
              <a:t>NSA</a:t>
            </a:r>
            <a:r>
              <a:rPr lang="zh-CN" altLang="en-US" dirty="0"/>
              <a:t>网络攻击事件</a:t>
            </a:r>
            <a:endParaRPr lang="en-US" altLang="zh-CN" dirty="0"/>
          </a:p>
          <a:p>
            <a:pPr>
              <a:spcBef>
                <a:spcPts val="600"/>
              </a:spcBef>
            </a:pPr>
            <a:endParaRPr lang="en-US" altLang="zh-CN" dirty="0"/>
          </a:p>
          <a:p>
            <a:pPr>
              <a:spcBef>
                <a:spcPts val="600"/>
              </a:spcBef>
            </a:pPr>
            <a:endParaRPr lang="en-US" altLang="zh-CN" dirty="0"/>
          </a:p>
        </p:txBody>
      </p:sp>
      <p:sp>
        <p:nvSpPr>
          <p:cNvPr id="4" name="灯片编号占位符 3"/>
          <p:cNvSpPr>
            <a:spLocks noGrp="1"/>
          </p:cNvSpPr>
          <p:nvPr>
            <p:ph type="sldNum" sz="quarter" idx="10"/>
          </p:nvPr>
        </p:nvSpPr>
        <p:spPr/>
        <p:txBody>
          <a:bodyPr/>
          <a:lstStyle/>
          <a:p>
            <a:fld id="{0754BAF4-4552-4153-B05B-B399713D6D28}" type="slidenum">
              <a:rPr lang="en-US" altLang="zh-CN" smtClean="0"/>
              <a:pPr/>
              <a:t>109</a:t>
            </a:fld>
            <a:endParaRPr lang="en-US" altLang="zh-CN"/>
          </a:p>
        </p:txBody>
      </p:sp>
    </p:spTree>
    <p:extLst>
      <p:ext uri="{BB962C8B-B14F-4D97-AF65-F5344CB8AC3E}">
        <p14:creationId xmlns:p14="http://schemas.microsoft.com/office/powerpoint/2010/main" val="39010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en-US" altLang="zh-CN" dirty="0"/>
              <a:t>Computer Startup</a:t>
            </a:r>
          </a:p>
        </p:txBody>
      </p:sp>
      <p:sp>
        <p:nvSpPr>
          <p:cNvPr id="293891" name="Rectangle 3"/>
          <p:cNvSpPr>
            <a:spLocks noGrp="1" noChangeArrowheads="1"/>
          </p:cNvSpPr>
          <p:nvPr>
            <p:ph idx="1"/>
          </p:nvPr>
        </p:nvSpPr>
        <p:spPr/>
        <p:txBody>
          <a:bodyPr>
            <a:normAutofit/>
          </a:bodyPr>
          <a:lstStyle/>
          <a:p>
            <a:r>
              <a:rPr lang="en-US" altLang="zh-CN" dirty="0">
                <a:solidFill>
                  <a:srgbClr val="0000FF"/>
                </a:solidFill>
                <a:latin typeface="Times New Roman" panose="02020603050405020304" pitchFamily="18" charset="0"/>
              </a:rPr>
              <a:t>bootstrap program </a:t>
            </a:r>
            <a:r>
              <a:rPr lang="en-US" altLang="zh-CN" dirty="0">
                <a:latin typeface="Times New Roman" panose="02020603050405020304" pitchFamily="18" charset="0"/>
              </a:rPr>
              <a:t>is loaded at power-up or reboot.</a:t>
            </a:r>
          </a:p>
          <a:p>
            <a:pPr lvl="1"/>
            <a:r>
              <a:rPr lang="en-US" altLang="zh-CN" dirty="0">
                <a:latin typeface="Times New Roman" panose="02020603050405020304" pitchFamily="18" charset="0"/>
              </a:rPr>
              <a:t>Typically stored in ROM or EEPROM, generally known as </a:t>
            </a:r>
            <a:r>
              <a:rPr lang="en-US" altLang="zh-CN" dirty="0">
                <a:solidFill>
                  <a:srgbClr val="0000FF"/>
                </a:solidFill>
                <a:latin typeface="Times New Roman" panose="02020603050405020304" pitchFamily="18" charset="0"/>
              </a:rPr>
              <a:t>firmware.</a:t>
            </a:r>
          </a:p>
          <a:p>
            <a:pPr lvl="1"/>
            <a:r>
              <a:rPr lang="en-US" altLang="zh-CN" dirty="0">
                <a:latin typeface="Times New Roman" panose="02020603050405020304" pitchFamily="18" charset="0"/>
              </a:rPr>
              <a:t>Initializes all aspects of system.</a:t>
            </a:r>
          </a:p>
          <a:p>
            <a:pPr lvl="2"/>
            <a:r>
              <a:rPr lang="en-US" altLang="zh-CN" sz="2400" dirty="0">
                <a:latin typeface="Times New Roman" panose="02020603050405020304" pitchFamily="18" charset="0"/>
              </a:rPr>
              <a:t>From  CPU registers to device controllers to memory contents.</a:t>
            </a:r>
          </a:p>
          <a:p>
            <a:pPr lvl="1"/>
            <a:r>
              <a:rPr lang="en-US" altLang="zh-CN" dirty="0">
                <a:latin typeface="Times New Roman" panose="02020603050405020304" pitchFamily="18" charset="0"/>
              </a:rPr>
              <a:t>Locates operating system kernel and loads it into memory, and starts execution.</a:t>
            </a:r>
          </a:p>
          <a:p>
            <a:r>
              <a:rPr lang="en-US" altLang="zh-CN" dirty="0">
                <a:latin typeface="Times New Roman" panose="02020603050405020304" pitchFamily="18" charset="0"/>
              </a:rPr>
              <a:t>OS starts executing the first process, such as “</a:t>
            </a:r>
            <a:r>
              <a:rPr lang="en-US" altLang="zh-CN" dirty="0" err="1">
                <a:latin typeface="Times New Roman" panose="02020603050405020304" pitchFamily="18" charset="0"/>
              </a:rPr>
              <a:t>init</a:t>
            </a:r>
            <a:r>
              <a:rPr lang="en-US" altLang="zh-CN" dirty="0">
                <a:latin typeface="Times New Roman" panose="02020603050405020304" pitchFamily="18" charset="0"/>
              </a:rPr>
              <a:t>” and waits for some events to occur.</a:t>
            </a:r>
          </a:p>
          <a:p>
            <a:pPr lvl="1"/>
            <a:r>
              <a:rPr lang="en-US" altLang="zh-CN" dirty="0">
                <a:latin typeface="Times New Roman" panose="02020603050405020304" pitchFamily="18" charset="0"/>
              </a:rPr>
              <a:t>An interrupt from the hardware</a:t>
            </a:r>
          </a:p>
          <a:p>
            <a:pPr lvl="2"/>
            <a:r>
              <a:rPr lang="en-US" altLang="zh-CN" sz="2400" dirty="0">
                <a:latin typeface="Times New Roman" panose="02020603050405020304" pitchFamily="18" charset="0"/>
              </a:rPr>
              <a:t>Sending a signal to CPU by way of the system bus.</a:t>
            </a:r>
          </a:p>
          <a:p>
            <a:pPr lvl="1"/>
            <a:r>
              <a:rPr lang="en-US" altLang="zh-CN" dirty="0">
                <a:latin typeface="Times New Roman" panose="02020603050405020304" pitchFamily="18" charset="0"/>
              </a:rPr>
              <a:t>An interrupt from the software</a:t>
            </a:r>
          </a:p>
          <a:p>
            <a:pPr lvl="2"/>
            <a:r>
              <a:rPr lang="en-US" altLang="zh-CN" sz="2400" dirty="0">
                <a:latin typeface="Times New Roman" panose="02020603050405020304" pitchFamily="18" charset="0"/>
              </a:rPr>
              <a:t>Executing a system call.</a:t>
            </a:r>
          </a:p>
        </p:txBody>
      </p:sp>
      <p:sp>
        <p:nvSpPr>
          <p:cNvPr id="2" name="Rectangle 29">
            <a:extLst>
              <a:ext uri="{FF2B5EF4-FFF2-40B4-BE49-F238E27FC236}">
                <a16:creationId xmlns:a16="http://schemas.microsoft.com/office/drawing/2014/main" id="{BB690576-6EA7-D312-91E0-20B22EDA587F}"/>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animEffect transition="in" filter="wipe(left)">
                                      <p:cBhvr>
                                        <p:cTn id="7" dur="500"/>
                                        <p:tgtEl>
                                          <p:spTgt spid="293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3891">
                                            <p:txEl>
                                              <p:pRg st="1" end="1"/>
                                            </p:txEl>
                                          </p:spTgt>
                                        </p:tgtEl>
                                        <p:attrNameLst>
                                          <p:attrName>style.visibility</p:attrName>
                                        </p:attrNameLst>
                                      </p:cBhvr>
                                      <p:to>
                                        <p:strVal val="visible"/>
                                      </p:to>
                                    </p:set>
                                    <p:animEffect transition="in" filter="wipe(left)">
                                      <p:cBhvr>
                                        <p:cTn id="12" dur="500"/>
                                        <p:tgtEl>
                                          <p:spTgt spid="293891">
                                            <p:txEl>
                                              <p:pRg st="1" end="1"/>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93891">
                                            <p:txEl>
                                              <p:pRg st="2" end="2"/>
                                            </p:txEl>
                                          </p:spTgt>
                                        </p:tgtEl>
                                        <p:attrNameLst>
                                          <p:attrName>style.visibility</p:attrName>
                                        </p:attrNameLst>
                                      </p:cBhvr>
                                      <p:to>
                                        <p:strVal val="visible"/>
                                      </p:to>
                                    </p:set>
                                    <p:animEffect transition="in" filter="wipe(left)">
                                      <p:cBhvr>
                                        <p:cTn id="16" dur="500"/>
                                        <p:tgtEl>
                                          <p:spTgt spid="293891">
                                            <p:txEl>
                                              <p:pRg st="2" end="2"/>
                                            </p:txEl>
                                          </p:spTgt>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93891">
                                            <p:txEl>
                                              <p:pRg st="3" end="3"/>
                                            </p:txEl>
                                          </p:spTgt>
                                        </p:tgtEl>
                                        <p:attrNameLst>
                                          <p:attrName>style.visibility</p:attrName>
                                        </p:attrNameLst>
                                      </p:cBhvr>
                                      <p:to>
                                        <p:strVal val="visible"/>
                                      </p:to>
                                    </p:set>
                                    <p:animEffect transition="in" filter="wipe(left)">
                                      <p:cBhvr>
                                        <p:cTn id="20" dur="500"/>
                                        <p:tgtEl>
                                          <p:spTgt spid="293891">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93891">
                                            <p:txEl>
                                              <p:pRg st="4" end="4"/>
                                            </p:txEl>
                                          </p:spTgt>
                                        </p:tgtEl>
                                        <p:attrNameLst>
                                          <p:attrName>style.visibility</p:attrName>
                                        </p:attrNameLst>
                                      </p:cBhvr>
                                      <p:to>
                                        <p:strVal val="visible"/>
                                      </p:to>
                                    </p:set>
                                    <p:animEffect transition="in" filter="wipe(left)">
                                      <p:cBhvr>
                                        <p:cTn id="23" dur="500"/>
                                        <p:tgtEl>
                                          <p:spTgt spid="29389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93891">
                                            <p:txEl>
                                              <p:pRg st="5" end="5"/>
                                            </p:txEl>
                                          </p:spTgt>
                                        </p:tgtEl>
                                        <p:attrNameLst>
                                          <p:attrName>style.visibility</p:attrName>
                                        </p:attrNameLst>
                                      </p:cBhvr>
                                      <p:to>
                                        <p:strVal val="visible"/>
                                      </p:to>
                                    </p:set>
                                    <p:animEffect transition="in" filter="wipe(left)">
                                      <p:cBhvr>
                                        <p:cTn id="28" dur="500"/>
                                        <p:tgtEl>
                                          <p:spTgt spid="293891">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93891">
                                            <p:txEl>
                                              <p:pRg st="6" end="6"/>
                                            </p:txEl>
                                          </p:spTgt>
                                        </p:tgtEl>
                                        <p:attrNameLst>
                                          <p:attrName>style.visibility</p:attrName>
                                        </p:attrNameLst>
                                      </p:cBhvr>
                                      <p:to>
                                        <p:strVal val="visible"/>
                                      </p:to>
                                    </p:set>
                                    <p:animEffect transition="in" filter="wipe(left)">
                                      <p:cBhvr>
                                        <p:cTn id="33" dur="500"/>
                                        <p:tgtEl>
                                          <p:spTgt spid="293891">
                                            <p:txEl>
                                              <p:pRg st="6" end="6"/>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93891">
                                            <p:txEl>
                                              <p:pRg st="7" end="7"/>
                                            </p:txEl>
                                          </p:spTgt>
                                        </p:tgtEl>
                                        <p:attrNameLst>
                                          <p:attrName>style.visibility</p:attrName>
                                        </p:attrNameLst>
                                      </p:cBhvr>
                                      <p:to>
                                        <p:strVal val="visible"/>
                                      </p:to>
                                    </p:set>
                                    <p:animEffect transition="in" filter="wipe(left)">
                                      <p:cBhvr>
                                        <p:cTn id="36" dur="500"/>
                                        <p:tgtEl>
                                          <p:spTgt spid="293891">
                                            <p:txEl>
                                              <p:pRg st="7" end="7"/>
                                            </p:txEl>
                                          </p:spTgt>
                                        </p:tgtEl>
                                      </p:cBhvr>
                                    </p:animEffect>
                                  </p:childTnLst>
                                </p:cTn>
                              </p:par>
                            </p:childTnLst>
                          </p:cTn>
                        </p:par>
                        <p:par>
                          <p:cTn id="37" fill="hold" nodeType="afterGroup">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93891">
                                            <p:txEl>
                                              <p:pRg st="8" end="8"/>
                                            </p:txEl>
                                          </p:spTgt>
                                        </p:tgtEl>
                                        <p:attrNameLst>
                                          <p:attrName>style.visibility</p:attrName>
                                        </p:attrNameLst>
                                      </p:cBhvr>
                                      <p:to>
                                        <p:strVal val="visible"/>
                                      </p:to>
                                    </p:set>
                                    <p:animEffect transition="in" filter="wipe(left)">
                                      <p:cBhvr>
                                        <p:cTn id="40" dur="500"/>
                                        <p:tgtEl>
                                          <p:spTgt spid="293891">
                                            <p:txEl>
                                              <p:pRg st="8" end="8"/>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3891">
                                            <p:txEl>
                                              <p:pRg st="9" end="9"/>
                                            </p:txEl>
                                          </p:spTgt>
                                        </p:tgtEl>
                                        <p:attrNameLst>
                                          <p:attrName>style.visibility</p:attrName>
                                        </p:attrNameLst>
                                      </p:cBhvr>
                                      <p:to>
                                        <p:strVal val="visible"/>
                                      </p:to>
                                    </p:set>
                                    <p:animEffect transition="in" filter="wipe(left)">
                                      <p:cBhvr>
                                        <p:cTn id="43" dur="500"/>
                                        <p:tgtEl>
                                          <p:spTgt spid="29389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13508-8417-2ACB-AE2B-EFB7C62AB803}"/>
              </a:ext>
            </a:extLst>
          </p:cNvPr>
          <p:cNvSpPr>
            <a:spLocks noGrp="1"/>
          </p:cNvSpPr>
          <p:nvPr>
            <p:ph type="title"/>
          </p:nvPr>
        </p:nvSpPr>
        <p:spPr/>
        <p:txBody>
          <a:bodyPr/>
          <a:lstStyle/>
          <a:p>
            <a:r>
              <a:rPr lang="zh-CN" altLang="en-US" dirty="0"/>
              <a:t>“实体清单”</a:t>
            </a:r>
          </a:p>
        </p:txBody>
      </p:sp>
      <p:pic>
        <p:nvPicPr>
          <p:cNvPr id="5" name="内容占位符 4">
            <a:extLst>
              <a:ext uri="{FF2B5EF4-FFF2-40B4-BE49-F238E27FC236}">
                <a16:creationId xmlns:a16="http://schemas.microsoft.com/office/drawing/2014/main" id="{131AB89C-8446-99DD-6ED2-679EF1F5A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0785" y="53624"/>
            <a:ext cx="6030670" cy="6696376"/>
          </a:xfrm>
        </p:spPr>
      </p:pic>
    </p:spTree>
    <p:extLst>
      <p:ext uri="{BB962C8B-B14F-4D97-AF65-F5344CB8AC3E}">
        <p14:creationId xmlns:p14="http://schemas.microsoft.com/office/powerpoint/2010/main" val="3487492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1CE4EC-F71F-E58B-BD9A-702BAA7A31F4}"/>
              </a:ext>
            </a:extLst>
          </p:cNvPr>
          <p:cNvSpPr>
            <a:spLocks noGrp="1"/>
          </p:cNvSpPr>
          <p:nvPr>
            <p:ph type="title"/>
          </p:nvPr>
        </p:nvSpPr>
        <p:spPr/>
        <p:txBody>
          <a:bodyPr/>
          <a:lstStyle/>
          <a:p>
            <a:r>
              <a:rPr lang="zh-CN" altLang="en-US" dirty="0"/>
              <a:t>“实体清单”企业</a:t>
            </a:r>
          </a:p>
        </p:txBody>
      </p:sp>
      <p:sp>
        <p:nvSpPr>
          <p:cNvPr id="4" name="内容占位符 3">
            <a:extLst>
              <a:ext uri="{FF2B5EF4-FFF2-40B4-BE49-F238E27FC236}">
                <a16:creationId xmlns:a16="http://schemas.microsoft.com/office/drawing/2014/main" id="{97B24CB6-93F7-2889-A9DA-75DDEF565A35}"/>
              </a:ext>
            </a:extLst>
          </p:cNvPr>
          <p:cNvSpPr>
            <a:spLocks noGrp="1"/>
          </p:cNvSpPr>
          <p:nvPr>
            <p:ph sz="half" idx="2"/>
          </p:nvPr>
        </p:nvSpPr>
        <p:spPr>
          <a:xfrm>
            <a:off x="360001" y="1080000"/>
            <a:ext cx="5760000" cy="5580000"/>
          </a:xfrm>
        </p:spPr>
        <p:txBody>
          <a:bodyPr/>
          <a:lstStyle/>
          <a:p>
            <a:pPr>
              <a:spcBef>
                <a:spcPts val="300"/>
              </a:spcBef>
            </a:pPr>
            <a:r>
              <a:rPr lang="zh-CN" altLang="en-US" sz="2400" dirty="0"/>
              <a:t>天津飞腾信息技术有限公司</a:t>
            </a:r>
            <a:endParaRPr lang="en-US" altLang="zh-CN" sz="2400" dirty="0"/>
          </a:p>
          <a:p>
            <a:pPr>
              <a:spcBef>
                <a:spcPts val="300"/>
              </a:spcBef>
            </a:pPr>
            <a:r>
              <a:rPr lang="zh-CN" altLang="en-US" sz="2400" dirty="0"/>
              <a:t>上海集成电路技术与产业促进中心</a:t>
            </a:r>
            <a:endParaRPr lang="en-US" altLang="zh-CN" sz="2400" dirty="0"/>
          </a:p>
          <a:p>
            <a:pPr>
              <a:spcBef>
                <a:spcPts val="300"/>
              </a:spcBef>
            </a:pPr>
            <a:r>
              <a:rPr lang="zh-CN" altLang="en-US" sz="2400" dirty="0"/>
              <a:t>深圳市信维微电子有限公司</a:t>
            </a:r>
            <a:endParaRPr lang="en-US" altLang="zh-CN" sz="2400" dirty="0"/>
          </a:p>
          <a:p>
            <a:pPr>
              <a:spcBef>
                <a:spcPts val="300"/>
              </a:spcBef>
            </a:pPr>
            <a:r>
              <a:rPr lang="zh-CN" altLang="en-US" sz="2400" dirty="0"/>
              <a:t>国家超级计算深圳中心</a:t>
            </a:r>
            <a:endParaRPr lang="en-US" altLang="zh-CN" sz="2400" dirty="0"/>
          </a:p>
          <a:p>
            <a:pPr>
              <a:spcBef>
                <a:spcPts val="300"/>
              </a:spcBef>
            </a:pPr>
            <a:r>
              <a:rPr lang="zh-CN" altLang="en-US" sz="2400" dirty="0"/>
              <a:t>国家超级计算济南中心</a:t>
            </a:r>
            <a:endParaRPr lang="en-US" altLang="zh-CN" sz="2400" dirty="0"/>
          </a:p>
          <a:p>
            <a:pPr>
              <a:spcBef>
                <a:spcPts val="300"/>
              </a:spcBef>
            </a:pPr>
            <a:r>
              <a:rPr lang="zh-CN" altLang="en-US" sz="2400" dirty="0"/>
              <a:t>国家超级计算无锡中心</a:t>
            </a:r>
            <a:endParaRPr lang="en-US" altLang="zh-CN" sz="2400" dirty="0"/>
          </a:p>
          <a:p>
            <a:pPr>
              <a:spcBef>
                <a:spcPts val="300"/>
              </a:spcBef>
            </a:pPr>
            <a:r>
              <a:rPr lang="zh-CN" altLang="en-US" sz="2400" dirty="0"/>
              <a:t>国家超级计算郑州中心</a:t>
            </a:r>
            <a:endParaRPr lang="en-US" altLang="zh-CN" sz="2400" dirty="0"/>
          </a:p>
          <a:p>
            <a:endParaRPr lang="zh-CN" altLang="en-US" sz="2400" dirty="0"/>
          </a:p>
        </p:txBody>
      </p:sp>
      <p:sp>
        <p:nvSpPr>
          <p:cNvPr id="5" name="灯片编号占位符 4">
            <a:extLst>
              <a:ext uri="{FF2B5EF4-FFF2-40B4-BE49-F238E27FC236}">
                <a16:creationId xmlns:a16="http://schemas.microsoft.com/office/drawing/2014/main" id="{4AA91CAE-62B2-092B-F09A-31C78A80A929}"/>
              </a:ext>
            </a:extLst>
          </p:cNvPr>
          <p:cNvSpPr>
            <a:spLocks noGrp="1"/>
          </p:cNvSpPr>
          <p:nvPr>
            <p:ph type="sldNum" sz="quarter" idx="10"/>
          </p:nvPr>
        </p:nvSpPr>
        <p:spPr/>
        <p:txBody>
          <a:bodyPr/>
          <a:lstStyle/>
          <a:p>
            <a:fld id="{8CDF8177-B492-4B3A-BE83-F6A6FE842A03}" type="slidenum">
              <a:rPr lang="en-US" altLang="zh-CN" smtClean="0"/>
              <a:pPr/>
              <a:t>111</a:t>
            </a:fld>
            <a:endParaRPr lang="en-US" altLang="zh-CN"/>
          </a:p>
        </p:txBody>
      </p:sp>
      <p:sp>
        <p:nvSpPr>
          <p:cNvPr id="6" name="内容占位符 3">
            <a:extLst>
              <a:ext uri="{FF2B5EF4-FFF2-40B4-BE49-F238E27FC236}">
                <a16:creationId xmlns:a16="http://schemas.microsoft.com/office/drawing/2014/main" id="{69B5CE0C-281F-4E52-C173-BBAA5A32872D}"/>
              </a:ext>
            </a:extLst>
          </p:cNvPr>
          <p:cNvSpPr txBox="1">
            <a:spLocks/>
          </p:cNvSpPr>
          <p:nvPr/>
        </p:nvSpPr>
        <p:spPr bwMode="auto">
          <a:xfrm>
            <a:off x="6082018" y="1080000"/>
            <a:ext cx="5864633" cy="55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FF"/>
              </a:buClr>
              <a:buSzPct val="80000"/>
              <a:buFont typeface="Wingdings" panose="05000000000000000000" pitchFamily="2" charset="2"/>
              <a:buChar char="n"/>
              <a:defRPr kumimoji="1" sz="28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742950" indent="-285750" algn="l" rtl="0" fontAlgn="base">
              <a:spcBef>
                <a:spcPct val="20000"/>
              </a:spcBef>
              <a:spcAft>
                <a:spcPct val="0"/>
              </a:spcAft>
              <a:buClr>
                <a:srgbClr val="0000FF"/>
              </a:buClr>
              <a:buSzPct val="80000"/>
              <a:buFont typeface="Wingdings" panose="05000000000000000000" pitchFamily="2" charset="2"/>
              <a:buChar char="p"/>
              <a:defRPr kumimoji="1" sz="24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2pPr>
            <a:lvl3pPr marL="1143000" indent="-228600" algn="l" rtl="0" fontAlgn="base">
              <a:spcBef>
                <a:spcPct val="20000"/>
              </a:spcBef>
              <a:spcAft>
                <a:spcPct val="0"/>
              </a:spcAft>
              <a:buClr>
                <a:srgbClr val="0000FF"/>
              </a:buClr>
              <a:buFont typeface="Wingdings" panose="05000000000000000000" pitchFamily="2" charset="2"/>
              <a:buChar char="Ø"/>
              <a:defRPr kumimoji="1" sz="2000" b="1">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1600200" indent="-228600" algn="l" rtl="0" fontAlgn="base">
              <a:spcBef>
                <a:spcPct val="20000"/>
              </a:spcBef>
              <a:spcAft>
                <a:spcPct val="0"/>
              </a:spcAft>
              <a:buChar char="–"/>
              <a:defRPr kumimoji="1" sz="1800">
                <a:solidFill>
                  <a:schemeClr val="tx1"/>
                </a:solidFill>
                <a:latin typeface="+mn-lt"/>
                <a:ea typeface="+mn-ea"/>
              </a:defRPr>
            </a:lvl4pPr>
            <a:lvl5pPr marL="2057400" indent="-228600" algn="l" rtl="0" fontAlgn="base">
              <a:spcBef>
                <a:spcPct val="20000"/>
              </a:spcBef>
              <a:spcAft>
                <a:spcPct val="0"/>
              </a:spcAft>
              <a:buChar char="»"/>
              <a:defRPr kumimoji="1" sz="1800">
                <a:solidFill>
                  <a:schemeClr val="tx1"/>
                </a:solidFill>
                <a:latin typeface="+mn-lt"/>
                <a:ea typeface="+mn-ea"/>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spcBef>
                <a:spcPts val="300"/>
              </a:spcBef>
            </a:pPr>
            <a:r>
              <a:rPr lang="zh-CN" altLang="zh-CN" sz="2400" dirty="0">
                <a:solidFill>
                  <a:srgbClr val="222222"/>
                </a:solidFill>
                <a:effectLst/>
              </a:rPr>
              <a:t>中国航天科技集团公司第九研究院</a:t>
            </a:r>
            <a:r>
              <a:rPr lang="en-US" altLang="zh-CN" sz="2400" dirty="0">
                <a:solidFill>
                  <a:srgbClr val="222222"/>
                </a:solidFill>
                <a:effectLst/>
              </a:rPr>
              <a:t>771</a:t>
            </a:r>
            <a:r>
              <a:rPr lang="zh-CN" altLang="zh-CN" sz="2400" dirty="0">
                <a:solidFill>
                  <a:srgbClr val="222222"/>
                </a:solidFill>
                <a:effectLst/>
              </a:rPr>
              <a:t>研究所</a:t>
            </a:r>
            <a:endParaRPr lang="en-US" altLang="zh-CN" sz="2400" dirty="0">
              <a:solidFill>
                <a:srgbClr val="222222"/>
              </a:solidFill>
              <a:effectLst/>
            </a:endParaRPr>
          </a:p>
          <a:p>
            <a:pPr>
              <a:spcBef>
                <a:spcPts val="300"/>
              </a:spcBef>
            </a:pPr>
            <a:r>
              <a:rPr lang="zh-CN" altLang="zh-CN" sz="2400" dirty="0">
                <a:solidFill>
                  <a:srgbClr val="222222"/>
                </a:solidFill>
                <a:effectLst/>
              </a:rPr>
              <a:t>中国航天科技集团公司第九研究院</a:t>
            </a:r>
            <a:r>
              <a:rPr lang="en-US" altLang="zh-CN" sz="2400" dirty="0">
                <a:solidFill>
                  <a:srgbClr val="222222"/>
                </a:solidFill>
                <a:effectLst/>
              </a:rPr>
              <a:t>772</a:t>
            </a:r>
            <a:r>
              <a:rPr lang="zh-CN" altLang="zh-CN" sz="2400" dirty="0">
                <a:solidFill>
                  <a:srgbClr val="222222"/>
                </a:solidFill>
                <a:effectLst/>
              </a:rPr>
              <a:t>研究所</a:t>
            </a:r>
            <a:endParaRPr lang="en-US" altLang="zh-CN" sz="2400" dirty="0">
              <a:solidFill>
                <a:srgbClr val="222222"/>
              </a:solidFill>
            </a:endParaRPr>
          </a:p>
          <a:p>
            <a:pPr>
              <a:spcBef>
                <a:spcPts val="300"/>
              </a:spcBef>
            </a:pPr>
            <a:r>
              <a:rPr lang="zh-CN" altLang="zh-CN" sz="2400" dirty="0">
                <a:solidFill>
                  <a:srgbClr val="222222"/>
                </a:solidFill>
                <a:effectLst/>
              </a:rPr>
              <a:t>中国空间技术研究院</a:t>
            </a:r>
            <a:r>
              <a:rPr lang="en-US" altLang="zh-CN" sz="2400" dirty="0">
                <a:solidFill>
                  <a:srgbClr val="222222"/>
                </a:solidFill>
                <a:effectLst/>
              </a:rPr>
              <a:t>502</a:t>
            </a:r>
            <a:r>
              <a:rPr lang="zh-CN" altLang="zh-CN" sz="2400" dirty="0">
                <a:solidFill>
                  <a:srgbClr val="222222"/>
                </a:solidFill>
                <a:effectLst/>
              </a:rPr>
              <a:t>研究所</a:t>
            </a:r>
            <a:endParaRPr lang="en-US" altLang="zh-CN" sz="2400" dirty="0">
              <a:solidFill>
                <a:srgbClr val="222222"/>
              </a:solidFill>
              <a:effectLst/>
            </a:endParaRPr>
          </a:p>
          <a:p>
            <a:pPr>
              <a:spcBef>
                <a:spcPts val="300"/>
              </a:spcBef>
            </a:pPr>
            <a:r>
              <a:rPr lang="zh-CN" altLang="zh-CN" sz="2400" dirty="0">
                <a:solidFill>
                  <a:srgbClr val="222222"/>
                </a:solidFill>
                <a:effectLst/>
              </a:rPr>
              <a:t>中国空间技术研究院</a:t>
            </a:r>
            <a:r>
              <a:rPr lang="en-US" altLang="zh-CN" sz="2400" dirty="0">
                <a:solidFill>
                  <a:srgbClr val="222222"/>
                </a:solidFill>
                <a:effectLst/>
              </a:rPr>
              <a:t>513</a:t>
            </a:r>
            <a:r>
              <a:rPr lang="zh-CN" altLang="zh-CN" sz="2400" dirty="0">
                <a:solidFill>
                  <a:srgbClr val="222222"/>
                </a:solidFill>
                <a:effectLst/>
              </a:rPr>
              <a:t>研究所</a:t>
            </a:r>
            <a:endParaRPr lang="en-US" altLang="zh-CN" sz="2400" dirty="0">
              <a:solidFill>
                <a:srgbClr val="222222"/>
              </a:solidFill>
            </a:endParaRPr>
          </a:p>
          <a:p>
            <a:pPr>
              <a:spcBef>
                <a:spcPts val="300"/>
              </a:spcBef>
            </a:pPr>
            <a:r>
              <a:rPr lang="zh-CN" altLang="zh-CN" sz="2400" dirty="0">
                <a:solidFill>
                  <a:srgbClr val="222222"/>
                </a:solidFill>
                <a:effectLst/>
              </a:rPr>
              <a:t>中国电子科技集团公司</a:t>
            </a:r>
            <a:r>
              <a:rPr lang="en-US" altLang="zh-CN" sz="2400" dirty="0">
                <a:solidFill>
                  <a:srgbClr val="222222"/>
                </a:solidFill>
                <a:effectLst/>
              </a:rPr>
              <a:t>43</a:t>
            </a:r>
            <a:r>
              <a:rPr lang="zh-CN" altLang="zh-CN" sz="2400" dirty="0">
                <a:solidFill>
                  <a:srgbClr val="222222"/>
                </a:solidFill>
                <a:effectLst/>
              </a:rPr>
              <a:t>研究所</a:t>
            </a:r>
            <a:endParaRPr lang="en-US" altLang="zh-CN" sz="2400" dirty="0">
              <a:solidFill>
                <a:srgbClr val="222222"/>
              </a:solidFill>
              <a:effectLst/>
            </a:endParaRPr>
          </a:p>
          <a:p>
            <a:pPr>
              <a:spcBef>
                <a:spcPts val="300"/>
              </a:spcBef>
            </a:pPr>
            <a:r>
              <a:rPr lang="zh-CN" altLang="zh-CN" sz="2400" dirty="0">
                <a:solidFill>
                  <a:srgbClr val="222222"/>
                </a:solidFill>
                <a:effectLst/>
              </a:rPr>
              <a:t>中国电子科技集团公司</a:t>
            </a:r>
            <a:r>
              <a:rPr lang="en-US" altLang="zh-CN" sz="2400" dirty="0">
                <a:solidFill>
                  <a:srgbClr val="222222"/>
                </a:solidFill>
                <a:effectLst/>
              </a:rPr>
              <a:t>58</a:t>
            </a:r>
            <a:r>
              <a:rPr lang="zh-CN" altLang="zh-CN" sz="2400" dirty="0">
                <a:solidFill>
                  <a:srgbClr val="222222"/>
                </a:solidFill>
                <a:effectLst/>
              </a:rPr>
              <a:t>研究所</a:t>
            </a:r>
            <a:endParaRPr lang="en-US" altLang="zh-CN" sz="2400" dirty="0">
              <a:solidFill>
                <a:srgbClr val="222222"/>
              </a:solidFill>
            </a:endParaRPr>
          </a:p>
          <a:p>
            <a:pPr>
              <a:spcBef>
                <a:spcPts val="300"/>
              </a:spcBef>
            </a:pPr>
            <a:r>
              <a:rPr lang="zh-CN" altLang="zh-CN" sz="2400" dirty="0">
                <a:solidFill>
                  <a:srgbClr val="222222"/>
                </a:solidFill>
                <a:effectLst/>
              </a:rPr>
              <a:t>珠海欧比特</a:t>
            </a:r>
            <a:r>
              <a:rPr lang="zh-CN" altLang="en-US" sz="2400" i="0" dirty="0">
                <a:solidFill>
                  <a:srgbClr val="333333"/>
                </a:solidFill>
                <a:effectLst/>
              </a:rPr>
              <a:t>宇航科技股份有限公司</a:t>
            </a:r>
            <a:endParaRPr lang="zh-CN" altLang="en-US" sz="2400" kern="0" dirty="0"/>
          </a:p>
        </p:txBody>
      </p:sp>
    </p:spTree>
    <p:extLst>
      <p:ext uri="{BB962C8B-B14F-4D97-AF65-F5344CB8AC3E}">
        <p14:creationId xmlns:p14="http://schemas.microsoft.com/office/powerpoint/2010/main" val="14874429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美国对他国的制裁</a:t>
            </a:r>
          </a:p>
        </p:txBody>
      </p:sp>
      <p:sp>
        <p:nvSpPr>
          <p:cNvPr id="3" name="内容占位符 2"/>
          <p:cNvSpPr>
            <a:spLocks noGrp="1"/>
          </p:cNvSpPr>
          <p:nvPr>
            <p:ph idx="1"/>
          </p:nvPr>
        </p:nvSpPr>
        <p:spPr/>
        <p:txBody>
          <a:bodyPr>
            <a:normAutofit/>
          </a:bodyPr>
          <a:lstStyle/>
          <a:p>
            <a:pPr>
              <a:spcBef>
                <a:spcPts val="0"/>
              </a:spcBef>
            </a:pPr>
            <a:r>
              <a:rPr lang="zh-CN" altLang="en-US" dirty="0"/>
              <a:t>曾被制裁过的国家</a:t>
            </a:r>
            <a:endParaRPr lang="en-US" altLang="zh-CN" dirty="0"/>
          </a:p>
          <a:p>
            <a:pPr lvl="1">
              <a:spcBef>
                <a:spcPts val="0"/>
              </a:spcBef>
            </a:pPr>
            <a:r>
              <a:rPr lang="zh-CN" altLang="it-IT" dirty="0"/>
              <a:t>朝鲜、古巴</a:t>
            </a:r>
            <a:r>
              <a:rPr lang="zh-CN" altLang="en-US" dirty="0"/>
              <a:t>、越南、</a:t>
            </a:r>
            <a:r>
              <a:rPr lang="zh-CN" altLang="it-IT" dirty="0"/>
              <a:t>伊朗</a:t>
            </a:r>
            <a:r>
              <a:rPr lang="zh-CN" altLang="en-US" dirty="0"/>
              <a:t>、俄罗斯、中国</a:t>
            </a:r>
            <a:endParaRPr lang="en-US" altLang="zh-CN" dirty="0"/>
          </a:p>
          <a:p>
            <a:pPr>
              <a:spcBef>
                <a:spcPts val="0"/>
              </a:spcBef>
            </a:pPr>
            <a:r>
              <a:rPr lang="zh-CN" altLang="en-US" dirty="0"/>
              <a:t>典型事件</a:t>
            </a:r>
            <a:endParaRPr lang="en-US" altLang="zh-CN" dirty="0"/>
          </a:p>
          <a:p>
            <a:pPr lvl="1">
              <a:spcBef>
                <a:spcPts val="0"/>
              </a:spcBef>
            </a:pPr>
            <a:r>
              <a:rPr lang="zh-CN" altLang="en-US" dirty="0">
                <a:solidFill>
                  <a:srgbClr val="0000FF"/>
                </a:solidFill>
              </a:rPr>
              <a:t>东芝事件</a:t>
            </a:r>
            <a:r>
              <a:rPr lang="zh-CN" altLang="en-US" dirty="0"/>
              <a:t>，</a:t>
            </a:r>
            <a:r>
              <a:rPr lang="en-US" altLang="zh-CN" dirty="0"/>
              <a:t>1987</a:t>
            </a:r>
            <a:r>
              <a:rPr lang="zh-CN" altLang="en-US" dirty="0"/>
              <a:t>年</a:t>
            </a:r>
            <a:r>
              <a:rPr lang="en-US" altLang="zh-CN" dirty="0"/>
              <a:t>5</a:t>
            </a:r>
            <a:r>
              <a:rPr lang="zh-CN" altLang="en-US" dirty="0"/>
              <a:t>月</a:t>
            </a:r>
            <a:r>
              <a:rPr lang="en-US" altLang="zh-CN" dirty="0"/>
              <a:t>27</a:t>
            </a:r>
            <a:r>
              <a:rPr lang="zh-CN" altLang="en-US" dirty="0"/>
              <a:t>日，日本警视厅逮捕了日本东芝机械公司铸造部部长林隆二和机床事业部部长谷村弘明。</a:t>
            </a:r>
            <a:br>
              <a:rPr lang="en-US" altLang="zh-CN" dirty="0"/>
            </a:br>
            <a:r>
              <a:rPr lang="zh-CN" altLang="en-US" dirty="0"/>
              <a:t>结果：东芝半导体业务持续衰落，曾经全球数一数二的芯片巨头，最终在</a:t>
            </a:r>
            <a:r>
              <a:rPr lang="en-US" altLang="zh-CN" dirty="0"/>
              <a:t>2018</a:t>
            </a:r>
            <a:r>
              <a:rPr lang="zh-CN" altLang="en-US" dirty="0"/>
              <a:t>年将其芯片业务出售给美国并购公司贝恩资本，黯然退出芯片制造行业。</a:t>
            </a:r>
            <a:endParaRPr lang="en-US" altLang="zh-CN" dirty="0"/>
          </a:p>
          <a:p>
            <a:pPr lvl="1">
              <a:spcBef>
                <a:spcPts val="0"/>
              </a:spcBef>
            </a:pPr>
            <a:r>
              <a:rPr lang="zh-CN" altLang="en-US" b="1" i="0" dirty="0">
                <a:solidFill>
                  <a:srgbClr val="0000FF"/>
                </a:solidFill>
                <a:effectLst/>
              </a:rPr>
              <a:t>阿尔斯通案件</a:t>
            </a:r>
            <a:r>
              <a:rPr lang="zh-CN" altLang="en-US" dirty="0">
                <a:solidFill>
                  <a:srgbClr val="000000"/>
                </a:solidFill>
              </a:rPr>
              <a:t>，</a:t>
            </a:r>
            <a:r>
              <a:rPr lang="en-US" altLang="zh-CN" dirty="0">
                <a:solidFill>
                  <a:srgbClr val="000000"/>
                </a:solidFill>
              </a:rPr>
              <a:t>2013</a:t>
            </a:r>
            <a:r>
              <a:rPr lang="zh-CN" altLang="en-US" dirty="0">
                <a:solidFill>
                  <a:srgbClr val="000000"/>
                </a:solidFill>
              </a:rPr>
              <a:t>年</a:t>
            </a:r>
            <a:r>
              <a:rPr lang="en-US" altLang="zh-CN" dirty="0">
                <a:solidFill>
                  <a:srgbClr val="000000"/>
                </a:solidFill>
              </a:rPr>
              <a:t>4</a:t>
            </a:r>
            <a:r>
              <a:rPr lang="zh-CN" altLang="en-US" dirty="0">
                <a:solidFill>
                  <a:srgbClr val="000000"/>
                </a:solidFill>
              </a:rPr>
              <a:t>月</a:t>
            </a:r>
            <a:r>
              <a:rPr lang="en-US" altLang="zh-CN" dirty="0">
                <a:solidFill>
                  <a:srgbClr val="000000"/>
                </a:solidFill>
              </a:rPr>
              <a:t>14</a:t>
            </a:r>
            <a:r>
              <a:rPr lang="zh-CN" altLang="en-US" dirty="0">
                <a:solidFill>
                  <a:srgbClr val="000000"/>
                </a:solidFill>
              </a:rPr>
              <a:t>日，皮耶鲁齐赴美公务旅行时被捕，被迫认罪，重罚阿尔斯通</a:t>
            </a:r>
            <a:r>
              <a:rPr lang="en-US" altLang="zh-CN" dirty="0">
                <a:solidFill>
                  <a:srgbClr val="000000"/>
                </a:solidFill>
              </a:rPr>
              <a:t>7.72</a:t>
            </a:r>
            <a:r>
              <a:rPr lang="zh-CN" altLang="en-US" dirty="0">
                <a:solidFill>
                  <a:srgbClr val="000000"/>
                </a:solidFill>
              </a:rPr>
              <a:t>亿美元。</a:t>
            </a:r>
            <a:br>
              <a:rPr lang="en-US" altLang="zh-CN" dirty="0">
                <a:solidFill>
                  <a:srgbClr val="000000"/>
                </a:solidFill>
              </a:rPr>
            </a:br>
            <a:r>
              <a:rPr lang="zh-CN" altLang="en-US" dirty="0">
                <a:solidFill>
                  <a:srgbClr val="000000"/>
                </a:solidFill>
              </a:rPr>
              <a:t>结果：</a:t>
            </a:r>
            <a:r>
              <a:rPr lang="en-US" altLang="zh-CN" dirty="0">
                <a:solidFill>
                  <a:srgbClr val="000000"/>
                </a:solidFill>
              </a:rPr>
              <a:t>2014</a:t>
            </a:r>
            <a:r>
              <a:rPr lang="zh-CN" altLang="en-US" dirty="0">
                <a:solidFill>
                  <a:srgbClr val="000000"/>
                </a:solidFill>
              </a:rPr>
              <a:t>年，通用电气收购其电力设备业务，将这一世界</a:t>
            </a:r>
            <a:r>
              <a:rPr lang="zh-CN" altLang="en-US" dirty="0"/>
              <a:t>工业巨头“肢解”。</a:t>
            </a:r>
            <a:endParaRPr lang="en-US" altLang="zh-CN" dirty="0"/>
          </a:p>
          <a:p>
            <a:pPr lvl="1">
              <a:spcBef>
                <a:spcPts val="0"/>
              </a:spcBef>
            </a:pPr>
            <a:r>
              <a:rPr lang="zh-CN" altLang="en-US" dirty="0">
                <a:solidFill>
                  <a:srgbClr val="0000FF"/>
                </a:solidFill>
              </a:rPr>
              <a:t>华为，</a:t>
            </a:r>
            <a:r>
              <a:rPr lang="zh-CN" altLang="en-US" dirty="0"/>
              <a:t>孟晚舟事件</a:t>
            </a:r>
            <a:br>
              <a:rPr lang="en-US" altLang="zh-CN" dirty="0"/>
            </a:br>
            <a:r>
              <a:rPr lang="en-US" altLang="zh-CN" dirty="0"/>
              <a:t>2018</a:t>
            </a:r>
            <a:r>
              <a:rPr lang="zh-CN" altLang="en-US" dirty="0"/>
              <a:t>年</a:t>
            </a:r>
            <a:r>
              <a:rPr lang="en-US" altLang="zh-CN" dirty="0"/>
              <a:t>12</a:t>
            </a:r>
            <a:r>
              <a:rPr lang="zh-CN" altLang="en-US" dirty="0"/>
              <a:t>月</a:t>
            </a:r>
            <a:r>
              <a:rPr lang="en-US" altLang="zh-CN" dirty="0"/>
              <a:t>1</a:t>
            </a:r>
            <a:r>
              <a:rPr lang="zh-CN" altLang="en-US" dirty="0"/>
              <a:t>日，孟晚舟在加拿大温哥华被捕；</a:t>
            </a:r>
            <a:br>
              <a:rPr lang="en-US" altLang="zh-CN" dirty="0"/>
            </a:br>
            <a:r>
              <a:rPr lang="zh-CN" altLang="en-US" dirty="0"/>
              <a:t>被拘押</a:t>
            </a:r>
            <a:r>
              <a:rPr lang="en-US" altLang="zh-CN" dirty="0"/>
              <a:t>1000</a:t>
            </a:r>
            <a:r>
              <a:rPr lang="zh-CN" altLang="en-US" dirty="0"/>
              <a:t>多天；</a:t>
            </a:r>
            <a:br>
              <a:rPr lang="en-US" altLang="zh-CN" dirty="0"/>
            </a:br>
            <a:r>
              <a:rPr lang="en-US" altLang="zh-CN" dirty="0"/>
              <a:t>2021</a:t>
            </a:r>
            <a:r>
              <a:rPr lang="zh-CN" altLang="en-US" dirty="0"/>
              <a:t>年</a:t>
            </a:r>
            <a:r>
              <a:rPr lang="en-US" altLang="zh-CN" dirty="0"/>
              <a:t>9</a:t>
            </a:r>
            <a:r>
              <a:rPr lang="zh-CN" altLang="en-US" dirty="0"/>
              <a:t>月</a:t>
            </a:r>
            <a:r>
              <a:rPr lang="en-US" altLang="zh-CN" dirty="0"/>
              <a:t>25</a:t>
            </a:r>
            <a:r>
              <a:rPr lang="zh-CN" altLang="en-US" dirty="0"/>
              <a:t>日，乘坐中国政府包机返回祖国。</a:t>
            </a:r>
            <a:endParaRPr lang="en-US" altLang="zh-CN" dirty="0"/>
          </a:p>
        </p:txBody>
      </p:sp>
      <p:sp>
        <p:nvSpPr>
          <p:cNvPr id="4" name="灯片编号占位符 3"/>
          <p:cNvSpPr>
            <a:spLocks noGrp="1"/>
          </p:cNvSpPr>
          <p:nvPr>
            <p:ph type="sldNum" sz="quarter" idx="10"/>
          </p:nvPr>
        </p:nvSpPr>
        <p:spPr/>
        <p:txBody>
          <a:bodyPr/>
          <a:lstStyle/>
          <a:p>
            <a:fld id="{0754BAF4-4552-4153-B05B-B399713D6D28}" type="slidenum">
              <a:rPr lang="en-US" altLang="zh-CN" smtClean="0"/>
              <a:pPr/>
              <a:t>112</a:t>
            </a:fld>
            <a:endParaRPr lang="en-US" altLang="zh-CN"/>
          </a:p>
        </p:txBody>
      </p:sp>
      <p:pic>
        <p:nvPicPr>
          <p:cNvPr id="5" name="图片 4">
            <a:extLst>
              <a:ext uri="{FF2B5EF4-FFF2-40B4-BE49-F238E27FC236}">
                <a16:creationId xmlns:a16="http://schemas.microsoft.com/office/drawing/2014/main" id="{C1F51FD7-DFD5-72FF-6F94-8C64D560A1B6}"/>
              </a:ext>
            </a:extLst>
          </p:cNvPr>
          <p:cNvPicPr>
            <a:picLocks noChangeAspect="1"/>
          </p:cNvPicPr>
          <p:nvPr/>
        </p:nvPicPr>
        <p:blipFill>
          <a:blip r:embed="rId3"/>
          <a:stretch>
            <a:fillRect/>
          </a:stretch>
        </p:blipFill>
        <p:spPr>
          <a:xfrm>
            <a:off x="8886310" y="5096841"/>
            <a:ext cx="1575175" cy="1561631"/>
          </a:xfrm>
          <a:prstGeom prst="rect">
            <a:avLst/>
          </a:prstGeom>
        </p:spPr>
      </p:pic>
    </p:spTree>
    <p:extLst>
      <p:ext uri="{BB962C8B-B14F-4D97-AF65-F5344CB8AC3E}">
        <p14:creationId xmlns:p14="http://schemas.microsoft.com/office/powerpoint/2010/main" val="157205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思考</a:t>
            </a:r>
          </a:p>
        </p:txBody>
      </p:sp>
      <p:sp>
        <p:nvSpPr>
          <p:cNvPr id="3" name="内容占位符 2"/>
          <p:cNvSpPr>
            <a:spLocks noGrp="1"/>
          </p:cNvSpPr>
          <p:nvPr>
            <p:ph idx="1"/>
          </p:nvPr>
        </p:nvSpPr>
        <p:spPr/>
        <p:txBody>
          <a:bodyPr/>
          <a:lstStyle/>
          <a:p>
            <a:pPr>
              <a:spcBef>
                <a:spcPts val="600"/>
              </a:spcBef>
            </a:pPr>
            <a:r>
              <a:rPr lang="zh-CN" altLang="it-IT" dirty="0"/>
              <a:t>美国能制裁别国</a:t>
            </a:r>
            <a:r>
              <a:rPr lang="zh-CN" altLang="en-US" dirty="0"/>
              <a:t>的原因：</a:t>
            </a:r>
            <a:endParaRPr lang="en-US" altLang="zh-CN" dirty="0"/>
          </a:p>
          <a:p>
            <a:pPr lvl="1">
              <a:spcBef>
                <a:spcPts val="600"/>
              </a:spcBef>
            </a:pPr>
            <a:r>
              <a:rPr lang="zh-CN" altLang="en-US" dirty="0"/>
              <a:t>掌握</a:t>
            </a:r>
            <a:r>
              <a:rPr lang="zh-CN" altLang="it-IT" dirty="0"/>
              <a:t>核心技术</a:t>
            </a:r>
            <a:endParaRPr lang="en-US" altLang="zh-CN" dirty="0"/>
          </a:p>
          <a:p>
            <a:pPr lvl="1">
              <a:spcBef>
                <a:spcPts val="600"/>
              </a:spcBef>
            </a:pPr>
            <a:r>
              <a:rPr lang="zh-CN" altLang="it-IT" dirty="0"/>
              <a:t>强大的实力</a:t>
            </a:r>
            <a:endParaRPr lang="en-US" altLang="zh-CN" dirty="0"/>
          </a:p>
          <a:p>
            <a:pPr lvl="1">
              <a:spcBef>
                <a:spcPts val="600"/>
              </a:spcBef>
            </a:pPr>
            <a:r>
              <a:rPr lang="zh-CN" altLang="it-IT" dirty="0"/>
              <a:t>掌握美元霸权</a:t>
            </a:r>
            <a:endParaRPr lang="en-US" altLang="zh-CN" dirty="0"/>
          </a:p>
        </p:txBody>
      </p:sp>
      <p:sp>
        <p:nvSpPr>
          <p:cNvPr id="4" name="灯片编号占位符 3"/>
          <p:cNvSpPr>
            <a:spLocks noGrp="1"/>
          </p:cNvSpPr>
          <p:nvPr>
            <p:ph type="sldNum" sz="quarter" idx="10"/>
          </p:nvPr>
        </p:nvSpPr>
        <p:spPr/>
        <p:txBody>
          <a:bodyPr/>
          <a:lstStyle/>
          <a:p>
            <a:fld id="{0754BAF4-4552-4153-B05B-B399713D6D28}" type="slidenum">
              <a:rPr lang="en-US" altLang="zh-CN" smtClean="0"/>
              <a:pPr/>
              <a:t>113</a:t>
            </a:fld>
            <a:endParaRPr lang="en-US" altLang="zh-CN"/>
          </a:p>
        </p:txBody>
      </p:sp>
      <p:sp>
        <p:nvSpPr>
          <p:cNvPr id="5" name="内容占位符 4">
            <a:extLst>
              <a:ext uri="{FF2B5EF4-FFF2-40B4-BE49-F238E27FC236}">
                <a16:creationId xmlns:a16="http://schemas.microsoft.com/office/drawing/2014/main" id="{35AC4704-63CE-4156-8886-AE1B4B9A1C6F}"/>
              </a:ext>
            </a:extLst>
          </p:cNvPr>
          <p:cNvSpPr>
            <a:spLocks noGrp="1"/>
          </p:cNvSpPr>
          <p:nvPr>
            <p:ph sz="half" idx="4294967295"/>
          </p:nvPr>
        </p:nvSpPr>
        <p:spPr>
          <a:xfrm>
            <a:off x="5594350" y="1079500"/>
            <a:ext cx="6321650" cy="5400675"/>
          </a:xfrm>
        </p:spPr>
        <p:txBody>
          <a:bodyPr/>
          <a:lstStyle/>
          <a:p>
            <a:pPr>
              <a:spcBef>
                <a:spcPts val="600"/>
              </a:spcBef>
            </a:pPr>
            <a:r>
              <a:rPr lang="zh-CN" altLang="en-US" dirty="0"/>
              <a:t>应对制裁：</a:t>
            </a:r>
            <a:endParaRPr lang="en-US" altLang="zh-CN" dirty="0"/>
          </a:p>
          <a:p>
            <a:pPr lvl="1">
              <a:spcBef>
                <a:spcPts val="600"/>
              </a:spcBef>
            </a:pPr>
            <a:r>
              <a:rPr lang="zh-CN" altLang="it-IT" dirty="0"/>
              <a:t>把核心技术掌握在自己手中</a:t>
            </a:r>
            <a:endParaRPr lang="en-US" altLang="zh-CN" dirty="0"/>
          </a:p>
          <a:p>
            <a:pPr lvl="1">
              <a:spcBef>
                <a:spcPts val="600"/>
              </a:spcBef>
            </a:pPr>
            <a:r>
              <a:rPr lang="zh-CN" altLang="it-IT" dirty="0"/>
              <a:t>使自己的国家更强大</a:t>
            </a:r>
            <a:endParaRPr lang="en-US" altLang="zh-CN" dirty="0"/>
          </a:p>
          <a:p>
            <a:pPr lvl="2">
              <a:spcBef>
                <a:spcPts val="600"/>
              </a:spcBef>
            </a:pPr>
            <a:r>
              <a:rPr lang="zh-CN" altLang="it-IT" sz="2400" dirty="0"/>
              <a:t>军事国防领域的强大</a:t>
            </a:r>
            <a:endParaRPr lang="en-US" altLang="zh-CN" sz="2400" dirty="0"/>
          </a:p>
          <a:p>
            <a:pPr lvl="2">
              <a:spcBef>
                <a:spcPts val="600"/>
              </a:spcBef>
            </a:pPr>
            <a:r>
              <a:rPr lang="zh-CN" altLang="it-IT" sz="2400" dirty="0"/>
              <a:t>经济、科技、文化各领域的全面强大</a:t>
            </a:r>
            <a:endParaRPr lang="en-US" altLang="zh-CN" sz="2400" dirty="0"/>
          </a:p>
          <a:p>
            <a:pPr lvl="1">
              <a:spcBef>
                <a:spcPts val="600"/>
              </a:spcBef>
            </a:pPr>
            <a:r>
              <a:rPr lang="zh-CN" altLang="it-IT" dirty="0"/>
              <a:t>“去美元化”</a:t>
            </a:r>
            <a:r>
              <a:rPr lang="zh-CN" altLang="en-US" dirty="0"/>
              <a:t>：</a:t>
            </a:r>
            <a:endParaRPr lang="en-US" altLang="zh-CN" dirty="0"/>
          </a:p>
          <a:p>
            <a:pPr lvl="2">
              <a:spcBef>
                <a:spcPts val="600"/>
              </a:spcBef>
            </a:pPr>
            <a:r>
              <a:rPr lang="zh-CN" altLang="it-IT" sz="2400" dirty="0"/>
              <a:t>有些国家为打破美元的霸权优势地位已在尝试</a:t>
            </a:r>
            <a:r>
              <a:rPr lang="zh-CN" altLang="en-US" sz="2400" dirty="0"/>
              <a:t>。</a:t>
            </a:r>
          </a:p>
          <a:p>
            <a:endParaRPr lang="zh-CN" altLang="en-US" dirty="0"/>
          </a:p>
        </p:txBody>
      </p:sp>
    </p:spTree>
    <p:extLst>
      <p:ext uri="{BB962C8B-B14F-4D97-AF65-F5344CB8AC3E}">
        <p14:creationId xmlns:p14="http://schemas.microsoft.com/office/powerpoint/2010/main" val="246729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left)">
                                      <p:cBhvr>
                                        <p:cTn id="27" dur="500"/>
                                        <p:tgtEl>
                                          <p:spTgt spid="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wipe(left)">
                                      <p:cBhvr>
                                        <p:cTn id="30" dur="500"/>
                                        <p:tgtEl>
                                          <p:spTgt spid="5">
                                            <p:txEl>
                                              <p:pRg st="1" end="1"/>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wipe(left)">
                                      <p:cBhvr>
                                        <p:cTn id="33" dur="500"/>
                                        <p:tgtEl>
                                          <p:spTgt spid="5">
                                            <p:txEl>
                                              <p:pRg st="2" end="2"/>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wipe(left)">
                                      <p:cBhvr>
                                        <p:cTn id="36" dur="500"/>
                                        <p:tgtEl>
                                          <p:spTgt spid="5">
                                            <p:txEl>
                                              <p:pRg st="3" end="3"/>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Effect transition="in" filter="wipe(left)">
                                      <p:cBhvr>
                                        <p:cTn id="39" dur="500"/>
                                        <p:tgtEl>
                                          <p:spTgt spid="5">
                                            <p:txEl>
                                              <p:pRg st="4" end="4"/>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wipe(left)">
                                      <p:cBhvr>
                                        <p:cTn id="42" dur="500"/>
                                        <p:tgtEl>
                                          <p:spTgt spid="5">
                                            <p:txEl>
                                              <p:pRg st="5" end="5"/>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
                                            <p:txEl>
                                              <p:pRg st="6" end="6"/>
                                            </p:txEl>
                                          </p:spTgt>
                                        </p:tgtEl>
                                        <p:attrNameLst>
                                          <p:attrName>style.visibility</p:attrName>
                                        </p:attrNameLst>
                                      </p:cBhvr>
                                      <p:to>
                                        <p:strVal val="visible"/>
                                      </p:to>
                                    </p:set>
                                    <p:animEffect transition="in" filter="wipe(left)">
                                      <p:cBhvr>
                                        <p:cTn id="4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中国应对</a:t>
            </a:r>
            <a:r>
              <a:rPr lang="en-US" altLang="zh-CN" dirty="0"/>
              <a:t>——</a:t>
            </a:r>
            <a:r>
              <a:rPr lang="zh-CN" altLang="en-US" dirty="0"/>
              <a:t>核高基计划，去</a:t>
            </a:r>
            <a:r>
              <a:rPr lang="en-US" altLang="zh-CN" dirty="0"/>
              <a:t>IOE</a:t>
            </a:r>
            <a:endParaRPr lang="zh-CN" altLang="en-US" dirty="0"/>
          </a:p>
        </p:txBody>
      </p:sp>
      <p:sp>
        <p:nvSpPr>
          <p:cNvPr id="3" name="内容占位符 2"/>
          <p:cNvSpPr>
            <a:spLocks noGrp="1"/>
          </p:cNvSpPr>
          <p:nvPr>
            <p:ph sz="half" idx="1"/>
          </p:nvPr>
        </p:nvSpPr>
        <p:spPr/>
        <p:txBody>
          <a:bodyPr>
            <a:normAutofit/>
          </a:bodyPr>
          <a:lstStyle/>
          <a:p>
            <a:pPr>
              <a:spcBef>
                <a:spcPts val="300"/>
              </a:spcBef>
            </a:pPr>
            <a:r>
              <a:rPr lang="zh-CN" altLang="en-US" sz="2800" dirty="0"/>
              <a:t>核高基</a:t>
            </a:r>
            <a:endParaRPr lang="en-US" altLang="zh-CN" sz="2800" dirty="0"/>
          </a:p>
          <a:p>
            <a:pPr lvl="1">
              <a:spcBef>
                <a:spcPts val="300"/>
              </a:spcBef>
            </a:pPr>
            <a:r>
              <a:rPr lang="zh-CN" altLang="en-US" dirty="0">
                <a:solidFill>
                  <a:srgbClr val="0000FF"/>
                </a:solidFill>
                <a:latin typeface="Times New Roman" panose="02020603050405020304" pitchFamily="18" charset="0"/>
              </a:rPr>
              <a:t>核心</a:t>
            </a:r>
            <a:r>
              <a:rPr lang="zh-CN" altLang="en-US" dirty="0">
                <a:latin typeface="Times New Roman" panose="02020603050405020304" pitchFamily="18" charset="0"/>
              </a:rPr>
              <a:t>电子器件</a:t>
            </a:r>
            <a:endParaRPr lang="en-US" altLang="zh-CN" dirty="0">
              <a:latin typeface="Times New Roman" panose="02020603050405020304" pitchFamily="18" charset="0"/>
            </a:endParaRPr>
          </a:p>
          <a:p>
            <a:pPr lvl="1">
              <a:spcBef>
                <a:spcPts val="300"/>
              </a:spcBef>
            </a:pPr>
            <a:r>
              <a:rPr lang="zh-CN" altLang="en-US" dirty="0">
                <a:solidFill>
                  <a:srgbClr val="0000FF"/>
                </a:solidFill>
                <a:latin typeface="Times New Roman" panose="02020603050405020304" pitchFamily="18" charset="0"/>
              </a:rPr>
              <a:t>高端</a:t>
            </a:r>
            <a:r>
              <a:rPr lang="zh-CN" altLang="en-US" dirty="0">
                <a:latin typeface="Times New Roman" panose="02020603050405020304" pitchFamily="18" charset="0"/>
              </a:rPr>
              <a:t>通用芯片</a:t>
            </a:r>
            <a:endParaRPr lang="en-US" altLang="zh-CN" dirty="0">
              <a:latin typeface="Times New Roman" panose="02020603050405020304" pitchFamily="18" charset="0"/>
            </a:endParaRPr>
          </a:p>
          <a:p>
            <a:pPr lvl="1">
              <a:spcBef>
                <a:spcPts val="300"/>
              </a:spcBef>
            </a:pPr>
            <a:r>
              <a:rPr lang="zh-CN" altLang="en-US" dirty="0">
                <a:solidFill>
                  <a:srgbClr val="0000FF"/>
                </a:solidFill>
                <a:latin typeface="Times New Roman" panose="02020603050405020304" pitchFamily="18" charset="0"/>
              </a:rPr>
              <a:t>基础</a:t>
            </a:r>
            <a:r>
              <a:rPr lang="zh-CN" altLang="en-US" dirty="0">
                <a:latin typeface="Times New Roman" panose="02020603050405020304" pitchFamily="18" charset="0"/>
              </a:rPr>
              <a:t>软件产品</a:t>
            </a:r>
            <a:endParaRPr lang="en-US" altLang="zh-CN" dirty="0">
              <a:latin typeface="Times New Roman" panose="02020603050405020304" pitchFamily="18" charset="0"/>
            </a:endParaRPr>
          </a:p>
          <a:p>
            <a:pPr>
              <a:spcBef>
                <a:spcPts val="300"/>
              </a:spcBef>
            </a:pPr>
            <a:r>
              <a:rPr lang="zh-CN" altLang="en-US" dirty="0">
                <a:latin typeface="Times New Roman" panose="02020603050405020304" pitchFamily="18" charset="0"/>
              </a:rPr>
              <a:t>基础软件</a:t>
            </a:r>
            <a:endParaRPr lang="en-US" altLang="zh-CN" dirty="0">
              <a:latin typeface="Times New Roman" panose="02020603050405020304" pitchFamily="18" charset="0"/>
            </a:endParaRPr>
          </a:p>
          <a:p>
            <a:pPr lvl="1">
              <a:spcBef>
                <a:spcPts val="300"/>
              </a:spcBef>
            </a:pPr>
            <a:r>
              <a:rPr lang="zh-CN" altLang="en-US" dirty="0">
                <a:solidFill>
                  <a:srgbClr val="0000FF"/>
                </a:solidFill>
                <a:latin typeface="Times New Roman" panose="02020603050405020304" pitchFamily="18" charset="0"/>
              </a:rPr>
              <a:t>操作系统</a:t>
            </a:r>
            <a:r>
              <a:rPr lang="zh-CN" altLang="en-US" dirty="0">
                <a:latin typeface="Times New Roman" panose="02020603050405020304" pitchFamily="18" charset="0"/>
              </a:rPr>
              <a:t>、数据库和中间件</a:t>
            </a:r>
            <a:endParaRPr lang="en-US" altLang="zh-CN" dirty="0">
              <a:latin typeface="Times New Roman" panose="02020603050405020304" pitchFamily="18" charset="0"/>
            </a:endParaRPr>
          </a:p>
          <a:p>
            <a:pPr>
              <a:spcBef>
                <a:spcPts val="300"/>
              </a:spcBef>
            </a:pPr>
            <a:r>
              <a:rPr lang="zh-CN" altLang="en-US" dirty="0">
                <a:latin typeface="Times New Roman" panose="02020603050405020304" pitchFamily="18" charset="0"/>
              </a:rPr>
              <a:t>核高基计划</a:t>
            </a:r>
            <a:endParaRPr lang="en-US" altLang="zh-CN" dirty="0">
              <a:latin typeface="Times New Roman" panose="02020603050405020304" pitchFamily="18" charset="0"/>
            </a:endParaRPr>
          </a:p>
          <a:p>
            <a:pPr lvl="1">
              <a:spcBef>
                <a:spcPts val="300"/>
              </a:spcBef>
            </a:pPr>
            <a:r>
              <a:rPr lang="en-US" altLang="zh-CN" dirty="0"/>
              <a:t>2006</a:t>
            </a:r>
            <a:r>
              <a:rPr lang="zh-CN" altLang="en-US" dirty="0"/>
              <a:t>年，国务院发布</a:t>
            </a:r>
            <a:r>
              <a:rPr lang="en-US" altLang="zh-CN" dirty="0"/>
              <a:t>《</a:t>
            </a:r>
            <a:r>
              <a:rPr lang="zh-CN" altLang="en-US" dirty="0"/>
              <a:t>国家中长期科学和技术发展规划纲要</a:t>
            </a:r>
            <a:r>
              <a:rPr lang="en-US" altLang="zh-CN" dirty="0"/>
              <a:t>(2006-2020</a:t>
            </a:r>
            <a:r>
              <a:rPr lang="zh-CN" altLang="en-US" dirty="0"/>
              <a:t>年</a:t>
            </a:r>
            <a:r>
              <a:rPr lang="en-US" altLang="zh-CN" dirty="0"/>
              <a:t>)》</a:t>
            </a:r>
          </a:p>
          <a:p>
            <a:pPr lvl="1">
              <a:spcBef>
                <a:spcPts val="300"/>
              </a:spcBef>
            </a:pPr>
            <a:r>
              <a:rPr lang="en-US" altLang="zh-CN" dirty="0"/>
              <a:t>16</a:t>
            </a:r>
            <a:r>
              <a:rPr lang="zh-CN" altLang="en-US" dirty="0"/>
              <a:t>个重大科技专项之一</a:t>
            </a:r>
            <a:endParaRPr lang="en-US" altLang="zh-CN" dirty="0"/>
          </a:p>
        </p:txBody>
      </p:sp>
      <p:sp>
        <p:nvSpPr>
          <p:cNvPr id="5" name="内容占位符 4">
            <a:extLst>
              <a:ext uri="{FF2B5EF4-FFF2-40B4-BE49-F238E27FC236}">
                <a16:creationId xmlns:a16="http://schemas.microsoft.com/office/drawing/2014/main" id="{22053E62-30B4-46B4-8867-D68CE7947C2E}"/>
              </a:ext>
            </a:extLst>
          </p:cNvPr>
          <p:cNvSpPr>
            <a:spLocks noGrp="1"/>
          </p:cNvSpPr>
          <p:nvPr>
            <p:ph sz="half" idx="2"/>
          </p:nvPr>
        </p:nvSpPr>
        <p:spPr/>
        <p:txBody>
          <a:bodyPr/>
          <a:lstStyle/>
          <a:p>
            <a:pPr>
              <a:spcBef>
                <a:spcPts val="300"/>
              </a:spcBef>
            </a:pPr>
            <a:r>
              <a:rPr lang="zh-CN" altLang="en-US" dirty="0">
                <a:solidFill>
                  <a:srgbClr val="0000FF"/>
                </a:solidFill>
              </a:rPr>
              <a:t>国之重器</a:t>
            </a:r>
            <a:r>
              <a:rPr lang="zh-CN" altLang="en-US" dirty="0"/>
              <a:t>：核心技术</a:t>
            </a:r>
            <a:endParaRPr lang="en-US" altLang="zh-CN" dirty="0"/>
          </a:p>
          <a:p>
            <a:pPr lvl="1">
              <a:spcBef>
                <a:spcPts val="300"/>
              </a:spcBef>
            </a:pPr>
            <a:r>
              <a:rPr lang="zh-CN" altLang="en-US" dirty="0"/>
              <a:t>解决“卡脖子”问题</a:t>
            </a:r>
            <a:endParaRPr lang="en-US" altLang="zh-CN" dirty="0"/>
          </a:p>
          <a:p>
            <a:pPr lvl="1">
              <a:spcBef>
                <a:spcPts val="300"/>
              </a:spcBef>
            </a:pPr>
            <a:r>
              <a:rPr lang="zh-CN" altLang="en-US" dirty="0"/>
              <a:t>提高核心竞争力</a:t>
            </a:r>
            <a:endParaRPr lang="en-US" altLang="zh-CN" dirty="0"/>
          </a:p>
          <a:p>
            <a:pPr lvl="2">
              <a:spcBef>
                <a:spcPts val="300"/>
              </a:spcBef>
            </a:pPr>
            <a:endParaRPr lang="en-US" altLang="zh-CN" dirty="0"/>
          </a:p>
          <a:p>
            <a:pPr>
              <a:spcBef>
                <a:spcPts val="300"/>
              </a:spcBef>
            </a:pPr>
            <a:r>
              <a:rPr lang="zh-CN" altLang="en-US" dirty="0"/>
              <a:t>去</a:t>
            </a:r>
            <a:r>
              <a:rPr lang="en-US" altLang="zh-CN" dirty="0"/>
              <a:t>IOE</a:t>
            </a:r>
          </a:p>
          <a:p>
            <a:pPr lvl="1">
              <a:spcBef>
                <a:spcPts val="300"/>
              </a:spcBef>
            </a:pPr>
            <a:r>
              <a:rPr lang="en-US" altLang="zh-CN" dirty="0">
                <a:solidFill>
                  <a:srgbClr val="0000FF"/>
                </a:solidFill>
              </a:rPr>
              <a:t>I</a:t>
            </a:r>
            <a:r>
              <a:rPr lang="en-US" altLang="zh-CN" dirty="0"/>
              <a:t>BM</a:t>
            </a:r>
            <a:r>
              <a:rPr lang="zh-CN" altLang="en-US" dirty="0"/>
              <a:t>的小型机</a:t>
            </a:r>
            <a:endParaRPr lang="en-US" altLang="zh-CN" dirty="0"/>
          </a:p>
          <a:p>
            <a:pPr lvl="1">
              <a:spcBef>
                <a:spcPts val="300"/>
              </a:spcBef>
            </a:pPr>
            <a:r>
              <a:rPr lang="en-US" altLang="zh-CN" dirty="0">
                <a:solidFill>
                  <a:srgbClr val="0000FF"/>
                </a:solidFill>
              </a:rPr>
              <a:t>O</a:t>
            </a:r>
            <a:r>
              <a:rPr lang="en-US" altLang="zh-CN" dirty="0"/>
              <a:t>racle</a:t>
            </a:r>
            <a:r>
              <a:rPr lang="zh-CN" altLang="en-US" dirty="0"/>
              <a:t>数据库</a:t>
            </a:r>
            <a:endParaRPr lang="en-US" altLang="zh-CN" dirty="0"/>
          </a:p>
          <a:p>
            <a:pPr lvl="1">
              <a:spcBef>
                <a:spcPts val="300"/>
              </a:spcBef>
            </a:pPr>
            <a:r>
              <a:rPr lang="en-US" altLang="zh-CN" dirty="0">
                <a:solidFill>
                  <a:srgbClr val="0000FF"/>
                </a:solidFill>
              </a:rPr>
              <a:t>E</a:t>
            </a:r>
            <a:r>
              <a:rPr lang="en-US" altLang="zh-CN" dirty="0"/>
              <a:t>MC</a:t>
            </a:r>
            <a:r>
              <a:rPr lang="zh-CN" altLang="en-US" dirty="0"/>
              <a:t>存储设备</a:t>
            </a:r>
            <a:endParaRPr lang="en-US" altLang="zh-CN" dirty="0"/>
          </a:p>
          <a:p>
            <a:pPr lvl="2">
              <a:spcBef>
                <a:spcPts val="300"/>
              </a:spcBef>
            </a:pPr>
            <a:endParaRPr lang="en-US" altLang="zh-CN" dirty="0"/>
          </a:p>
          <a:p>
            <a:pPr>
              <a:spcBef>
                <a:spcPts val="300"/>
              </a:spcBef>
            </a:pPr>
            <a:r>
              <a:rPr lang="zh-CN" altLang="en-US" dirty="0"/>
              <a:t>发展具有自主知识产权、</a:t>
            </a:r>
            <a:br>
              <a:rPr lang="en-US" altLang="zh-CN" dirty="0"/>
            </a:br>
            <a:r>
              <a:rPr lang="zh-CN" altLang="en-US" dirty="0"/>
              <a:t>自主可控的产品，</a:t>
            </a:r>
            <a:br>
              <a:rPr lang="en-US" altLang="zh-CN" dirty="0"/>
            </a:br>
            <a:r>
              <a:rPr lang="zh-CN" altLang="en-US" dirty="0"/>
              <a:t>保障国家</a:t>
            </a:r>
            <a:r>
              <a:rPr lang="en-US" altLang="zh-CN" dirty="0"/>
              <a:t>IT</a:t>
            </a:r>
            <a:r>
              <a:rPr lang="zh-CN" altLang="en-US" dirty="0"/>
              <a:t>基础设施的安全。</a:t>
            </a:r>
            <a:endParaRPr lang="en-US" altLang="zh-CN" dirty="0"/>
          </a:p>
          <a:p>
            <a:pPr>
              <a:spcBef>
                <a:spcPts val="300"/>
              </a:spcBef>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66D2CC7-F4CF-4117-A897-807AC786776F}" type="slidenum">
              <a:rPr lang="en-US" altLang="zh-CN" smtClean="0"/>
              <a:pPr/>
              <a:t>114</a:t>
            </a:fld>
            <a:endParaRPr lang="en-US" altLang="zh-CN"/>
          </a:p>
        </p:txBody>
      </p:sp>
    </p:spTree>
    <p:extLst>
      <p:ext uri="{BB962C8B-B14F-4D97-AF65-F5344CB8AC3E}">
        <p14:creationId xmlns:p14="http://schemas.microsoft.com/office/powerpoint/2010/main" val="385084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wipe(left)">
                                      <p:cBhvr>
                                        <p:cTn id="40" dur="500"/>
                                        <p:tgtEl>
                                          <p:spTgt spid="5">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Effect transition="in" filter="wipe(left)">
                                      <p:cBhvr>
                                        <p:cTn id="43" dur="500"/>
                                        <p:tgtEl>
                                          <p:spTgt spid="5">
                                            <p:txEl>
                                              <p:pRg st="1" end="1"/>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wipe(left)">
                                      <p:cBhvr>
                                        <p:cTn id="46" dur="500"/>
                                        <p:tgtEl>
                                          <p:spTgt spid="5">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animEffect transition="in" filter="wipe(left)">
                                      <p:cBhvr>
                                        <p:cTn id="51" dur="500"/>
                                        <p:tgtEl>
                                          <p:spTgt spid="5">
                                            <p:txEl>
                                              <p:pRg st="4" end="4"/>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
                                            <p:txEl>
                                              <p:pRg st="5" end="5"/>
                                            </p:txEl>
                                          </p:spTgt>
                                        </p:tgtEl>
                                        <p:attrNameLst>
                                          <p:attrName>style.visibility</p:attrName>
                                        </p:attrNameLst>
                                      </p:cBhvr>
                                      <p:to>
                                        <p:strVal val="visible"/>
                                      </p:to>
                                    </p:set>
                                    <p:animEffect transition="in" filter="wipe(left)">
                                      <p:cBhvr>
                                        <p:cTn id="54" dur="500"/>
                                        <p:tgtEl>
                                          <p:spTgt spid="5">
                                            <p:txEl>
                                              <p:pRg st="5" end="5"/>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5">
                                            <p:txEl>
                                              <p:pRg st="6" end="6"/>
                                            </p:txEl>
                                          </p:spTgt>
                                        </p:tgtEl>
                                        <p:attrNameLst>
                                          <p:attrName>style.visibility</p:attrName>
                                        </p:attrNameLst>
                                      </p:cBhvr>
                                      <p:to>
                                        <p:strVal val="visible"/>
                                      </p:to>
                                    </p:set>
                                    <p:animEffect transition="in" filter="wipe(left)">
                                      <p:cBhvr>
                                        <p:cTn id="57" dur="500"/>
                                        <p:tgtEl>
                                          <p:spTgt spid="5">
                                            <p:txEl>
                                              <p:pRg st="6" end="6"/>
                                            </p:txEl>
                                          </p:spTgt>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
                                            <p:txEl>
                                              <p:pRg st="7" end="7"/>
                                            </p:txEl>
                                          </p:spTgt>
                                        </p:tgtEl>
                                        <p:attrNameLst>
                                          <p:attrName>style.visibility</p:attrName>
                                        </p:attrNameLst>
                                      </p:cBhvr>
                                      <p:to>
                                        <p:strVal val="visible"/>
                                      </p:to>
                                    </p:set>
                                    <p:animEffect transition="in" filter="wipe(left)">
                                      <p:cBhvr>
                                        <p:cTn id="60" dur="500"/>
                                        <p:tgtEl>
                                          <p:spTgt spid="5">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
                                            <p:txEl>
                                              <p:pRg st="9" end="9"/>
                                            </p:txEl>
                                          </p:spTgt>
                                        </p:tgtEl>
                                        <p:attrNameLst>
                                          <p:attrName>style.visibility</p:attrName>
                                        </p:attrNameLst>
                                      </p:cBhvr>
                                      <p:to>
                                        <p:strVal val="visible"/>
                                      </p:to>
                                    </p:set>
                                    <p:animEffect transition="in" filter="wipe(left)">
                                      <p:cBhvr>
                                        <p:cTn id="65"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国之重器：神威</a:t>
            </a:r>
            <a:r>
              <a:rPr lang="ar-AE" altLang="zh-CN" dirty="0">
                <a:latin typeface="Times New Roman"/>
                <a:cs typeface="Times New Roman"/>
              </a:rPr>
              <a:t>•</a:t>
            </a:r>
            <a:r>
              <a:rPr lang="zh-CN" altLang="en-US" dirty="0"/>
              <a:t>太湖之光</a:t>
            </a:r>
          </a:p>
        </p:txBody>
      </p:sp>
      <p:sp>
        <p:nvSpPr>
          <p:cNvPr id="3" name="内容占位符 2"/>
          <p:cNvSpPr>
            <a:spLocks noGrp="1"/>
          </p:cNvSpPr>
          <p:nvPr>
            <p:ph sz="half" idx="1"/>
          </p:nvPr>
        </p:nvSpPr>
        <p:spPr/>
        <p:txBody>
          <a:bodyPr>
            <a:normAutofit/>
          </a:bodyPr>
          <a:lstStyle/>
          <a:p>
            <a:pPr>
              <a:spcBef>
                <a:spcPts val="200"/>
              </a:spcBef>
            </a:pPr>
            <a:r>
              <a:rPr lang="zh-CN" altLang="en-US" dirty="0">
                <a:solidFill>
                  <a:srgbClr val="0000FF"/>
                </a:solidFill>
              </a:rPr>
              <a:t>超级计算机</a:t>
            </a:r>
            <a:r>
              <a:rPr lang="zh-CN" altLang="en-US" dirty="0"/>
              <a:t>，国家并行计算机工程技术研究中心研制，安装在国家超级计算无锡中心。</a:t>
            </a:r>
            <a:endParaRPr lang="en-US" altLang="zh-CN" dirty="0"/>
          </a:p>
          <a:p>
            <a:pPr lvl="1">
              <a:spcBef>
                <a:spcPts val="200"/>
              </a:spcBef>
            </a:pPr>
            <a:r>
              <a:rPr lang="zh-CN" altLang="en-US" dirty="0"/>
              <a:t>国家科技实力的重要标志之一</a:t>
            </a:r>
            <a:endParaRPr lang="en-US" altLang="zh-CN" dirty="0"/>
          </a:p>
          <a:p>
            <a:pPr lvl="1">
              <a:spcBef>
                <a:spcPts val="200"/>
              </a:spcBef>
            </a:pPr>
            <a:r>
              <a:rPr lang="zh-CN" altLang="en-US" dirty="0"/>
              <a:t>战略高技术领域，世界各国竞相角逐的科技制高点</a:t>
            </a:r>
            <a:endParaRPr lang="en-US" altLang="zh-CN" dirty="0"/>
          </a:p>
          <a:p>
            <a:pPr>
              <a:spcBef>
                <a:spcPts val="200"/>
              </a:spcBef>
            </a:pPr>
            <a:r>
              <a:rPr lang="zh-CN" altLang="en-US" dirty="0"/>
              <a:t>组成：</a:t>
            </a:r>
            <a:r>
              <a:rPr lang="en-US" altLang="zh-CN" dirty="0"/>
              <a:t>40</a:t>
            </a:r>
            <a:r>
              <a:rPr lang="zh-CN" altLang="en-US" dirty="0"/>
              <a:t>运算机柜 </a:t>
            </a:r>
            <a:r>
              <a:rPr lang="en-US" altLang="zh-CN" dirty="0"/>
              <a:t>+ 8</a:t>
            </a:r>
            <a:r>
              <a:rPr lang="zh-CN" altLang="en-US" dirty="0"/>
              <a:t>网络机柜</a:t>
            </a:r>
            <a:endParaRPr lang="en-US" altLang="zh-CN" dirty="0"/>
          </a:p>
          <a:p>
            <a:pPr lvl="1">
              <a:spcBef>
                <a:spcPts val="200"/>
              </a:spcBef>
            </a:pPr>
            <a:r>
              <a:rPr lang="zh-CN" altLang="en-US" dirty="0"/>
              <a:t>每个运算机柜：</a:t>
            </a:r>
            <a:r>
              <a:rPr lang="en-US" altLang="zh-CN" dirty="0"/>
              <a:t>4</a:t>
            </a:r>
            <a:r>
              <a:rPr lang="zh-CN" altLang="en-US" dirty="0"/>
              <a:t>块由</a:t>
            </a:r>
            <a:r>
              <a:rPr lang="en-US" altLang="zh-CN" dirty="0"/>
              <a:t>32</a:t>
            </a:r>
            <a:r>
              <a:rPr lang="zh-CN" altLang="en-US" dirty="0"/>
              <a:t>块运算插件组成的超节点</a:t>
            </a:r>
            <a:endParaRPr lang="en-US" altLang="zh-CN" dirty="0"/>
          </a:p>
          <a:p>
            <a:pPr lvl="1">
              <a:spcBef>
                <a:spcPts val="200"/>
              </a:spcBef>
            </a:pPr>
            <a:r>
              <a:rPr lang="zh-CN" altLang="en-US" dirty="0"/>
              <a:t>每个插件：由</a:t>
            </a:r>
            <a:r>
              <a:rPr lang="en-US" altLang="zh-CN" dirty="0"/>
              <a:t>4</a:t>
            </a:r>
            <a:r>
              <a:rPr lang="zh-CN" altLang="en-US" dirty="0"/>
              <a:t>个运算节点板组成</a:t>
            </a:r>
            <a:endParaRPr lang="en-US" altLang="zh-CN" dirty="0"/>
          </a:p>
          <a:p>
            <a:pPr lvl="1">
              <a:spcBef>
                <a:spcPts val="200"/>
              </a:spcBef>
            </a:pPr>
            <a:r>
              <a:rPr lang="zh-CN" altLang="en-US" dirty="0"/>
              <a:t>一个运算节点板：</a:t>
            </a:r>
            <a:r>
              <a:rPr lang="en-US" altLang="zh-CN" dirty="0"/>
              <a:t>2</a:t>
            </a:r>
            <a:r>
              <a:rPr lang="zh-CN" altLang="en-US" dirty="0"/>
              <a:t>块“申威</a:t>
            </a:r>
            <a:r>
              <a:rPr lang="en-US" altLang="zh-CN" dirty="0"/>
              <a:t>26010</a:t>
            </a:r>
            <a:r>
              <a:rPr lang="zh-CN" altLang="en-US" dirty="0"/>
              <a:t>”高性能处理器（中国自主研发）</a:t>
            </a:r>
            <a:endParaRPr lang="en-US" altLang="zh-CN" dirty="0"/>
          </a:p>
          <a:p>
            <a:pPr>
              <a:spcBef>
                <a:spcPts val="200"/>
              </a:spcBef>
            </a:pPr>
            <a:endParaRPr lang="en-US" altLang="zh-CN" dirty="0"/>
          </a:p>
          <a:p>
            <a:pPr>
              <a:spcBef>
                <a:spcPts val="200"/>
              </a:spcBef>
            </a:pPr>
            <a:endParaRPr lang="zh-CN" altLang="en-US" dirty="0"/>
          </a:p>
        </p:txBody>
      </p:sp>
      <p:sp>
        <p:nvSpPr>
          <p:cNvPr id="6" name="内容占位符 5">
            <a:extLst>
              <a:ext uri="{FF2B5EF4-FFF2-40B4-BE49-F238E27FC236}">
                <a16:creationId xmlns:a16="http://schemas.microsoft.com/office/drawing/2014/main" id="{2FAB96F0-469B-411C-9E95-BB233D7A3695}"/>
              </a:ext>
            </a:extLst>
          </p:cNvPr>
          <p:cNvSpPr>
            <a:spLocks noGrp="1"/>
          </p:cNvSpPr>
          <p:nvPr>
            <p:ph sz="half" idx="2"/>
          </p:nvPr>
        </p:nvSpPr>
        <p:spPr/>
        <p:txBody>
          <a:bodyPr/>
          <a:lstStyle/>
          <a:p>
            <a:pPr>
              <a:spcBef>
                <a:spcPts val="200"/>
              </a:spcBef>
            </a:pPr>
            <a:r>
              <a:rPr lang="en-US" altLang="zh-CN" dirty="0"/>
              <a:t>40960</a:t>
            </a:r>
            <a:r>
              <a:rPr lang="zh-CN" altLang="en-US" dirty="0"/>
              <a:t>个“申威</a:t>
            </a:r>
            <a:r>
              <a:rPr lang="en-US" altLang="zh-CN" dirty="0"/>
              <a:t>26010</a:t>
            </a:r>
            <a:r>
              <a:rPr lang="zh-CN" altLang="en-US" dirty="0"/>
              <a:t>”</a:t>
            </a:r>
            <a:r>
              <a:rPr lang="zh-CN" altLang="en-US" dirty="0">
                <a:solidFill>
                  <a:srgbClr val="0000FF"/>
                </a:solidFill>
              </a:rPr>
              <a:t>众核处理器</a:t>
            </a:r>
            <a:endParaRPr lang="en-US" altLang="zh-CN" dirty="0">
              <a:solidFill>
                <a:srgbClr val="0000FF"/>
              </a:solidFill>
            </a:endParaRPr>
          </a:p>
          <a:p>
            <a:pPr lvl="1">
              <a:spcBef>
                <a:spcPts val="200"/>
              </a:spcBef>
            </a:pPr>
            <a:r>
              <a:rPr lang="zh-CN" altLang="en-US" dirty="0"/>
              <a:t>采用</a:t>
            </a:r>
            <a:r>
              <a:rPr lang="en-US" altLang="zh-CN" dirty="0"/>
              <a:t>64</a:t>
            </a:r>
            <a:r>
              <a:rPr lang="zh-CN" altLang="en-US" dirty="0"/>
              <a:t>位自主申威指令系统</a:t>
            </a:r>
            <a:endParaRPr lang="en-US" altLang="zh-CN" dirty="0"/>
          </a:p>
          <a:p>
            <a:pPr lvl="1">
              <a:spcBef>
                <a:spcPts val="200"/>
              </a:spcBef>
            </a:pPr>
            <a:r>
              <a:rPr lang="zh-CN" altLang="en-US" dirty="0"/>
              <a:t>峰值性能：</a:t>
            </a:r>
            <a:r>
              <a:rPr lang="en-US" altLang="zh-CN" dirty="0"/>
              <a:t>12.54</a:t>
            </a:r>
            <a:r>
              <a:rPr lang="zh-CN" altLang="en-US" dirty="0"/>
              <a:t>京次</a:t>
            </a:r>
            <a:r>
              <a:rPr lang="en-US" altLang="zh-CN" dirty="0"/>
              <a:t>/</a:t>
            </a:r>
            <a:r>
              <a:rPr lang="zh-CN" altLang="en-US" dirty="0"/>
              <a:t>秒，世界第三（</a:t>
            </a:r>
            <a:r>
              <a:rPr lang="en-US" altLang="zh-CN" dirty="0"/>
              <a:t>1</a:t>
            </a:r>
            <a:r>
              <a:rPr lang="zh-CN" altLang="en-US" dirty="0"/>
              <a:t>京</a:t>
            </a:r>
            <a:r>
              <a:rPr lang="en-US" altLang="zh-CN" dirty="0"/>
              <a:t>=1</a:t>
            </a:r>
            <a:r>
              <a:rPr lang="zh-CN" altLang="en-US" dirty="0"/>
              <a:t>亿亿）</a:t>
            </a:r>
            <a:endParaRPr lang="en-US" altLang="zh-CN" dirty="0"/>
          </a:p>
          <a:p>
            <a:pPr lvl="1">
              <a:spcBef>
                <a:spcPts val="200"/>
              </a:spcBef>
            </a:pPr>
            <a:r>
              <a:rPr lang="zh-CN" altLang="en-US" dirty="0"/>
              <a:t>持续性能：</a:t>
            </a:r>
            <a:r>
              <a:rPr lang="en-US" altLang="zh-CN" dirty="0"/>
              <a:t>9.3</a:t>
            </a:r>
            <a:r>
              <a:rPr lang="zh-CN" altLang="en-US" dirty="0"/>
              <a:t>京次</a:t>
            </a:r>
            <a:r>
              <a:rPr lang="en-US" altLang="zh-CN" dirty="0"/>
              <a:t>/</a:t>
            </a:r>
            <a:r>
              <a:rPr lang="zh-CN" altLang="en-US" dirty="0"/>
              <a:t>秒，世界第一</a:t>
            </a:r>
            <a:endParaRPr lang="en-US" altLang="zh-CN" dirty="0"/>
          </a:p>
          <a:p>
            <a:pPr lvl="1">
              <a:spcBef>
                <a:spcPts val="200"/>
              </a:spcBef>
            </a:pPr>
            <a:r>
              <a:rPr lang="zh-CN" altLang="en-US" dirty="0"/>
              <a:t>性能功耗比：</a:t>
            </a:r>
            <a:r>
              <a:rPr lang="en-US" altLang="zh-CN" dirty="0"/>
              <a:t>6051MFlops/W</a:t>
            </a:r>
            <a:r>
              <a:rPr lang="zh-CN" altLang="en-US" dirty="0"/>
              <a:t>，世界第一</a:t>
            </a:r>
            <a:endParaRPr lang="en-US" altLang="zh-CN" dirty="0"/>
          </a:p>
          <a:p>
            <a:r>
              <a:rPr lang="en-US" altLang="zh-CN" dirty="0">
                <a:solidFill>
                  <a:srgbClr val="0000FF"/>
                </a:solidFill>
              </a:rPr>
              <a:t>2020</a:t>
            </a:r>
            <a:r>
              <a:rPr lang="zh-CN" altLang="en-US" dirty="0">
                <a:solidFill>
                  <a:srgbClr val="0000FF"/>
                </a:solidFill>
              </a:rPr>
              <a:t>年</a:t>
            </a:r>
            <a:r>
              <a:rPr lang="en-US" altLang="zh-CN" dirty="0">
                <a:solidFill>
                  <a:srgbClr val="0000FF"/>
                </a:solidFill>
              </a:rPr>
              <a:t>6</a:t>
            </a:r>
            <a:r>
              <a:rPr lang="zh-CN" altLang="en-US" dirty="0">
                <a:solidFill>
                  <a:srgbClr val="0000FF"/>
                </a:solidFill>
              </a:rPr>
              <a:t>月，全球超级计算机</a:t>
            </a:r>
            <a:r>
              <a:rPr lang="en-US" altLang="zh-CN" dirty="0">
                <a:solidFill>
                  <a:srgbClr val="0000FF"/>
                </a:solidFill>
              </a:rPr>
              <a:t>Top500</a:t>
            </a:r>
            <a:r>
              <a:rPr lang="zh-CN" altLang="en-US" dirty="0">
                <a:solidFill>
                  <a:srgbClr val="0000FF"/>
                </a:solidFill>
              </a:rPr>
              <a:t>榜单公布，排名第四。</a:t>
            </a:r>
            <a:endParaRPr lang="en-US" altLang="zh-CN" dirty="0">
              <a:solidFill>
                <a:srgbClr val="0000FF"/>
              </a:solidFill>
            </a:endParaRPr>
          </a:p>
          <a:p>
            <a:endParaRPr lang="zh-CN" altLang="en-US" sz="3200" dirty="0"/>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115</a:t>
            </a:fld>
            <a:endParaRPr lang="en-US" altLang="zh-CN"/>
          </a:p>
        </p:txBody>
      </p:sp>
      <p:sp>
        <p:nvSpPr>
          <p:cNvPr id="5" name="圆角矩形标注 4"/>
          <p:cNvSpPr/>
          <p:nvPr/>
        </p:nvSpPr>
        <p:spPr bwMode="auto">
          <a:xfrm>
            <a:off x="6644420" y="5454224"/>
            <a:ext cx="5347235" cy="1178511"/>
          </a:xfrm>
          <a:prstGeom prst="roundRect">
            <a:avLst>
              <a:gd name="adj" fmla="val 854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sz="2000" b="1" dirty="0">
                <a:ea typeface="楷体" panose="02010609060101010101" pitchFamily="49" charset="-122"/>
                <a:cs typeface="Times New Roman" panose="02020603050405020304" pitchFamily="18" charset="0"/>
              </a:rPr>
              <a:t>1</a:t>
            </a:r>
            <a:r>
              <a:rPr lang="zh-CN" altLang="en-US" sz="2000" b="1" dirty="0">
                <a:ea typeface="楷体" panose="02010609060101010101" pitchFamily="49" charset="-122"/>
                <a:cs typeface="Times New Roman" panose="02020603050405020304" pitchFamily="18" charset="0"/>
              </a:rPr>
              <a:t>分钟的计算能力，相当于</a:t>
            </a:r>
            <a:r>
              <a:rPr lang="en-US" altLang="zh-CN" sz="2000" b="1" dirty="0">
                <a:ea typeface="楷体" panose="02010609060101010101" pitchFamily="49" charset="-122"/>
                <a:cs typeface="Times New Roman" panose="02020603050405020304" pitchFamily="18" charset="0"/>
              </a:rPr>
              <a:t>72</a:t>
            </a:r>
            <a:r>
              <a:rPr lang="zh-CN" altLang="en-US" sz="2000" b="1" dirty="0">
                <a:ea typeface="楷体" panose="02010609060101010101" pitchFamily="49" charset="-122"/>
                <a:cs typeface="Times New Roman" panose="02020603050405020304" pitchFamily="18" charset="0"/>
              </a:rPr>
              <a:t>亿人同时用计算器不间断计算</a:t>
            </a:r>
            <a:r>
              <a:rPr lang="en-US" altLang="zh-CN" sz="2000" b="1" dirty="0">
                <a:ea typeface="楷体" panose="02010609060101010101" pitchFamily="49" charset="-122"/>
                <a:cs typeface="Times New Roman" panose="02020603050405020304" pitchFamily="18" charset="0"/>
              </a:rPr>
              <a:t>32</a:t>
            </a:r>
            <a:r>
              <a:rPr lang="zh-CN" altLang="en-US" sz="2000" b="1" dirty="0">
                <a:ea typeface="楷体" panose="02010609060101010101" pitchFamily="49" charset="-122"/>
                <a:cs typeface="Times New Roman" panose="02020603050405020304" pitchFamily="18" charset="0"/>
              </a:rPr>
              <a:t>年，</a:t>
            </a:r>
            <a:endParaRPr lang="en-US" altLang="zh-CN" sz="2000" b="1" dirty="0">
              <a:ea typeface="楷体" panose="02010609060101010101" pitchFamily="49" charset="-122"/>
              <a:cs typeface="Times New Roman" panose="02020603050405020304" pitchFamily="18" charset="0"/>
            </a:endParaRPr>
          </a:p>
          <a:p>
            <a:r>
              <a:rPr lang="zh-CN" altLang="en-US" sz="2000" b="1" dirty="0">
                <a:ea typeface="楷体" panose="02010609060101010101" pitchFamily="49" charset="-122"/>
                <a:cs typeface="Times New Roman" panose="02020603050405020304" pitchFamily="18" charset="0"/>
              </a:rPr>
              <a:t>或相当于大约</a:t>
            </a:r>
            <a:r>
              <a:rPr lang="en-US" altLang="zh-CN" sz="2000" b="1" dirty="0">
                <a:ea typeface="楷体" panose="02010609060101010101" pitchFamily="49" charset="-122"/>
                <a:cs typeface="Times New Roman" panose="02020603050405020304" pitchFamily="18" charset="0"/>
              </a:rPr>
              <a:t>200</a:t>
            </a:r>
            <a:r>
              <a:rPr lang="zh-CN" altLang="en-US" sz="2000" b="1" dirty="0">
                <a:ea typeface="楷体" panose="02010609060101010101" pitchFamily="49" charset="-122"/>
                <a:cs typeface="Times New Roman" panose="02020603050405020304" pitchFamily="18" charset="0"/>
              </a:rPr>
              <a:t>多万台普通个人电脑。</a:t>
            </a:r>
          </a:p>
        </p:txBody>
      </p:sp>
    </p:spTree>
    <p:extLst>
      <p:ext uri="{BB962C8B-B14F-4D97-AF65-F5344CB8AC3E}">
        <p14:creationId xmlns:p14="http://schemas.microsoft.com/office/powerpoint/2010/main" val="304561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wipe(left)">
                                      <p:cBhvr>
                                        <p:cTn id="32" dur="500"/>
                                        <p:tgtEl>
                                          <p:spTgt spid="6">
                                            <p:txEl>
                                              <p:pRg st="0" end="0"/>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wipe(left)">
                                      <p:cBhvr>
                                        <p:cTn id="35" dur="500"/>
                                        <p:tgtEl>
                                          <p:spTgt spid="6">
                                            <p:txEl>
                                              <p:pRg st="1" end="1"/>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wipe(left)">
                                      <p:cBhvr>
                                        <p:cTn id="38" dur="500"/>
                                        <p:tgtEl>
                                          <p:spTgt spid="6">
                                            <p:txEl>
                                              <p:pRg st="2" end="2"/>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Effect transition="in" filter="wipe(left)">
                                      <p:cBhvr>
                                        <p:cTn id="41" dur="500"/>
                                        <p:tgtEl>
                                          <p:spTgt spid="6">
                                            <p:txEl>
                                              <p:pRg st="3" end="3"/>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animEffect transition="in" filter="wipe(left)">
                                      <p:cBhvr>
                                        <p:cTn id="44" dur="500"/>
                                        <p:tgtEl>
                                          <p:spTgt spid="6">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Effect transition="in" filter="wipe(left)">
                                      <p:cBhvr>
                                        <p:cTn id="49" dur="500"/>
                                        <p:tgtEl>
                                          <p:spTgt spid="6">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p"/>
      <p:bldP spid="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国之重器：神威</a:t>
            </a:r>
            <a:r>
              <a:rPr lang="ar-AE" altLang="zh-CN" dirty="0">
                <a:latin typeface="Times New Roman"/>
                <a:cs typeface="Times New Roman"/>
              </a:rPr>
              <a:t>•</a:t>
            </a:r>
            <a:r>
              <a:rPr lang="zh-CN" altLang="en-US" dirty="0"/>
              <a:t>太湖之光</a:t>
            </a:r>
          </a:p>
        </p:txBody>
      </p:sp>
      <p:sp>
        <p:nvSpPr>
          <p:cNvPr id="3" name="内容占位符 2"/>
          <p:cNvSpPr>
            <a:spLocks noGrp="1"/>
          </p:cNvSpPr>
          <p:nvPr>
            <p:ph idx="1"/>
          </p:nvPr>
        </p:nvSpPr>
        <p:spPr/>
        <p:txBody>
          <a:bodyPr>
            <a:normAutofit/>
          </a:bodyPr>
          <a:lstStyle/>
          <a:p>
            <a:r>
              <a:rPr lang="zh-CN" altLang="en-US" dirty="0">
                <a:latin typeface="Times New Roman" panose="02020603050405020304" pitchFamily="18" charset="0"/>
              </a:rPr>
              <a:t>操作系统：</a:t>
            </a:r>
            <a:r>
              <a:rPr lang="en-US" altLang="zh-CN" dirty="0" err="1">
                <a:solidFill>
                  <a:srgbClr val="0000FF"/>
                </a:solidFill>
                <a:latin typeface="Times New Roman" panose="02020603050405020304" pitchFamily="18" charset="0"/>
              </a:rPr>
              <a:t>RaiseOS</a:t>
            </a:r>
            <a:r>
              <a:rPr lang="en-US" altLang="zh-CN" dirty="0">
                <a:solidFill>
                  <a:srgbClr val="0000FF"/>
                </a:solidFill>
                <a:latin typeface="Times New Roman" panose="02020603050405020304" pitchFamily="18" charset="0"/>
              </a:rPr>
              <a:t> 2.0.5</a:t>
            </a:r>
          </a:p>
          <a:p>
            <a:pPr lvl="1"/>
            <a:r>
              <a:rPr lang="zh-CN" altLang="en-US" dirty="0">
                <a:latin typeface="Times New Roman" panose="02020603050405020304" pitchFamily="18" charset="0"/>
              </a:rPr>
              <a:t>国产系统神威睿思，基于</a:t>
            </a:r>
            <a:r>
              <a:rPr lang="en-US" altLang="zh-CN" dirty="0">
                <a:latin typeface="Times New Roman" panose="02020603050405020304" pitchFamily="18" charset="0"/>
              </a:rPr>
              <a:t>Linux</a:t>
            </a:r>
            <a:r>
              <a:rPr lang="zh-CN" altLang="en-US" dirty="0">
                <a:latin typeface="Times New Roman" panose="02020603050405020304" pitchFamily="18" charset="0"/>
              </a:rPr>
              <a:t>开源代码</a:t>
            </a:r>
            <a:endParaRPr lang="en-US" altLang="zh-CN" dirty="0">
              <a:latin typeface="Times New Roman" panose="02020603050405020304" pitchFamily="18" charset="0"/>
            </a:endParaRPr>
          </a:p>
          <a:p>
            <a:pPr lvl="1"/>
            <a:r>
              <a:rPr lang="zh-CN" altLang="en-US" dirty="0">
                <a:latin typeface="Times New Roman" panose="02020603050405020304" pitchFamily="18" charset="0"/>
              </a:rPr>
              <a:t>主要面向高性能计算和通用计算领域</a:t>
            </a:r>
            <a:endParaRPr lang="en-US" altLang="zh-CN" dirty="0">
              <a:latin typeface="Times New Roman" panose="02020603050405020304" pitchFamily="18" charset="0"/>
            </a:endParaRPr>
          </a:p>
          <a:p>
            <a:pPr lvl="1"/>
            <a:r>
              <a:rPr lang="zh-CN" altLang="en-US" dirty="0">
                <a:latin typeface="Times New Roman" panose="02020603050405020304" pitchFamily="18" charset="0"/>
              </a:rPr>
              <a:t>经过十多年的磨砺，非常成熟</a:t>
            </a:r>
            <a:endParaRPr lang="en-US" altLang="zh-CN" dirty="0">
              <a:latin typeface="Times New Roman" panose="02020603050405020304" pitchFamily="18" charset="0"/>
            </a:endParaRPr>
          </a:p>
          <a:p>
            <a:r>
              <a:rPr lang="zh-CN" altLang="en-US" dirty="0">
                <a:latin typeface="Times New Roman" panose="02020603050405020304" pitchFamily="18" charset="0"/>
              </a:rPr>
              <a:t>优势：</a:t>
            </a:r>
            <a:r>
              <a:rPr lang="zh-CN" altLang="en-US" dirty="0">
                <a:solidFill>
                  <a:srgbClr val="0000FF"/>
                </a:solidFill>
                <a:latin typeface="Times New Roman" panose="02020603050405020304" pitchFamily="18" charset="0"/>
              </a:rPr>
              <a:t>自主可控度高、安全性强</a:t>
            </a:r>
            <a:endParaRPr lang="en-US" altLang="zh-CN" dirty="0">
              <a:solidFill>
                <a:srgbClr val="0000FF"/>
              </a:solidFill>
              <a:latin typeface="Times New Roman" panose="02020603050405020304" pitchFamily="18" charset="0"/>
            </a:endParaRPr>
          </a:p>
          <a:p>
            <a:pPr lvl="1"/>
            <a:r>
              <a:rPr lang="zh-CN" altLang="en-US" dirty="0">
                <a:latin typeface="Times New Roman" panose="02020603050405020304" pitchFamily="18" charset="0"/>
              </a:rPr>
              <a:t>对</a:t>
            </a:r>
            <a:r>
              <a:rPr lang="en-US" altLang="zh-CN" dirty="0">
                <a:latin typeface="Times New Roman" panose="02020603050405020304" pitchFamily="18" charset="0"/>
              </a:rPr>
              <a:t>Linux</a:t>
            </a:r>
            <a:r>
              <a:rPr lang="zh-CN" altLang="en-US" dirty="0">
                <a:latin typeface="Times New Roman" panose="02020603050405020304" pitchFamily="18" charset="0"/>
              </a:rPr>
              <a:t>系统内核进行了全面的剖析，进行了安全性增强和特殊改造</a:t>
            </a:r>
            <a:endParaRPr lang="en-US" altLang="zh-CN" dirty="0">
              <a:latin typeface="Times New Roman" panose="02020603050405020304" pitchFamily="18" charset="0"/>
            </a:endParaRPr>
          </a:p>
          <a:p>
            <a:pPr lvl="1"/>
            <a:r>
              <a:rPr lang="zh-CN" altLang="en-US" dirty="0">
                <a:latin typeface="Times New Roman" panose="02020603050405020304" pitchFamily="18" charset="0"/>
              </a:rPr>
              <a:t>结合申威处理器自主指令系统特点和国产处理器新增安全特性</a:t>
            </a:r>
            <a:endParaRPr lang="en-US" altLang="zh-CN" dirty="0">
              <a:latin typeface="Times New Roman" panose="02020603050405020304" pitchFamily="18" charset="0"/>
            </a:endParaRPr>
          </a:p>
          <a:p>
            <a:pPr lvl="1"/>
            <a:r>
              <a:rPr lang="zh-CN" altLang="en-US" dirty="0">
                <a:latin typeface="Times New Roman" panose="02020603050405020304" pitchFamily="18" charset="0"/>
              </a:rPr>
              <a:t>极大提升了基础硬件平台和核心软件系统的安全性。</a:t>
            </a:r>
            <a:endParaRPr lang="en-US" altLang="zh-CN" dirty="0">
              <a:latin typeface="Times New Roman" panose="02020603050405020304" pitchFamily="18" charset="0"/>
            </a:endParaRPr>
          </a:p>
          <a:p>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116</a:t>
            </a:fld>
            <a:endParaRPr lang="en-US" altLang="zh-CN"/>
          </a:p>
        </p:txBody>
      </p:sp>
    </p:spTree>
    <p:extLst>
      <p:ext uri="{BB962C8B-B14F-4D97-AF65-F5344CB8AC3E}">
        <p14:creationId xmlns:p14="http://schemas.microsoft.com/office/powerpoint/2010/main" val="108791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国之重器：天河</a:t>
            </a:r>
          </a:p>
        </p:txBody>
      </p:sp>
      <p:sp>
        <p:nvSpPr>
          <p:cNvPr id="3" name="内容占位符 2"/>
          <p:cNvSpPr>
            <a:spLocks noGrp="1"/>
          </p:cNvSpPr>
          <p:nvPr>
            <p:ph sz="half" idx="1"/>
          </p:nvPr>
        </p:nvSpPr>
        <p:spPr/>
        <p:txBody>
          <a:bodyPr>
            <a:normAutofit/>
          </a:bodyPr>
          <a:lstStyle/>
          <a:p>
            <a:pPr>
              <a:spcBef>
                <a:spcPts val="0"/>
              </a:spcBef>
            </a:pPr>
            <a:r>
              <a:rPr lang="zh-CN" altLang="en-US" dirty="0">
                <a:solidFill>
                  <a:srgbClr val="0000FF"/>
                </a:solidFill>
              </a:rPr>
              <a:t>天河一号</a:t>
            </a:r>
            <a:r>
              <a:rPr lang="zh-CN" altLang="en-US" dirty="0"/>
              <a:t>：国防科大研制，</a:t>
            </a:r>
            <a:r>
              <a:rPr lang="zh-CN" altLang="en-US" dirty="0">
                <a:solidFill>
                  <a:srgbClr val="0000FF"/>
                </a:solidFill>
              </a:rPr>
              <a:t>中国首台千兆次超级计算机</a:t>
            </a:r>
            <a:r>
              <a:rPr lang="zh-CN" altLang="en-US" dirty="0"/>
              <a:t>，部署在天津的国家超级计算机中心。</a:t>
            </a:r>
            <a:endParaRPr lang="en-US" altLang="zh-CN" dirty="0"/>
          </a:p>
          <a:p>
            <a:pPr lvl="1">
              <a:spcBef>
                <a:spcPts val="0"/>
              </a:spcBef>
            </a:pPr>
            <a:r>
              <a:rPr lang="en-US" altLang="zh-CN" dirty="0">
                <a:latin typeface="Times New Roman" panose="02020603050405020304" pitchFamily="18" charset="0"/>
              </a:rPr>
              <a:t>2008</a:t>
            </a:r>
            <a:r>
              <a:rPr lang="zh-CN" altLang="en-US" dirty="0">
                <a:latin typeface="Times New Roman" panose="02020603050405020304" pitchFamily="18" charset="0"/>
              </a:rPr>
              <a:t>年开始研制</a:t>
            </a:r>
            <a:endParaRPr lang="en-US" altLang="zh-CN" dirty="0">
              <a:latin typeface="Times New Roman" panose="02020603050405020304" pitchFamily="18" charset="0"/>
            </a:endParaRPr>
          </a:p>
          <a:p>
            <a:pPr lvl="1">
              <a:spcBef>
                <a:spcPts val="0"/>
              </a:spcBef>
            </a:pPr>
            <a:r>
              <a:rPr lang="zh-CN" altLang="en-US" dirty="0">
                <a:latin typeface="Times New Roman" panose="02020603050405020304" pitchFamily="18" charset="0"/>
              </a:rPr>
              <a:t>一期系统（</a:t>
            </a:r>
            <a:r>
              <a:rPr lang="en-US" altLang="zh-CN" dirty="0">
                <a:latin typeface="Times New Roman" panose="02020603050405020304" pitchFamily="18" charset="0"/>
              </a:rPr>
              <a:t>TH-1</a:t>
            </a:r>
            <a:r>
              <a:rPr lang="zh-CN" altLang="en-US" dirty="0">
                <a:latin typeface="Times New Roman" panose="02020603050405020304" pitchFamily="18" charset="0"/>
              </a:rPr>
              <a:t>）于</a:t>
            </a:r>
            <a:r>
              <a:rPr lang="en-US" altLang="zh-CN" dirty="0">
                <a:latin typeface="Times New Roman" panose="02020603050405020304" pitchFamily="18" charset="0"/>
              </a:rPr>
              <a:t>2009</a:t>
            </a:r>
            <a:r>
              <a:rPr lang="zh-CN" altLang="en-US" dirty="0">
                <a:latin typeface="Times New Roman" panose="02020603050405020304" pitchFamily="18" charset="0"/>
              </a:rPr>
              <a:t>年</a:t>
            </a:r>
            <a:r>
              <a:rPr lang="en-US" altLang="zh-CN" dirty="0">
                <a:latin typeface="Times New Roman" panose="02020603050405020304" pitchFamily="18" charset="0"/>
              </a:rPr>
              <a:t>9</a:t>
            </a:r>
            <a:r>
              <a:rPr lang="zh-CN" altLang="en-US" dirty="0">
                <a:latin typeface="Times New Roman" panose="02020603050405020304" pitchFamily="18" charset="0"/>
              </a:rPr>
              <a:t>月研制成功，</a:t>
            </a:r>
            <a:r>
              <a:rPr lang="en-US" altLang="zh-CN" dirty="0">
                <a:latin typeface="Times New Roman" panose="02020603050405020304" pitchFamily="18" charset="0"/>
              </a:rPr>
              <a:t>10</a:t>
            </a:r>
            <a:r>
              <a:rPr lang="zh-CN" altLang="en-US" dirty="0">
                <a:latin typeface="Times New Roman" panose="02020603050405020304" pitchFamily="18" charset="0"/>
              </a:rPr>
              <a:t>月</a:t>
            </a:r>
            <a:r>
              <a:rPr lang="en-US" altLang="zh-CN" dirty="0">
                <a:latin typeface="Times New Roman" panose="02020603050405020304" pitchFamily="18" charset="0"/>
              </a:rPr>
              <a:t>29</a:t>
            </a:r>
            <a:r>
              <a:rPr lang="zh-CN" altLang="en-US" dirty="0">
                <a:latin typeface="Times New Roman" panose="02020603050405020304" pitchFamily="18" charset="0"/>
              </a:rPr>
              <a:t>日，在长沙亮相。</a:t>
            </a:r>
            <a:endParaRPr lang="en-US" altLang="zh-CN" dirty="0">
              <a:latin typeface="Times New Roman" panose="02020603050405020304" pitchFamily="18" charset="0"/>
            </a:endParaRPr>
          </a:p>
          <a:p>
            <a:pPr lvl="1">
              <a:spcBef>
                <a:spcPts val="0"/>
              </a:spcBef>
            </a:pPr>
            <a:r>
              <a:rPr lang="zh-CN" altLang="en-US" dirty="0">
                <a:latin typeface="Times New Roman" panose="02020603050405020304" pitchFamily="18" charset="0"/>
              </a:rPr>
              <a:t>二期系统（</a:t>
            </a:r>
            <a:r>
              <a:rPr lang="en-US" altLang="zh-CN" dirty="0">
                <a:latin typeface="Times New Roman" panose="02020603050405020304" pitchFamily="18" charset="0"/>
              </a:rPr>
              <a:t>TH-1A</a:t>
            </a:r>
            <a:r>
              <a:rPr lang="zh-CN" altLang="en-US" dirty="0">
                <a:latin typeface="Times New Roman" panose="02020603050405020304" pitchFamily="18" charset="0"/>
              </a:rPr>
              <a:t>）于</a:t>
            </a:r>
            <a:r>
              <a:rPr lang="en-US" altLang="zh-CN" dirty="0">
                <a:latin typeface="Times New Roman" panose="02020603050405020304" pitchFamily="18" charset="0"/>
              </a:rPr>
              <a:t>2010</a:t>
            </a:r>
            <a:r>
              <a:rPr lang="zh-CN" altLang="en-US" dirty="0">
                <a:latin typeface="Times New Roman" panose="02020603050405020304" pitchFamily="18" charset="0"/>
              </a:rPr>
              <a:t>年</a:t>
            </a:r>
            <a:r>
              <a:rPr lang="en-US" altLang="zh-CN" dirty="0">
                <a:latin typeface="Times New Roman" panose="02020603050405020304" pitchFamily="18" charset="0"/>
              </a:rPr>
              <a:t>8</a:t>
            </a:r>
            <a:r>
              <a:rPr lang="zh-CN" altLang="en-US" dirty="0">
                <a:latin typeface="Times New Roman" panose="02020603050405020304" pitchFamily="18" charset="0"/>
              </a:rPr>
              <a:t>月在国家超级计算天津中心升级完成。</a:t>
            </a:r>
            <a:endParaRPr lang="en-US" altLang="zh-CN" dirty="0">
              <a:latin typeface="Times New Roman" panose="02020603050405020304" pitchFamily="18" charset="0"/>
            </a:endParaRPr>
          </a:p>
          <a:p>
            <a:pPr lvl="1">
              <a:spcBef>
                <a:spcPts val="0"/>
              </a:spcBef>
            </a:pPr>
            <a:r>
              <a:rPr lang="zh-CN" altLang="en-US" dirty="0">
                <a:latin typeface="Times New Roman" panose="02020603050405020304" pitchFamily="18" charset="0"/>
              </a:rPr>
              <a:t>世界上最节能的超级计算机</a:t>
            </a:r>
            <a:endParaRPr lang="en-US" altLang="zh-CN" dirty="0">
              <a:latin typeface="Times New Roman" panose="02020603050405020304" pitchFamily="18" charset="0"/>
            </a:endParaRPr>
          </a:p>
          <a:p>
            <a:pPr lvl="1">
              <a:spcBef>
                <a:spcPts val="0"/>
              </a:spcBef>
            </a:pPr>
            <a:r>
              <a:rPr lang="zh-CN" altLang="en-US" dirty="0">
                <a:solidFill>
                  <a:srgbClr val="0000FF"/>
                </a:solidFill>
                <a:latin typeface="Times New Roman" panose="02020603050405020304" pitchFamily="18" charset="0"/>
              </a:rPr>
              <a:t>世界排名：</a:t>
            </a:r>
            <a:r>
              <a:rPr lang="en-US" altLang="zh-CN" dirty="0">
                <a:solidFill>
                  <a:srgbClr val="0000FF"/>
                </a:solidFill>
                <a:latin typeface="Times New Roman" panose="02020603050405020304" pitchFamily="18" charset="0"/>
              </a:rPr>
              <a:t>2010</a:t>
            </a:r>
            <a:r>
              <a:rPr lang="zh-CN" altLang="en-US" dirty="0">
                <a:solidFill>
                  <a:srgbClr val="0000FF"/>
                </a:solidFill>
                <a:latin typeface="Times New Roman" panose="02020603050405020304" pitchFamily="18" charset="0"/>
              </a:rPr>
              <a:t>年</a:t>
            </a:r>
            <a:r>
              <a:rPr lang="en-US" altLang="zh-CN" dirty="0">
                <a:solidFill>
                  <a:srgbClr val="0000FF"/>
                </a:solidFill>
                <a:latin typeface="Times New Roman" panose="02020603050405020304" pitchFamily="18" charset="0"/>
              </a:rPr>
              <a:t>11</a:t>
            </a:r>
            <a:r>
              <a:rPr lang="zh-CN" altLang="en-US" dirty="0">
                <a:solidFill>
                  <a:srgbClr val="0000FF"/>
                </a:solidFill>
                <a:latin typeface="Times New Roman" panose="02020603050405020304" pitchFamily="18" charset="0"/>
              </a:rPr>
              <a:t>月，第一；</a:t>
            </a:r>
            <a:r>
              <a:rPr lang="en-US" altLang="zh-CN" dirty="0">
                <a:solidFill>
                  <a:srgbClr val="0000FF"/>
                </a:solidFill>
                <a:latin typeface="Times New Roman" panose="02020603050405020304" pitchFamily="18" charset="0"/>
              </a:rPr>
              <a:t>2012</a:t>
            </a:r>
            <a:r>
              <a:rPr lang="zh-CN" altLang="en-US" dirty="0">
                <a:solidFill>
                  <a:srgbClr val="0000FF"/>
                </a:solidFill>
                <a:latin typeface="Times New Roman" panose="02020603050405020304" pitchFamily="18" charset="0"/>
              </a:rPr>
              <a:t>年</a:t>
            </a:r>
            <a:r>
              <a:rPr lang="en-US" altLang="zh-CN" dirty="0">
                <a:solidFill>
                  <a:srgbClr val="0000FF"/>
                </a:solidFill>
                <a:latin typeface="Times New Roman" panose="02020603050405020304" pitchFamily="18" charset="0"/>
              </a:rPr>
              <a:t>6</a:t>
            </a:r>
            <a:r>
              <a:rPr lang="zh-CN" altLang="en-US" dirty="0">
                <a:solidFill>
                  <a:srgbClr val="0000FF"/>
                </a:solidFill>
                <a:latin typeface="Times New Roman" panose="02020603050405020304" pitchFamily="18" charset="0"/>
              </a:rPr>
              <a:t>月，第五</a:t>
            </a:r>
            <a:endParaRPr lang="en-US" altLang="zh-CN" dirty="0">
              <a:solidFill>
                <a:srgbClr val="0000FF"/>
              </a:solidFill>
              <a:latin typeface="Times New Roman" panose="02020603050405020304" pitchFamily="18" charset="0"/>
            </a:endParaRPr>
          </a:p>
          <a:p>
            <a:pPr lvl="1">
              <a:spcBef>
                <a:spcPts val="0"/>
              </a:spcBef>
            </a:pPr>
            <a:r>
              <a:rPr lang="en-US" altLang="zh-CN" dirty="0"/>
              <a:t>2019</a:t>
            </a:r>
            <a:r>
              <a:rPr lang="zh-CN" altLang="en-US" dirty="0"/>
              <a:t>年</a:t>
            </a:r>
            <a:r>
              <a:rPr lang="en-US" altLang="zh-CN" dirty="0"/>
              <a:t>1</a:t>
            </a:r>
            <a:r>
              <a:rPr lang="zh-CN" altLang="en-US" dirty="0"/>
              <a:t>月，“天河一号”已连续</a:t>
            </a:r>
            <a:r>
              <a:rPr lang="en-US" altLang="zh-CN" dirty="0"/>
              <a:t>5</a:t>
            </a:r>
            <a:r>
              <a:rPr lang="zh-CN" altLang="en-US" dirty="0"/>
              <a:t>年满负荷运行。</a:t>
            </a:r>
            <a:endParaRPr lang="en-US" altLang="zh-CN" dirty="0">
              <a:latin typeface="Times New Roman" panose="02020603050405020304" pitchFamily="18" charset="0"/>
            </a:endParaRPr>
          </a:p>
        </p:txBody>
      </p:sp>
      <p:sp>
        <p:nvSpPr>
          <p:cNvPr id="5" name="内容占位符 4">
            <a:extLst>
              <a:ext uri="{FF2B5EF4-FFF2-40B4-BE49-F238E27FC236}">
                <a16:creationId xmlns:a16="http://schemas.microsoft.com/office/drawing/2014/main" id="{33F7693F-56E8-4454-8FD9-7D1E2FC1621C}"/>
              </a:ext>
            </a:extLst>
          </p:cNvPr>
          <p:cNvSpPr>
            <a:spLocks noGrp="1"/>
          </p:cNvSpPr>
          <p:nvPr>
            <p:ph sz="half" idx="2"/>
          </p:nvPr>
        </p:nvSpPr>
        <p:spPr/>
        <p:txBody>
          <a:bodyPr/>
          <a:lstStyle/>
          <a:p>
            <a:pPr>
              <a:spcBef>
                <a:spcPts val="0"/>
              </a:spcBef>
            </a:pPr>
            <a:r>
              <a:rPr lang="zh-CN" altLang="en-US" dirty="0">
                <a:solidFill>
                  <a:srgbClr val="0000FF"/>
                </a:solidFill>
              </a:rPr>
              <a:t>天河二号</a:t>
            </a:r>
            <a:r>
              <a:rPr lang="zh-CN" altLang="en-US" dirty="0"/>
              <a:t>：国防科技大学研制</a:t>
            </a:r>
            <a:endParaRPr lang="en-US" altLang="zh-CN" dirty="0"/>
          </a:p>
          <a:p>
            <a:pPr lvl="1">
              <a:spcBef>
                <a:spcPts val="0"/>
              </a:spcBef>
            </a:pPr>
            <a:r>
              <a:rPr lang="zh-CN" altLang="en-US" dirty="0">
                <a:latin typeface="Times New Roman" panose="02020603050405020304" pitchFamily="18" charset="0"/>
              </a:rPr>
              <a:t>峰值计算速度：每秒</a:t>
            </a:r>
            <a:r>
              <a:rPr lang="en-US" altLang="zh-CN" dirty="0">
                <a:latin typeface="Times New Roman" panose="02020603050405020304" pitchFamily="18" charset="0"/>
              </a:rPr>
              <a:t>5.49</a:t>
            </a:r>
            <a:r>
              <a:rPr lang="zh-CN" altLang="en-US" dirty="0">
                <a:latin typeface="Times New Roman" panose="02020603050405020304" pitchFamily="18" charset="0"/>
              </a:rPr>
              <a:t>京次</a:t>
            </a:r>
            <a:endParaRPr lang="en-US" altLang="zh-CN" dirty="0">
              <a:latin typeface="Times New Roman" panose="02020603050405020304" pitchFamily="18" charset="0"/>
            </a:endParaRPr>
          </a:p>
          <a:p>
            <a:pPr lvl="1">
              <a:spcBef>
                <a:spcPts val="0"/>
              </a:spcBef>
            </a:pPr>
            <a:r>
              <a:rPr lang="zh-CN" altLang="en-US" dirty="0">
                <a:latin typeface="Times New Roman" panose="02020603050405020304" pitchFamily="18" charset="0"/>
              </a:rPr>
              <a:t>持续计算速度：每秒</a:t>
            </a:r>
            <a:r>
              <a:rPr lang="en-US" altLang="zh-CN" dirty="0">
                <a:latin typeface="Times New Roman" panose="02020603050405020304" pitchFamily="18" charset="0"/>
              </a:rPr>
              <a:t>3.39</a:t>
            </a:r>
            <a:r>
              <a:rPr lang="zh-CN" altLang="en-US" dirty="0">
                <a:latin typeface="Times New Roman" panose="02020603050405020304" pitchFamily="18" charset="0"/>
              </a:rPr>
              <a:t>京次</a:t>
            </a:r>
            <a:endParaRPr lang="en-US" altLang="zh-CN" dirty="0">
              <a:latin typeface="Times New Roman" panose="02020603050405020304" pitchFamily="18" charset="0"/>
            </a:endParaRPr>
          </a:p>
          <a:p>
            <a:pPr lvl="1">
              <a:spcBef>
                <a:spcPts val="0"/>
              </a:spcBef>
            </a:pPr>
            <a:r>
              <a:rPr lang="en-US" altLang="zh-CN" dirty="0">
                <a:latin typeface="Times New Roman" panose="02020603050405020304" pitchFamily="18" charset="0"/>
              </a:rPr>
              <a:t>2013</a:t>
            </a:r>
            <a:r>
              <a:rPr lang="zh-CN" altLang="en-US" dirty="0">
                <a:latin typeface="Times New Roman" panose="02020603050405020304" pitchFamily="18" charset="0"/>
              </a:rPr>
              <a:t>年全球最快超级计算机</a:t>
            </a:r>
            <a:endParaRPr lang="en-US" altLang="zh-CN" dirty="0">
              <a:latin typeface="Times New Roman" panose="02020603050405020304" pitchFamily="18" charset="0"/>
            </a:endParaRPr>
          </a:p>
          <a:p>
            <a:pPr lvl="1">
              <a:spcBef>
                <a:spcPts val="0"/>
              </a:spcBef>
            </a:pPr>
            <a:r>
              <a:rPr lang="en-US" altLang="zh-CN" dirty="0">
                <a:solidFill>
                  <a:srgbClr val="0000FF"/>
                </a:solidFill>
                <a:latin typeface="Times New Roman" panose="02020603050405020304" pitchFamily="18" charset="0"/>
              </a:rPr>
              <a:t>2020</a:t>
            </a:r>
            <a:r>
              <a:rPr lang="zh-CN" altLang="en-US" dirty="0">
                <a:solidFill>
                  <a:srgbClr val="0000FF"/>
                </a:solidFill>
                <a:latin typeface="Times New Roman" panose="02020603050405020304" pitchFamily="18" charset="0"/>
              </a:rPr>
              <a:t>年</a:t>
            </a:r>
            <a:r>
              <a:rPr lang="en-US" altLang="zh-CN" dirty="0">
                <a:solidFill>
                  <a:srgbClr val="0000FF"/>
                </a:solidFill>
                <a:latin typeface="Times New Roman" panose="02020603050405020304" pitchFamily="18" charset="0"/>
              </a:rPr>
              <a:t>6</a:t>
            </a:r>
            <a:r>
              <a:rPr lang="zh-CN" altLang="en-US" dirty="0">
                <a:solidFill>
                  <a:srgbClr val="0000FF"/>
                </a:solidFill>
                <a:latin typeface="Times New Roman" panose="02020603050405020304" pitchFamily="18" charset="0"/>
              </a:rPr>
              <a:t>月，全球超级计算机</a:t>
            </a:r>
            <a:r>
              <a:rPr lang="en-US" altLang="zh-CN" dirty="0">
                <a:solidFill>
                  <a:srgbClr val="0000FF"/>
                </a:solidFill>
                <a:latin typeface="Times New Roman" panose="02020603050405020304" pitchFamily="18" charset="0"/>
              </a:rPr>
              <a:t>Top500</a:t>
            </a:r>
            <a:r>
              <a:rPr lang="zh-CN" altLang="en-US" dirty="0">
                <a:solidFill>
                  <a:srgbClr val="0000FF"/>
                </a:solidFill>
                <a:latin typeface="Times New Roman" panose="02020603050405020304" pitchFamily="18" charset="0"/>
              </a:rPr>
              <a:t>榜单公布，排名第五。</a:t>
            </a:r>
            <a:endParaRPr lang="en-US" altLang="zh-CN" dirty="0">
              <a:solidFill>
                <a:srgbClr val="0000FF"/>
              </a:solidFill>
              <a:latin typeface="Times New Roman" panose="02020603050405020304" pitchFamily="18" charset="0"/>
            </a:endParaRPr>
          </a:p>
          <a:p>
            <a:pPr lvl="1">
              <a:spcBef>
                <a:spcPts val="0"/>
              </a:spcBef>
            </a:pPr>
            <a:endParaRPr lang="zh-CN" altLang="en-US" sz="2800" dirty="0">
              <a:latin typeface="Times New Roman" panose="02020603050405020304" pitchFamily="18" charset="0"/>
            </a:endParaRPr>
          </a:p>
          <a:p>
            <a:endParaRPr lang="zh-CN" altLang="en-US" sz="3200" dirty="0"/>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117</a:t>
            </a:fld>
            <a:endParaRPr lang="en-US" altLang="zh-CN"/>
          </a:p>
        </p:txBody>
      </p:sp>
    </p:spTree>
    <p:extLst>
      <p:ext uri="{BB962C8B-B14F-4D97-AF65-F5344CB8AC3E}">
        <p14:creationId xmlns:p14="http://schemas.microsoft.com/office/powerpoint/2010/main" val="236813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wipe(left)">
                                      <p:cBhvr>
                                        <p:cTn id="30" dur="500"/>
                                        <p:tgtEl>
                                          <p:spTgt spid="5">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wipe(left)">
                                      <p:cBhvr>
                                        <p:cTn id="33" dur="500"/>
                                        <p:tgtEl>
                                          <p:spTgt spid="5">
                                            <p:txEl>
                                              <p:pRg st="1" end="1"/>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
                                            <p:txEl>
                                              <p:pRg st="2" end="2"/>
                                            </p:txEl>
                                          </p:spTgt>
                                        </p:tgtEl>
                                        <p:attrNameLst>
                                          <p:attrName>style.visibility</p:attrName>
                                        </p:attrNameLst>
                                      </p:cBhvr>
                                      <p:to>
                                        <p:strVal val="visible"/>
                                      </p:to>
                                    </p:set>
                                    <p:animEffect transition="in" filter="wipe(left)">
                                      <p:cBhvr>
                                        <p:cTn id="36" dur="500"/>
                                        <p:tgtEl>
                                          <p:spTgt spid="5">
                                            <p:txEl>
                                              <p:pRg st="2" end="2"/>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wipe(left)">
                                      <p:cBhvr>
                                        <p:cTn id="39" dur="500"/>
                                        <p:tgtEl>
                                          <p:spTgt spid="5">
                                            <p:txEl>
                                              <p:pRg st="3" end="3"/>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wipe(left)">
                                      <p:cBhvr>
                                        <p:cTn id="4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国之重器：天河</a:t>
            </a:r>
          </a:p>
        </p:txBody>
      </p:sp>
      <p:sp>
        <p:nvSpPr>
          <p:cNvPr id="3" name="内容占位符 2"/>
          <p:cNvSpPr>
            <a:spLocks noGrp="1"/>
          </p:cNvSpPr>
          <p:nvPr>
            <p:ph idx="1"/>
          </p:nvPr>
        </p:nvSpPr>
        <p:spPr/>
        <p:txBody>
          <a:bodyPr>
            <a:normAutofit/>
          </a:bodyPr>
          <a:lstStyle/>
          <a:p>
            <a:r>
              <a:rPr lang="zh-CN" altLang="en-US" dirty="0">
                <a:latin typeface="Times New Roman" panose="02020603050405020304" pitchFamily="18" charset="0"/>
              </a:rPr>
              <a:t>操作系统：</a:t>
            </a:r>
            <a:r>
              <a:rPr lang="zh-CN" altLang="en-US" dirty="0">
                <a:solidFill>
                  <a:srgbClr val="0000FF"/>
                </a:solidFill>
                <a:latin typeface="Times New Roman" panose="02020603050405020304" pitchFamily="18" charset="0"/>
              </a:rPr>
              <a:t>麒麟</a:t>
            </a:r>
            <a:r>
              <a:rPr lang="en-US" altLang="zh-CN" dirty="0">
                <a:solidFill>
                  <a:srgbClr val="0000FF"/>
                </a:solidFill>
                <a:latin typeface="Times New Roman" panose="02020603050405020304" pitchFamily="18" charset="0"/>
              </a:rPr>
              <a:t>Linux</a:t>
            </a:r>
            <a:r>
              <a:rPr lang="zh-CN" altLang="en-US" dirty="0">
                <a:solidFill>
                  <a:srgbClr val="0000FF"/>
                </a:solidFill>
                <a:latin typeface="Times New Roman" panose="02020603050405020304" pitchFamily="18" charset="0"/>
              </a:rPr>
              <a:t>，</a:t>
            </a:r>
            <a:r>
              <a:rPr lang="zh-CN" altLang="en-US" dirty="0">
                <a:latin typeface="Times New Roman" panose="02020603050405020304" pitchFamily="18" charset="0"/>
              </a:rPr>
              <a:t>中国自主研发</a:t>
            </a:r>
            <a:endParaRPr lang="en-US" altLang="zh-CN" dirty="0">
              <a:latin typeface="Times New Roman" panose="02020603050405020304" pitchFamily="18" charset="0"/>
            </a:endParaRPr>
          </a:p>
          <a:p>
            <a:r>
              <a:rPr lang="zh-CN" altLang="en-US" dirty="0">
                <a:latin typeface="Times New Roman" panose="02020603050405020304" pitchFamily="18" charset="0"/>
              </a:rPr>
              <a:t>银河麒麟</a:t>
            </a:r>
            <a:r>
              <a:rPr lang="en-US" altLang="zh-CN" dirty="0">
                <a:latin typeface="Times New Roman" panose="02020603050405020304" pitchFamily="18" charset="0"/>
              </a:rPr>
              <a:t>2.0</a:t>
            </a:r>
            <a:r>
              <a:rPr lang="zh-CN" altLang="en-US" dirty="0">
                <a:latin typeface="Times New Roman" panose="02020603050405020304" pitchFamily="18" charset="0"/>
              </a:rPr>
              <a:t>操作系统完全版包括实时版、安全版、服务器版三个版本。</a:t>
            </a:r>
            <a:endParaRPr lang="en-US" altLang="zh-CN" dirty="0">
              <a:latin typeface="Times New Roman" panose="02020603050405020304" pitchFamily="18" charset="0"/>
            </a:endParaRPr>
          </a:p>
          <a:p>
            <a:r>
              <a:rPr lang="zh-CN" altLang="en-US" dirty="0">
                <a:latin typeface="Times New Roman" panose="02020603050405020304" pitchFamily="18" charset="0"/>
              </a:rPr>
              <a:t>权威机构进行了源码级鉴定，银河麒麟安全操作系统主要分为三层：</a:t>
            </a:r>
            <a:endParaRPr lang="en-US" altLang="zh-CN" dirty="0">
              <a:latin typeface="Times New Roman" panose="02020603050405020304" pitchFamily="18" charset="0"/>
            </a:endParaRPr>
          </a:p>
          <a:p>
            <a:pPr lvl="1"/>
            <a:r>
              <a:rPr lang="zh-CN" altLang="en-US" dirty="0">
                <a:latin typeface="Times New Roman" panose="02020603050405020304" pitchFamily="18" charset="0"/>
              </a:rPr>
              <a:t>最底层是自己加的内容，主要是为保证安全性、实时性等方面的任务，可自由替换加载。</a:t>
            </a:r>
            <a:endParaRPr lang="en-US" altLang="zh-CN" dirty="0">
              <a:latin typeface="Times New Roman" panose="02020603050405020304" pitchFamily="18" charset="0"/>
            </a:endParaRPr>
          </a:p>
          <a:p>
            <a:pPr lvl="1"/>
            <a:r>
              <a:rPr lang="zh-CN" altLang="en-US" dirty="0">
                <a:latin typeface="Times New Roman" panose="02020603050405020304" pitchFamily="18" charset="0"/>
              </a:rPr>
              <a:t>中间层是 </a:t>
            </a:r>
            <a:r>
              <a:rPr lang="en-US" altLang="zh-CN" dirty="0">
                <a:latin typeface="Times New Roman" panose="02020603050405020304" pitchFamily="18" charset="0"/>
              </a:rPr>
              <a:t>FreeBSD </a:t>
            </a:r>
            <a:r>
              <a:rPr lang="zh-CN" altLang="en-US" dirty="0">
                <a:latin typeface="Times New Roman" panose="02020603050405020304" pitchFamily="18" charset="0"/>
              </a:rPr>
              <a:t>的内核</a:t>
            </a:r>
            <a:endParaRPr lang="en-US" altLang="zh-CN" dirty="0">
              <a:latin typeface="Times New Roman" panose="02020603050405020304" pitchFamily="18" charset="0"/>
            </a:endParaRPr>
          </a:p>
          <a:p>
            <a:pPr lvl="1"/>
            <a:r>
              <a:rPr lang="zh-CN" altLang="en-US" dirty="0">
                <a:latin typeface="Times New Roman" panose="02020603050405020304" pitchFamily="18" charset="0"/>
              </a:rPr>
              <a:t>最上层是 </a:t>
            </a:r>
            <a:r>
              <a:rPr lang="en-US" altLang="zh-CN" dirty="0">
                <a:latin typeface="Times New Roman" panose="02020603050405020304" pitchFamily="18" charset="0"/>
              </a:rPr>
              <a:t>Linux </a:t>
            </a:r>
            <a:r>
              <a:rPr lang="zh-CN" altLang="en-US" dirty="0">
                <a:latin typeface="Times New Roman" panose="02020603050405020304" pitchFamily="18" charset="0"/>
              </a:rPr>
              <a:t>兼容库</a:t>
            </a:r>
            <a:endParaRPr lang="en-US" altLang="zh-CN" dirty="0">
              <a:latin typeface="Times New Roman" panose="02020603050405020304" pitchFamily="18" charset="0"/>
            </a:endParaRPr>
          </a:p>
          <a:p>
            <a:pPr lvl="2"/>
            <a:endParaRPr lang="en-US" altLang="zh-CN" dirty="0">
              <a:latin typeface="Times New Roman" panose="02020603050405020304" pitchFamily="18" charset="0"/>
            </a:endParaRPr>
          </a:p>
          <a:p>
            <a:r>
              <a:rPr lang="zh-CN" altLang="en-US" dirty="0"/>
              <a:t>麒麟操作系统</a:t>
            </a:r>
            <a:endParaRPr lang="en-US" altLang="zh-CN" dirty="0"/>
          </a:p>
          <a:p>
            <a:pPr lvl="1"/>
            <a:r>
              <a:rPr lang="zh-CN" altLang="en-US" dirty="0"/>
              <a:t>“天问一号”成功着陆火星使用的操作系统</a:t>
            </a:r>
            <a:endParaRPr lang="en-US" altLang="zh-CN" dirty="0"/>
          </a:p>
          <a:p>
            <a:pPr lvl="1"/>
            <a:r>
              <a:rPr lang="zh-CN" altLang="en-US" dirty="0"/>
              <a:t>已经在中国空间站、北斗等领域得到广泛应用</a:t>
            </a:r>
            <a:endParaRPr lang="en-US" altLang="zh-CN" dirty="0"/>
          </a:p>
          <a:p>
            <a:endParaRPr lang="en-US" altLang="zh-CN"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118</a:t>
            </a:fld>
            <a:endParaRPr lang="en-US" altLang="zh-CN"/>
          </a:p>
        </p:txBody>
      </p:sp>
    </p:spTree>
    <p:extLst>
      <p:ext uri="{BB962C8B-B14F-4D97-AF65-F5344CB8AC3E}">
        <p14:creationId xmlns:p14="http://schemas.microsoft.com/office/powerpoint/2010/main" val="111862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left)">
                                      <p:cBhvr>
                                        <p:cTn id="31" dur="500"/>
                                        <p:tgtEl>
                                          <p:spTgt spid="3">
                                            <p:txEl>
                                              <p:pRg st="7" end="7"/>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wipe(left)">
                                      <p:cBhvr>
                                        <p:cTn id="34" dur="500"/>
                                        <p:tgtEl>
                                          <p:spTgt spid="3">
                                            <p:txEl>
                                              <p:pRg st="8" end="8"/>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wipe(left)">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国之重器：助力抗疫</a:t>
            </a:r>
          </a:p>
        </p:txBody>
      </p:sp>
      <p:sp>
        <p:nvSpPr>
          <p:cNvPr id="3" name="内容占位符 2"/>
          <p:cNvSpPr>
            <a:spLocks noGrp="1"/>
          </p:cNvSpPr>
          <p:nvPr>
            <p:ph idx="1"/>
          </p:nvPr>
        </p:nvSpPr>
        <p:spPr/>
        <p:txBody>
          <a:bodyPr/>
          <a:lstStyle/>
          <a:p>
            <a:r>
              <a:rPr lang="zh-CN" altLang="en-US" dirty="0"/>
              <a:t>在国家超级计算广州中心，“天河二号”超级计算机就曾建立</a:t>
            </a:r>
            <a:r>
              <a:rPr lang="zh-CN" altLang="en-US" dirty="0">
                <a:solidFill>
                  <a:srgbClr val="0000FF"/>
                </a:solidFill>
              </a:rPr>
              <a:t>抗击新冠疫情信息系统和数据库</a:t>
            </a:r>
            <a:endParaRPr lang="en-US" altLang="zh-CN" dirty="0">
              <a:solidFill>
                <a:srgbClr val="0000FF"/>
              </a:solidFill>
            </a:endParaRPr>
          </a:p>
          <a:p>
            <a:pPr lvl="1"/>
            <a:r>
              <a:rPr lang="zh-CN" altLang="en-US" dirty="0"/>
              <a:t>实现定点医院全部病例数据和临床药物疗效数据的实时采集与在线分析；</a:t>
            </a:r>
            <a:endParaRPr lang="en-US" altLang="zh-CN" dirty="0"/>
          </a:p>
          <a:p>
            <a:pPr lvl="1"/>
            <a:r>
              <a:rPr lang="zh-CN" altLang="en-US" dirty="0"/>
              <a:t>实现抗疫医疗质量控制与分析。</a:t>
            </a:r>
            <a:endParaRPr lang="en-US" altLang="zh-CN" dirty="0"/>
          </a:p>
          <a:p>
            <a:pPr lvl="1"/>
            <a:endParaRPr lang="en-US" altLang="zh-CN" dirty="0"/>
          </a:p>
          <a:p>
            <a:r>
              <a:rPr lang="zh-CN" altLang="en-US" dirty="0"/>
              <a:t>在阻断疫情扩散方面，广州超算中心开发的软件，基于已确诊的病患，利用传统流行病调查与大数据追踪分析等手段，结合地理信息技术，构建了</a:t>
            </a:r>
            <a:r>
              <a:rPr lang="zh-CN" altLang="en-US" dirty="0">
                <a:solidFill>
                  <a:srgbClr val="0000FF"/>
                </a:solidFill>
              </a:rPr>
              <a:t>新冠病毒肺炎病患时空轨迹数据库</a:t>
            </a:r>
            <a:r>
              <a:rPr lang="zh-CN" altLang="en-US" dirty="0"/>
              <a:t>。</a:t>
            </a:r>
          </a:p>
          <a:p>
            <a:endParaRPr lang="en-US" altLang="zh-CN" dirty="0"/>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119</a:t>
            </a:fld>
            <a:endParaRPr lang="en-US" altLang="zh-CN"/>
          </a:p>
        </p:txBody>
      </p:sp>
    </p:spTree>
    <p:extLst>
      <p:ext uri="{BB962C8B-B14F-4D97-AF65-F5344CB8AC3E}">
        <p14:creationId xmlns:p14="http://schemas.microsoft.com/office/powerpoint/2010/main" val="943459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r>
              <a:rPr lang="en-US" altLang="zh-CN" dirty="0"/>
              <a:t>1.2.1 Computer-System Operation</a:t>
            </a:r>
          </a:p>
        </p:txBody>
      </p:sp>
      <p:sp>
        <p:nvSpPr>
          <p:cNvPr id="307203" name="Rectangle 3"/>
          <p:cNvSpPr>
            <a:spLocks noGrp="1" noChangeArrowheads="1"/>
          </p:cNvSpPr>
          <p:nvPr>
            <p:ph idx="1"/>
          </p:nvPr>
        </p:nvSpPr>
        <p:spPr/>
        <p:txBody>
          <a:bodyPr/>
          <a:lstStyle/>
          <a:p>
            <a:pPr>
              <a:lnSpc>
                <a:spcPct val="120000"/>
              </a:lnSpc>
            </a:pPr>
            <a:r>
              <a:rPr lang="en-US" altLang="zh-CN" dirty="0">
                <a:latin typeface="Times New Roman" panose="02020603050405020304" pitchFamily="18" charset="0"/>
              </a:rPr>
              <a:t>I/O devices and the CPU can execute concurrently.</a:t>
            </a:r>
          </a:p>
          <a:p>
            <a:pPr>
              <a:lnSpc>
                <a:spcPct val="120000"/>
              </a:lnSpc>
            </a:pPr>
            <a:r>
              <a:rPr lang="en-US" altLang="zh-CN" dirty="0">
                <a:latin typeface="Times New Roman" panose="02020603050405020304" pitchFamily="18" charset="0"/>
              </a:rPr>
              <a:t>Each device controller is in charge of a particular device type.</a:t>
            </a:r>
          </a:p>
          <a:p>
            <a:pPr>
              <a:lnSpc>
                <a:spcPct val="120000"/>
              </a:lnSpc>
            </a:pPr>
            <a:r>
              <a:rPr lang="en-US" altLang="zh-CN" dirty="0">
                <a:latin typeface="Times New Roman" panose="02020603050405020304" pitchFamily="18" charset="0"/>
              </a:rPr>
              <a:t>Each device controller has a local buffer.</a:t>
            </a:r>
          </a:p>
          <a:p>
            <a:pPr>
              <a:lnSpc>
                <a:spcPct val="120000"/>
              </a:lnSpc>
            </a:pPr>
            <a:r>
              <a:rPr lang="en-US" altLang="zh-CN" dirty="0">
                <a:latin typeface="Times New Roman" panose="02020603050405020304" pitchFamily="18" charset="0"/>
              </a:rPr>
              <a:t>CPU moves data from/to main memory to/from local buffers.</a:t>
            </a:r>
          </a:p>
          <a:p>
            <a:pPr>
              <a:lnSpc>
                <a:spcPct val="120000"/>
              </a:lnSpc>
            </a:pPr>
            <a:r>
              <a:rPr lang="en-US" altLang="zh-CN" dirty="0">
                <a:latin typeface="Times New Roman" panose="02020603050405020304" pitchFamily="18" charset="0"/>
              </a:rPr>
              <a:t>I/O is from the device to local buffer of controller.</a:t>
            </a:r>
          </a:p>
          <a:p>
            <a:pPr>
              <a:lnSpc>
                <a:spcPct val="120000"/>
              </a:lnSpc>
            </a:pPr>
            <a:r>
              <a:rPr lang="en-US" altLang="zh-CN" dirty="0">
                <a:latin typeface="Times New Roman" panose="02020603050405020304" pitchFamily="18" charset="0"/>
              </a:rPr>
              <a:t>Device controller informs CPU that it has finished its operation by causing an </a:t>
            </a:r>
            <a:r>
              <a:rPr lang="en-US" altLang="zh-CN" i="1" dirty="0">
                <a:solidFill>
                  <a:srgbClr val="0000FF"/>
                </a:solidFill>
                <a:latin typeface="Times New Roman" panose="02020603050405020304" pitchFamily="18" charset="0"/>
              </a:rPr>
              <a:t>interrupt</a:t>
            </a:r>
            <a:r>
              <a:rPr lang="en-US" altLang="zh-CN" dirty="0">
                <a:latin typeface="Times New Roman" panose="02020603050405020304" pitchFamily="18" charset="0"/>
              </a:rPr>
              <a:t>.</a:t>
            </a:r>
          </a:p>
        </p:txBody>
      </p:sp>
      <p:sp>
        <p:nvSpPr>
          <p:cNvPr id="307204" name="AutoShape 4">
            <a:hlinkClick r:id="rId3" action="ppaction://hlinksldjump"/>
          </p:cNvPr>
          <p:cNvSpPr>
            <a:spLocks noChangeArrowheads="1"/>
          </p:cNvSpPr>
          <p:nvPr/>
        </p:nvSpPr>
        <p:spPr bwMode="auto">
          <a:xfrm>
            <a:off x="4698000" y="5622768"/>
            <a:ext cx="2880000" cy="720000"/>
          </a:xfrm>
          <a:prstGeom prst="cloudCallout">
            <a:avLst>
              <a:gd name="adj1" fmla="val -81446"/>
              <a:gd name="adj2" fmla="val -131618"/>
            </a:avLst>
          </a:prstGeom>
          <a:solidFill>
            <a:srgbClr val="FFFF00"/>
          </a:solidFill>
          <a:ln w="19050">
            <a:solidFill>
              <a:srgbClr val="FF3300"/>
            </a:solidFill>
            <a:round/>
            <a:headEnd/>
            <a:tailEnd/>
          </a:ln>
          <a:effectLst/>
        </p:spPr>
        <p:txBody>
          <a:bodyPr/>
          <a:lstStyle/>
          <a:p>
            <a:pPr algn="ctr"/>
            <a:r>
              <a:rPr lang="en-US" altLang="zh-CN" sz="2000" b="1" dirty="0">
                <a:solidFill>
                  <a:srgbClr val="0000FF"/>
                </a:solidFill>
              </a:rPr>
              <a:t>A3: interrupt?</a:t>
            </a:r>
          </a:p>
        </p:txBody>
      </p:sp>
      <p:sp>
        <p:nvSpPr>
          <p:cNvPr id="2" name="圆角矩形 1"/>
          <p:cNvSpPr/>
          <p:nvPr/>
        </p:nvSpPr>
        <p:spPr bwMode="auto">
          <a:xfrm>
            <a:off x="336640" y="3474005"/>
            <a:ext cx="11520000" cy="1755195"/>
          </a:xfrm>
          <a:prstGeom prst="roundRect">
            <a:avLst>
              <a:gd name="adj" fmla="val 11641"/>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b="1">
              <a:ea typeface="黑体" pitchFamily="2" charset="-122"/>
            </a:endParaRPr>
          </a:p>
        </p:txBody>
      </p:sp>
      <p:sp>
        <p:nvSpPr>
          <p:cNvPr id="3" name="Rectangle 29">
            <a:extLst>
              <a:ext uri="{FF2B5EF4-FFF2-40B4-BE49-F238E27FC236}">
                <a16:creationId xmlns:a16="http://schemas.microsoft.com/office/drawing/2014/main" id="{56960E67-40CF-5450-FBB2-9560948C025D}"/>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12</a:t>
            </a:fld>
            <a:endParaRPr lang="en-US" altLang="zh-CN"/>
          </a:p>
        </p:txBody>
      </p:sp>
    </p:spTree>
    <p:extLst>
      <p:ext uri="{BB962C8B-B14F-4D97-AF65-F5344CB8AC3E}">
        <p14:creationId xmlns:p14="http://schemas.microsoft.com/office/powerpoint/2010/main" val="2549823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03">
                                            <p:txEl>
                                              <p:pRg st="1" end="1"/>
                                            </p:txEl>
                                          </p:spTgt>
                                        </p:tgtEl>
                                        <p:attrNameLst>
                                          <p:attrName>style.visibility</p:attrName>
                                        </p:attrNameLst>
                                      </p:cBhvr>
                                      <p:to>
                                        <p:strVal val="visible"/>
                                      </p:to>
                                    </p:set>
                                    <p:animEffect transition="in" filter="wipe(left)">
                                      <p:cBhvr>
                                        <p:cTn id="7" dur="500"/>
                                        <p:tgtEl>
                                          <p:spTgt spid="3072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03">
                                            <p:txEl>
                                              <p:pRg st="2" end="2"/>
                                            </p:txEl>
                                          </p:spTgt>
                                        </p:tgtEl>
                                        <p:attrNameLst>
                                          <p:attrName>style.visibility</p:attrName>
                                        </p:attrNameLst>
                                      </p:cBhvr>
                                      <p:to>
                                        <p:strVal val="visible"/>
                                      </p:to>
                                    </p:set>
                                    <p:animEffect transition="in" filter="wipe(left)">
                                      <p:cBhvr>
                                        <p:cTn id="12" dur="500"/>
                                        <p:tgtEl>
                                          <p:spTgt spid="30720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203">
                                            <p:txEl>
                                              <p:pRg st="3" end="3"/>
                                            </p:txEl>
                                          </p:spTgt>
                                        </p:tgtEl>
                                        <p:attrNameLst>
                                          <p:attrName>style.visibility</p:attrName>
                                        </p:attrNameLst>
                                      </p:cBhvr>
                                      <p:to>
                                        <p:strVal val="visible"/>
                                      </p:to>
                                    </p:set>
                                    <p:animEffect transition="in" filter="wipe(left)">
                                      <p:cBhvr>
                                        <p:cTn id="17" dur="500"/>
                                        <p:tgtEl>
                                          <p:spTgt spid="30720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203">
                                            <p:txEl>
                                              <p:pRg st="4" end="4"/>
                                            </p:txEl>
                                          </p:spTgt>
                                        </p:tgtEl>
                                        <p:attrNameLst>
                                          <p:attrName>style.visibility</p:attrName>
                                        </p:attrNameLst>
                                      </p:cBhvr>
                                      <p:to>
                                        <p:strVal val="visible"/>
                                      </p:to>
                                    </p:set>
                                    <p:animEffect transition="in" filter="wipe(left)">
                                      <p:cBhvr>
                                        <p:cTn id="22" dur="500"/>
                                        <p:tgtEl>
                                          <p:spTgt spid="30720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203">
                                            <p:txEl>
                                              <p:pRg st="5" end="5"/>
                                            </p:txEl>
                                          </p:spTgt>
                                        </p:tgtEl>
                                        <p:attrNameLst>
                                          <p:attrName>style.visibility</p:attrName>
                                        </p:attrNameLst>
                                      </p:cBhvr>
                                      <p:to>
                                        <p:strVal val="visible"/>
                                      </p:to>
                                    </p:set>
                                    <p:animEffect transition="in" filter="wipe(left)">
                                      <p:cBhvr>
                                        <p:cTn id="27" dur="500"/>
                                        <p:tgtEl>
                                          <p:spTgt spid="30720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07204"/>
                                        </p:tgtEl>
                                        <p:attrNameLst>
                                          <p:attrName>style.visibility</p:attrName>
                                        </p:attrNameLst>
                                      </p:cBhvr>
                                      <p:to>
                                        <p:strVal val="visible"/>
                                      </p:to>
                                    </p:set>
                                    <p:animEffect transition="in" filter="wipe(up)">
                                      <p:cBhvr>
                                        <p:cTn id="37" dur="500"/>
                                        <p:tgtEl>
                                          <p:spTgt spid="307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p:bldP spid="307204" grpId="0" animBg="1"/>
      <p:bldP spid="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华为应对</a:t>
            </a:r>
            <a:r>
              <a:rPr lang="en-US" altLang="zh-CN" dirty="0"/>
              <a:t>——</a:t>
            </a:r>
            <a:r>
              <a:rPr lang="zh-CN" altLang="en-US" dirty="0"/>
              <a:t>操作系统</a:t>
            </a:r>
          </a:p>
        </p:txBody>
      </p:sp>
      <p:sp>
        <p:nvSpPr>
          <p:cNvPr id="3" name="内容占位符 2"/>
          <p:cNvSpPr>
            <a:spLocks noGrp="1"/>
          </p:cNvSpPr>
          <p:nvPr>
            <p:ph idx="1"/>
          </p:nvPr>
        </p:nvSpPr>
        <p:spPr/>
        <p:txBody>
          <a:bodyPr>
            <a:normAutofit/>
          </a:bodyPr>
          <a:lstStyle/>
          <a:p>
            <a:pPr>
              <a:spcBef>
                <a:spcPts val="600"/>
              </a:spcBef>
            </a:pPr>
            <a:r>
              <a:rPr lang="zh-CN" altLang="en-US" dirty="0">
                <a:latin typeface="Times New Roman" panose="02020603050405020304" pitchFamily="18" charset="0"/>
              </a:rPr>
              <a:t>鸿蒙操作系统</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2019.8.9</a:t>
            </a:r>
            <a:r>
              <a:rPr lang="zh-CN" altLang="en-US" dirty="0">
                <a:latin typeface="Times New Roman" panose="02020603050405020304" pitchFamily="18" charset="0"/>
              </a:rPr>
              <a:t>，在东莞举行华为开发者大会，正式发布鸿蒙</a:t>
            </a:r>
            <a:r>
              <a:rPr lang="en-US" altLang="zh-CN" dirty="0">
                <a:latin typeface="Times New Roman" panose="02020603050405020304" pitchFamily="18" charset="0"/>
              </a:rPr>
              <a:t>OS</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2020.9.10</a:t>
            </a:r>
            <a:r>
              <a:rPr lang="zh-CN" altLang="en-US" dirty="0">
                <a:latin typeface="Times New Roman" panose="02020603050405020304" pitchFamily="18" charset="0"/>
              </a:rPr>
              <a:t>，华为鸿蒙系统升级至华为鸿蒙系统</a:t>
            </a:r>
            <a:r>
              <a:rPr lang="en-US" altLang="zh-CN" dirty="0">
                <a:latin typeface="Times New Roman" panose="02020603050405020304" pitchFamily="18" charset="0"/>
              </a:rPr>
              <a:t>2.0</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2020.12.16</a:t>
            </a:r>
            <a:r>
              <a:rPr lang="zh-CN" altLang="en-US" dirty="0">
                <a:latin typeface="Times New Roman" panose="02020603050405020304" pitchFamily="18" charset="0"/>
              </a:rPr>
              <a:t>，手机鸿蒙系统</a:t>
            </a:r>
            <a:r>
              <a:rPr lang="en-US" altLang="zh-CN" dirty="0">
                <a:latin typeface="Times New Roman" panose="02020603050405020304" pitchFamily="18" charset="0"/>
              </a:rPr>
              <a:t>OS 2.0</a:t>
            </a:r>
            <a:r>
              <a:rPr lang="zh-CN" altLang="en-US" dirty="0">
                <a:latin typeface="Times New Roman" panose="02020603050405020304" pitchFamily="18" charset="0"/>
              </a:rPr>
              <a:t>开放</a:t>
            </a:r>
            <a:r>
              <a:rPr lang="en-US" altLang="zh-CN" dirty="0">
                <a:latin typeface="Times New Roman" panose="02020603050405020304" pitchFamily="18" charset="0"/>
              </a:rPr>
              <a:t>Beta</a:t>
            </a:r>
            <a:r>
              <a:rPr lang="zh-CN" altLang="en-US" dirty="0">
                <a:latin typeface="Times New Roman" panose="02020603050405020304" pitchFamily="18" charset="0"/>
              </a:rPr>
              <a:t>测试版本。</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2021.2.22</a:t>
            </a:r>
            <a:r>
              <a:rPr lang="zh-CN" altLang="en-US" dirty="0">
                <a:latin typeface="Times New Roman" panose="02020603050405020304" pitchFamily="18" charset="0"/>
              </a:rPr>
              <a:t>，华为正式宣布</a:t>
            </a:r>
            <a:r>
              <a:rPr lang="en-US" altLang="zh-CN" dirty="0" err="1">
                <a:latin typeface="Times New Roman" panose="02020603050405020304" pitchFamily="18" charset="0"/>
              </a:rPr>
              <a:t>HarmonyOS</a:t>
            </a:r>
            <a:r>
              <a:rPr lang="zh-CN" altLang="en-US" dirty="0">
                <a:latin typeface="Times New Roman" panose="02020603050405020304" pitchFamily="18" charset="0"/>
              </a:rPr>
              <a:t>将于</a:t>
            </a:r>
            <a:r>
              <a:rPr lang="en-US" altLang="zh-CN" dirty="0">
                <a:latin typeface="Times New Roman" panose="02020603050405020304" pitchFamily="18" charset="0"/>
              </a:rPr>
              <a:t>4</a:t>
            </a:r>
            <a:r>
              <a:rPr lang="zh-CN" altLang="en-US" dirty="0">
                <a:latin typeface="Times New Roman" panose="02020603050405020304" pitchFamily="18" charset="0"/>
              </a:rPr>
              <a:t>月上线。</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2021.3</a:t>
            </a:r>
            <a:r>
              <a:rPr lang="zh-CN" altLang="en-US" dirty="0">
                <a:latin typeface="Times New Roman" panose="02020603050405020304" pitchFamily="18" charset="0"/>
              </a:rPr>
              <a:t>，华为表示，今年搭载鸿蒙操作系统的物联网设备有望达到</a:t>
            </a:r>
            <a:r>
              <a:rPr lang="en-US" altLang="zh-CN" dirty="0">
                <a:latin typeface="Times New Roman" panose="02020603050405020304" pitchFamily="18" charset="0"/>
              </a:rPr>
              <a:t>3</a:t>
            </a:r>
            <a:r>
              <a:rPr lang="zh-CN" altLang="en-US" dirty="0">
                <a:latin typeface="Times New Roman" panose="02020603050405020304" pitchFamily="18" charset="0"/>
              </a:rPr>
              <a:t>亿台，手机将超过</a:t>
            </a:r>
            <a:r>
              <a:rPr lang="en-US" altLang="zh-CN" dirty="0">
                <a:latin typeface="Times New Roman" panose="02020603050405020304" pitchFamily="18" charset="0"/>
              </a:rPr>
              <a:t>2</a:t>
            </a:r>
            <a:r>
              <a:rPr lang="zh-CN" altLang="en-US" dirty="0">
                <a:latin typeface="Times New Roman" panose="02020603050405020304" pitchFamily="18" charset="0"/>
              </a:rPr>
              <a:t>亿台。</a:t>
            </a:r>
            <a:endParaRPr lang="en-US" altLang="zh-CN" dirty="0">
              <a:latin typeface="Times New Roman" panose="02020603050405020304" pitchFamily="18" charset="0"/>
            </a:endParaRPr>
          </a:p>
          <a:p>
            <a:pPr>
              <a:spcBef>
                <a:spcPts val="600"/>
              </a:spcBef>
            </a:pPr>
            <a:r>
              <a:rPr lang="en-US" altLang="zh-CN" dirty="0" err="1"/>
              <a:t>EulerOS</a:t>
            </a:r>
            <a:r>
              <a:rPr lang="zh-CN" altLang="en-US" dirty="0"/>
              <a:t>：基于 </a:t>
            </a:r>
            <a:r>
              <a:rPr lang="en-US" altLang="zh-CN" dirty="0"/>
              <a:t>CentOS </a:t>
            </a:r>
            <a:r>
              <a:rPr lang="zh-CN" altLang="en-US" dirty="0"/>
              <a:t>的企业级 </a:t>
            </a:r>
            <a:r>
              <a:rPr lang="en-US" altLang="zh-CN" dirty="0"/>
              <a:t>Linux </a:t>
            </a:r>
            <a:r>
              <a:rPr lang="zh-CN" altLang="en-US" dirty="0"/>
              <a:t>发行版</a:t>
            </a:r>
            <a:endParaRPr lang="en-US" altLang="zh-CN" dirty="0"/>
          </a:p>
          <a:p>
            <a:pPr>
              <a:spcBef>
                <a:spcPts val="600"/>
              </a:spcBef>
            </a:pPr>
            <a:r>
              <a:rPr lang="en-US" altLang="zh-CN" dirty="0" err="1"/>
              <a:t>OpenEuler</a:t>
            </a:r>
            <a:r>
              <a:rPr lang="zh-CN" altLang="en-US" dirty="0"/>
              <a:t>：</a:t>
            </a:r>
            <a:r>
              <a:rPr lang="en-US" altLang="zh-CN" dirty="0" err="1"/>
              <a:t>EulerOS</a:t>
            </a:r>
            <a:r>
              <a:rPr lang="en-US" altLang="zh-CN" dirty="0"/>
              <a:t> </a:t>
            </a:r>
            <a:r>
              <a:rPr lang="zh-CN" altLang="en-US" dirty="0"/>
              <a:t>社区版</a:t>
            </a:r>
            <a:endParaRPr lang="en-US" altLang="zh-CN" dirty="0"/>
          </a:p>
          <a:p>
            <a:pPr>
              <a:spcBef>
                <a:spcPts val="600"/>
              </a:spcBef>
            </a:pPr>
            <a:endParaRPr lang="en-US" altLang="zh-CN"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0754BAF4-4552-4153-B05B-B399713D6D28}" type="slidenum">
              <a:rPr lang="en-US" altLang="zh-CN" smtClean="0"/>
              <a:pPr/>
              <a:t>120</a:t>
            </a:fld>
            <a:endParaRPr lang="en-US" altLang="zh-CN"/>
          </a:p>
        </p:txBody>
      </p:sp>
    </p:spTree>
    <p:extLst>
      <p:ext uri="{BB962C8B-B14F-4D97-AF65-F5344CB8AC3E}">
        <p14:creationId xmlns:p14="http://schemas.microsoft.com/office/powerpoint/2010/main" val="416711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20CAADA-29AE-5550-925D-314524BC189B}"/>
              </a:ext>
            </a:extLst>
          </p:cNvPr>
          <p:cNvSpPr>
            <a:spLocks noGrp="1"/>
          </p:cNvSpPr>
          <p:nvPr>
            <p:ph type="title"/>
          </p:nvPr>
        </p:nvSpPr>
        <p:spPr/>
        <p:txBody>
          <a:bodyPr/>
          <a:lstStyle/>
          <a:p>
            <a:r>
              <a:rPr lang="zh-CN" altLang="en-US" dirty="0"/>
              <a:t>华为应对</a:t>
            </a:r>
            <a:r>
              <a:rPr lang="en-US" altLang="zh-CN" dirty="0"/>
              <a:t>——</a:t>
            </a:r>
            <a:r>
              <a:rPr lang="zh-CN" altLang="en-US" dirty="0"/>
              <a:t>芯片</a:t>
            </a:r>
          </a:p>
        </p:txBody>
      </p:sp>
      <p:sp>
        <p:nvSpPr>
          <p:cNvPr id="7" name="内容占位符 6">
            <a:extLst>
              <a:ext uri="{FF2B5EF4-FFF2-40B4-BE49-F238E27FC236}">
                <a16:creationId xmlns:a16="http://schemas.microsoft.com/office/drawing/2014/main" id="{D4687BD8-689B-E74B-4276-F1800BFCFD7F}"/>
              </a:ext>
            </a:extLst>
          </p:cNvPr>
          <p:cNvSpPr>
            <a:spLocks noGrp="1"/>
          </p:cNvSpPr>
          <p:nvPr>
            <p:ph idx="1"/>
          </p:nvPr>
        </p:nvSpPr>
        <p:spPr/>
        <p:txBody>
          <a:bodyPr>
            <a:normAutofit/>
          </a:bodyPr>
          <a:lstStyle/>
          <a:p>
            <a:pPr>
              <a:spcBef>
                <a:spcPts val="600"/>
              </a:spcBef>
            </a:pPr>
            <a:r>
              <a:rPr lang="en-US" altLang="zh-CN" sz="2600" dirty="0"/>
              <a:t>2019.8.23</a:t>
            </a:r>
            <a:r>
              <a:rPr lang="zh-CN" altLang="en-US" sz="2600" dirty="0"/>
              <a:t>，在深圳正式发布商用的</a:t>
            </a:r>
            <a:r>
              <a:rPr lang="en-US" altLang="zh-CN" sz="2600" dirty="0"/>
              <a:t>AI</a:t>
            </a:r>
            <a:r>
              <a:rPr lang="zh-CN" altLang="en-US" sz="2600" dirty="0"/>
              <a:t>芯片</a:t>
            </a:r>
            <a:r>
              <a:rPr lang="en-US" altLang="zh-CN" sz="2600" dirty="0">
                <a:solidFill>
                  <a:srgbClr val="0000FF"/>
                </a:solidFill>
              </a:rPr>
              <a:t>Ascend 910</a:t>
            </a:r>
            <a:r>
              <a:rPr lang="zh-CN" altLang="en-US" sz="2600" dirty="0"/>
              <a:t>，同时推出全场景</a:t>
            </a:r>
            <a:r>
              <a:rPr lang="en-US" altLang="zh-CN" sz="2600" dirty="0"/>
              <a:t>AI</a:t>
            </a:r>
            <a:r>
              <a:rPr lang="zh-CN" altLang="en-US" sz="2600" dirty="0"/>
              <a:t>计算框架</a:t>
            </a:r>
            <a:r>
              <a:rPr lang="en-US" altLang="zh-CN" sz="2600" dirty="0" err="1"/>
              <a:t>MindSpore</a:t>
            </a:r>
            <a:r>
              <a:rPr lang="zh-CN" altLang="en-US" sz="2600" dirty="0"/>
              <a:t>。</a:t>
            </a:r>
            <a:endParaRPr lang="en-US" altLang="zh-CN" sz="2600" dirty="0"/>
          </a:p>
          <a:p>
            <a:pPr lvl="1">
              <a:spcBef>
                <a:spcPts val="600"/>
              </a:spcBef>
            </a:pPr>
            <a:r>
              <a:rPr lang="zh-CN" altLang="en-US" dirty="0">
                <a:latin typeface="Times New Roman" panose="02020603050405020304" pitchFamily="18" charset="0"/>
              </a:rPr>
              <a:t>华为自研的达芬奇架构，从</a:t>
            </a:r>
            <a:r>
              <a:rPr lang="en-US" altLang="zh-CN" dirty="0">
                <a:latin typeface="Times New Roman" panose="02020603050405020304" pitchFamily="18" charset="0"/>
              </a:rPr>
              <a:t>IP</a:t>
            </a:r>
            <a:r>
              <a:rPr lang="zh-CN" altLang="en-US" dirty="0">
                <a:latin typeface="Times New Roman" panose="02020603050405020304" pitchFamily="18" charset="0"/>
              </a:rPr>
              <a:t>到指令集都是自研的。</a:t>
            </a:r>
            <a:endParaRPr lang="en-US" altLang="zh-CN" dirty="0">
              <a:latin typeface="Times New Roman" panose="02020603050405020304" pitchFamily="18" charset="0"/>
            </a:endParaRPr>
          </a:p>
          <a:p>
            <a:pPr lvl="1">
              <a:spcBef>
                <a:spcPts val="600"/>
              </a:spcBef>
            </a:pPr>
            <a:r>
              <a:rPr lang="zh-CN" altLang="en-US" dirty="0">
                <a:latin typeface="Times New Roman" panose="02020603050405020304" pitchFamily="18" charset="0"/>
              </a:rPr>
              <a:t>集成了多个</a:t>
            </a:r>
            <a:r>
              <a:rPr lang="en-US" altLang="zh-CN" dirty="0">
                <a:latin typeface="Times New Roman" panose="02020603050405020304" pitchFamily="18" charset="0"/>
              </a:rPr>
              <a:t>CPU</a:t>
            </a:r>
            <a:r>
              <a:rPr lang="zh-CN" altLang="en-US" dirty="0">
                <a:latin typeface="Times New Roman" panose="02020603050405020304" pitchFamily="18" charset="0"/>
              </a:rPr>
              <a:t>、</a:t>
            </a:r>
            <a:r>
              <a:rPr lang="en-US" altLang="zh-CN" dirty="0">
                <a:latin typeface="Times New Roman" panose="02020603050405020304" pitchFamily="18" charset="0"/>
              </a:rPr>
              <a:t>DVPP</a:t>
            </a:r>
            <a:r>
              <a:rPr lang="zh-CN" altLang="en-US" dirty="0">
                <a:latin typeface="Times New Roman" panose="02020603050405020304" pitchFamily="18" charset="0"/>
              </a:rPr>
              <a:t>和任务调度器。</a:t>
            </a:r>
            <a:endParaRPr lang="en-US" altLang="zh-CN" dirty="0">
              <a:latin typeface="Times New Roman" panose="02020603050405020304" pitchFamily="18" charset="0"/>
            </a:endParaRPr>
          </a:p>
          <a:p>
            <a:pPr lvl="1"/>
            <a:r>
              <a:rPr lang="zh-CN" altLang="en-US" dirty="0">
                <a:latin typeface="Times New Roman" panose="02020603050405020304" pitchFamily="18" charset="0"/>
              </a:rPr>
              <a:t>已完成全栈全场景</a:t>
            </a:r>
            <a:r>
              <a:rPr lang="en-US" altLang="zh-CN" dirty="0">
                <a:latin typeface="Times New Roman" panose="02020603050405020304" pitchFamily="18" charset="0"/>
              </a:rPr>
              <a:t>AI</a:t>
            </a:r>
            <a:r>
              <a:rPr lang="zh-CN" altLang="en-US" dirty="0">
                <a:latin typeface="Times New Roman" panose="02020603050405020304" pitchFamily="18" charset="0"/>
              </a:rPr>
              <a:t>解决方案（</a:t>
            </a:r>
            <a:r>
              <a:rPr lang="en-US" altLang="zh-CN" dirty="0">
                <a:latin typeface="Times New Roman" panose="02020603050405020304" pitchFamily="18" charset="0"/>
              </a:rPr>
              <a:t>Portfolio</a:t>
            </a:r>
            <a:r>
              <a:rPr lang="zh-CN" altLang="en-US" dirty="0">
                <a:latin typeface="Times New Roman" panose="02020603050405020304" pitchFamily="18" charset="0"/>
              </a:rPr>
              <a:t>）的构建。</a:t>
            </a:r>
          </a:p>
          <a:p>
            <a:pPr>
              <a:spcBef>
                <a:spcPts val="600"/>
              </a:spcBef>
            </a:pPr>
            <a:r>
              <a:rPr lang="en-US" altLang="zh-CN" sz="2600" dirty="0">
                <a:latin typeface="Times New Roman" panose="02020603050405020304" pitchFamily="18" charset="0"/>
              </a:rPr>
              <a:t>2019.9.20</a:t>
            </a:r>
            <a:r>
              <a:rPr lang="zh-CN" altLang="en-US" sz="2600" dirty="0">
                <a:latin typeface="Times New Roman" panose="02020603050405020304" pitchFamily="18" charset="0"/>
              </a:rPr>
              <a:t>，发布全球首款第二代</a:t>
            </a:r>
            <a:r>
              <a:rPr lang="en-US" altLang="zh-CN" sz="2600" dirty="0">
                <a:latin typeface="Times New Roman" panose="02020603050405020304" pitchFamily="18" charset="0"/>
              </a:rPr>
              <a:t>5G</a:t>
            </a:r>
            <a:r>
              <a:rPr lang="zh-CN" altLang="en-US" sz="2600" dirty="0">
                <a:latin typeface="Times New Roman" panose="02020603050405020304" pitchFamily="18" charset="0"/>
              </a:rPr>
              <a:t>手机</a:t>
            </a:r>
            <a:r>
              <a:rPr lang="en-US" altLang="zh-CN" sz="2600" dirty="0">
                <a:latin typeface="Times New Roman" panose="02020603050405020304" pitchFamily="18" charset="0"/>
              </a:rPr>
              <a:t>-Mate30</a:t>
            </a:r>
            <a:r>
              <a:rPr lang="zh-CN" altLang="en-US" sz="2600" dirty="0">
                <a:latin typeface="Times New Roman" panose="02020603050405020304" pitchFamily="18" charset="0"/>
              </a:rPr>
              <a:t>系列，该型号手机搭载了</a:t>
            </a:r>
            <a:r>
              <a:rPr lang="zh-CN" altLang="en-US" sz="2600" dirty="0">
                <a:solidFill>
                  <a:srgbClr val="0000FF"/>
                </a:solidFill>
                <a:latin typeface="Times New Roman" panose="02020603050405020304" pitchFamily="18" charset="0"/>
              </a:rPr>
              <a:t>麒麟</a:t>
            </a:r>
            <a:r>
              <a:rPr lang="en-US" altLang="zh-CN" sz="2600" dirty="0">
                <a:solidFill>
                  <a:srgbClr val="0000FF"/>
                </a:solidFill>
                <a:latin typeface="Times New Roman" panose="02020603050405020304" pitchFamily="18" charset="0"/>
              </a:rPr>
              <a:t>990</a:t>
            </a:r>
            <a:r>
              <a:rPr lang="zh-CN" altLang="en-US" sz="2600" dirty="0">
                <a:solidFill>
                  <a:srgbClr val="0000FF"/>
                </a:solidFill>
                <a:latin typeface="Times New Roman" panose="02020603050405020304" pitchFamily="18" charset="0"/>
              </a:rPr>
              <a:t>芯片</a:t>
            </a:r>
            <a:r>
              <a:rPr lang="zh-CN" altLang="en-US" sz="2600" dirty="0">
                <a:latin typeface="Times New Roman" panose="02020603050405020304" pitchFamily="18" charset="0"/>
              </a:rPr>
              <a:t>的</a:t>
            </a:r>
            <a:r>
              <a:rPr lang="en-US" altLang="zh-CN" sz="2600" dirty="0">
                <a:latin typeface="Times New Roman" panose="02020603050405020304" pitchFamily="18" charset="0"/>
              </a:rPr>
              <a:t>5G</a:t>
            </a:r>
            <a:r>
              <a:rPr lang="zh-CN" altLang="en-US" sz="2600" dirty="0">
                <a:latin typeface="Times New Roman" panose="02020603050405020304" pitchFamily="18" charset="0"/>
              </a:rPr>
              <a:t>版本。</a:t>
            </a:r>
            <a:endParaRPr lang="en-US" altLang="zh-CN" sz="2600" dirty="0">
              <a:latin typeface="Times New Roman" panose="02020603050405020304" pitchFamily="18" charset="0"/>
            </a:endParaRPr>
          </a:p>
          <a:p>
            <a:pPr lvl="1">
              <a:spcBef>
                <a:spcPts val="600"/>
              </a:spcBef>
            </a:pPr>
            <a:r>
              <a:rPr lang="zh-CN" altLang="en-US" dirty="0">
                <a:latin typeface="Times New Roman" panose="02020603050405020304" pitchFamily="18" charset="0"/>
              </a:rPr>
              <a:t>芯片板面积比三星</a:t>
            </a:r>
            <a:r>
              <a:rPr lang="en-US" altLang="zh-CN" dirty="0" err="1">
                <a:latin typeface="Times New Roman" panose="02020603050405020304" pitchFamily="18" charset="0"/>
              </a:rPr>
              <a:t>Exynos</a:t>
            </a:r>
            <a:r>
              <a:rPr lang="zh-CN" altLang="en-US" dirty="0">
                <a:latin typeface="Times New Roman" panose="02020603050405020304" pitchFamily="18" charset="0"/>
              </a:rPr>
              <a:t>小</a:t>
            </a:r>
            <a:r>
              <a:rPr lang="en-US" altLang="zh-CN" dirty="0">
                <a:latin typeface="Times New Roman" panose="02020603050405020304" pitchFamily="18" charset="0"/>
              </a:rPr>
              <a:t>36%</a:t>
            </a:r>
            <a:r>
              <a:rPr lang="zh-CN" altLang="en-US" dirty="0">
                <a:latin typeface="Times New Roman" panose="02020603050405020304" pitchFamily="18" charset="0"/>
              </a:rPr>
              <a:t>，运算效率提高了</a:t>
            </a:r>
            <a:r>
              <a:rPr lang="en-US" altLang="zh-CN" dirty="0">
                <a:latin typeface="Times New Roman" panose="02020603050405020304" pitchFamily="18" charset="0"/>
              </a:rPr>
              <a:t>20%</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a:spcBef>
                <a:spcPts val="600"/>
              </a:spcBef>
            </a:pPr>
            <a:r>
              <a:rPr lang="en-US" altLang="zh-CN" sz="2600" dirty="0"/>
              <a:t>2019.10.20</a:t>
            </a:r>
            <a:r>
              <a:rPr lang="zh-CN" altLang="en-US" sz="2600" dirty="0"/>
              <a:t>，在世界互联网大会发布</a:t>
            </a:r>
            <a:r>
              <a:rPr lang="zh-CN" altLang="en-US" sz="2600" dirty="0">
                <a:solidFill>
                  <a:srgbClr val="0000FF"/>
                </a:solidFill>
              </a:rPr>
              <a:t>鲲鹏</a:t>
            </a:r>
            <a:r>
              <a:rPr lang="en-US" altLang="zh-CN" sz="2600" dirty="0">
                <a:solidFill>
                  <a:srgbClr val="0000FF"/>
                </a:solidFill>
              </a:rPr>
              <a:t>920</a:t>
            </a:r>
            <a:r>
              <a:rPr lang="zh-CN" altLang="en-US" sz="2600" dirty="0">
                <a:solidFill>
                  <a:srgbClr val="0000FF"/>
                </a:solidFill>
              </a:rPr>
              <a:t>处理器</a:t>
            </a:r>
            <a:endParaRPr lang="en-US" altLang="zh-CN" sz="2600" dirty="0">
              <a:solidFill>
                <a:srgbClr val="0000FF"/>
              </a:solidFill>
            </a:endParaRPr>
          </a:p>
          <a:p>
            <a:pPr lvl="1">
              <a:spcBef>
                <a:spcPts val="600"/>
              </a:spcBef>
            </a:pPr>
            <a:r>
              <a:rPr lang="zh-CN" altLang="en-US" dirty="0">
                <a:latin typeface="Times New Roman" panose="02020603050405020304" pitchFamily="18" charset="0"/>
              </a:rPr>
              <a:t>基于</a:t>
            </a:r>
            <a:r>
              <a:rPr lang="en-US" altLang="zh-CN" dirty="0">
                <a:latin typeface="Times New Roman" panose="02020603050405020304" pitchFamily="18" charset="0"/>
              </a:rPr>
              <a:t>ARM Cortex-A76</a:t>
            </a:r>
            <a:r>
              <a:rPr lang="zh-CN" altLang="en-US" dirty="0">
                <a:latin typeface="Times New Roman" panose="02020603050405020304" pitchFamily="18" charset="0"/>
              </a:rPr>
              <a:t>架构，采用</a:t>
            </a:r>
            <a:r>
              <a:rPr lang="en-US" altLang="zh-CN" dirty="0">
                <a:latin typeface="Times New Roman" panose="02020603050405020304" pitchFamily="18" charset="0"/>
              </a:rPr>
              <a:t>7nm</a:t>
            </a:r>
            <a:r>
              <a:rPr lang="zh-CN" altLang="en-US" dirty="0">
                <a:latin typeface="Times New Roman" panose="02020603050405020304" pitchFamily="18" charset="0"/>
              </a:rPr>
              <a:t>工艺制造，可以支持</a:t>
            </a:r>
            <a:r>
              <a:rPr lang="en-US" altLang="zh-CN" dirty="0">
                <a:latin typeface="Times New Roman" panose="02020603050405020304" pitchFamily="18" charset="0"/>
              </a:rPr>
              <a:t>32/48/64</a:t>
            </a:r>
            <a:r>
              <a:rPr lang="zh-CN" altLang="en-US" dirty="0">
                <a:latin typeface="Times New Roman" panose="02020603050405020304" pitchFamily="18" charset="0"/>
              </a:rPr>
              <a:t>个内核，主频可达</a:t>
            </a:r>
            <a:r>
              <a:rPr lang="en-US" altLang="zh-CN" dirty="0">
                <a:latin typeface="Times New Roman" panose="02020603050405020304" pitchFamily="18" charset="0"/>
              </a:rPr>
              <a:t>2.6GHz</a:t>
            </a:r>
            <a:r>
              <a:rPr lang="zh-CN" altLang="en-US" dirty="0">
                <a:latin typeface="Times New Roman" panose="02020603050405020304" pitchFamily="18" charset="0"/>
              </a:rPr>
              <a:t>，支持</a:t>
            </a:r>
            <a:r>
              <a:rPr lang="en-US" altLang="zh-CN" dirty="0">
                <a:latin typeface="Times New Roman" panose="02020603050405020304" pitchFamily="18" charset="0"/>
              </a:rPr>
              <a:t>8</a:t>
            </a:r>
            <a:r>
              <a:rPr lang="zh-CN" altLang="en-US" dirty="0">
                <a:latin typeface="Times New Roman" panose="02020603050405020304" pitchFamily="18" charset="0"/>
              </a:rPr>
              <a:t>通道</a:t>
            </a:r>
            <a:r>
              <a:rPr lang="en-US" altLang="zh-CN" dirty="0">
                <a:latin typeface="Times New Roman" panose="02020603050405020304" pitchFamily="18" charset="0"/>
              </a:rPr>
              <a:t>DDR4</a:t>
            </a:r>
            <a:r>
              <a:rPr lang="zh-CN" altLang="en-US" dirty="0">
                <a:latin typeface="Times New Roman" panose="02020603050405020304" pitchFamily="18" charset="0"/>
              </a:rPr>
              <a:t>、</a:t>
            </a:r>
            <a:r>
              <a:rPr lang="en-US" altLang="zh-CN" dirty="0">
                <a:latin typeface="Times New Roman" panose="02020603050405020304" pitchFamily="18" charset="0"/>
              </a:rPr>
              <a:t>PCIe 4.0</a:t>
            </a:r>
            <a:r>
              <a:rPr lang="zh-CN" altLang="en-US" dirty="0">
                <a:latin typeface="Times New Roman" panose="02020603050405020304" pitchFamily="18" charset="0"/>
              </a:rPr>
              <a:t>和</a:t>
            </a:r>
            <a:r>
              <a:rPr lang="en-US" altLang="zh-CN" dirty="0">
                <a:latin typeface="Times New Roman" panose="02020603050405020304" pitchFamily="18" charset="0"/>
              </a:rPr>
              <a:t>100G </a:t>
            </a:r>
            <a:r>
              <a:rPr lang="en-US" altLang="zh-CN" dirty="0" err="1">
                <a:latin typeface="Times New Roman" panose="02020603050405020304" pitchFamily="18" charset="0"/>
              </a:rPr>
              <a:t>RoCE</a:t>
            </a:r>
            <a:r>
              <a:rPr lang="zh-CN" altLang="en-US" dirty="0">
                <a:latin typeface="Times New Roman" panose="02020603050405020304" pitchFamily="18" charset="0"/>
              </a:rPr>
              <a:t>网络。</a:t>
            </a:r>
            <a:endParaRPr lang="en-US" altLang="zh-CN" dirty="0">
              <a:latin typeface="Times New Roman" panose="02020603050405020304" pitchFamily="18" charset="0"/>
            </a:endParaRPr>
          </a:p>
          <a:p>
            <a:pPr lvl="1">
              <a:spcBef>
                <a:spcPts val="600"/>
              </a:spcBef>
            </a:pPr>
            <a:r>
              <a:rPr lang="zh-CN" altLang="en-US" dirty="0">
                <a:latin typeface="Times New Roman" panose="02020603050405020304" pitchFamily="18" charset="0"/>
              </a:rPr>
              <a:t>基于鲲鹏</a:t>
            </a:r>
            <a:r>
              <a:rPr lang="en-US" altLang="zh-CN" dirty="0">
                <a:latin typeface="Times New Roman" panose="02020603050405020304" pitchFamily="18" charset="0"/>
              </a:rPr>
              <a:t>920</a:t>
            </a:r>
            <a:r>
              <a:rPr lang="zh-CN" altLang="en-US" dirty="0">
                <a:latin typeface="Times New Roman" panose="02020603050405020304" pitchFamily="18" charset="0"/>
              </a:rPr>
              <a:t>的</a:t>
            </a:r>
            <a:r>
              <a:rPr lang="en-US" altLang="zh-CN" dirty="0" err="1">
                <a:latin typeface="Times New Roman" panose="02020603050405020304" pitchFamily="18" charset="0"/>
              </a:rPr>
              <a:t>TaiShan</a:t>
            </a:r>
            <a:r>
              <a:rPr lang="zh-CN" altLang="en-US" dirty="0">
                <a:latin typeface="Times New Roman" panose="02020603050405020304" pitchFamily="18" charset="0"/>
              </a:rPr>
              <a:t>服务器、华为云服务。</a:t>
            </a:r>
            <a:endParaRPr lang="en-US" altLang="zh-CN" dirty="0">
              <a:latin typeface="Times New Roman" panose="02020603050405020304" pitchFamily="18" charset="0"/>
            </a:endParaRPr>
          </a:p>
          <a:p>
            <a:endParaRPr lang="zh-CN" altLang="en-US" dirty="0"/>
          </a:p>
        </p:txBody>
      </p:sp>
      <p:sp>
        <p:nvSpPr>
          <p:cNvPr id="5" name="灯片编号占位符 4">
            <a:extLst>
              <a:ext uri="{FF2B5EF4-FFF2-40B4-BE49-F238E27FC236}">
                <a16:creationId xmlns:a16="http://schemas.microsoft.com/office/drawing/2014/main" id="{B5A3CFA6-450F-D444-B452-6779EA6B45EC}"/>
              </a:ext>
            </a:extLst>
          </p:cNvPr>
          <p:cNvSpPr>
            <a:spLocks noGrp="1"/>
          </p:cNvSpPr>
          <p:nvPr>
            <p:ph type="sldNum" sz="quarter" idx="10"/>
          </p:nvPr>
        </p:nvSpPr>
        <p:spPr/>
        <p:txBody>
          <a:bodyPr/>
          <a:lstStyle/>
          <a:p>
            <a:fld id="{8CDF8177-B492-4B3A-BE83-F6A6FE842A03}" type="slidenum">
              <a:rPr lang="en-US" altLang="zh-CN" smtClean="0"/>
              <a:pPr/>
              <a:t>121</a:t>
            </a:fld>
            <a:endParaRPr lang="en-US" altLang="zh-CN"/>
          </a:p>
        </p:txBody>
      </p:sp>
      <p:sp>
        <p:nvSpPr>
          <p:cNvPr id="2" name="五边形 1">
            <a:hlinkClick r:id="rId3" action="ppaction://hlinksldjump"/>
            <a:extLst>
              <a:ext uri="{FF2B5EF4-FFF2-40B4-BE49-F238E27FC236}">
                <a16:creationId xmlns:a16="http://schemas.microsoft.com/office/drawing/2014/main" id="{2E2E0718-55E9-AE1A-1A19-642097046757}"/>
              </a:ext>
            </a:extLst>
          </p:cNvPr>
          <p:cNvSpPr/>
          <p:nvPr/>
        </p:nvSpPr>
        <p:spPr bwMode="auto">
          <a:xfrm>
            <a:off x="11406670" y="6264375"/>
            <a:ext cx="720000" cy="54000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361190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398951-BF45-AC87-5CE4-EFBE316D89CC}"/>
              </a:ext>
            </a:extLst>
          </p:cNvPr>
          <p:cNvSpPr>
            <a:spLocks noGrp="1"/>
          </p:cNvSpPr>
          <p:nvPr>
            <p:ph type="title"/>
          </p:nvPr>
        </p:nvSpPr>
        <p:spPr/>
        <p:txBody>
          <a:bodyPr/>
          <a:lstStyle/>
          <a:p>
            <a:r>
              <a:rPr lang="en-US" altLang="zh-CN" dirty="0"/>
              <a:t>A6: </a:t>
            </a:r>
            <a:r>
              <a:rPr lang="zh-CN" altLang="en-US" dirty="0"/>
              <a:t>移动通信</a:t>
            </a:r>
            <a:r>
              <a:rPr lang="en-US" altLang="zh-CN" dirty="0"/>
              <a:t>--</a:t>
            </a:r>
            <a:r>
              <a:rPr lang="zh-CN" altLang="en-US" dirty="0"/>
              <a:t>北邮故事</a:t>
            </a:r>
          </a:p>
        </p:txBody>
      </p:sp>
      <p:sp>
        <p:nvSpPr>
          <p:cNvPr id="5" name="内容占位符 4">
            <a:extLst>
              <a:ext uri="{FF2B5EF4-FFF2-40B4-BE49-F238E27FC236}">
                <a16:creationId xmlns:a16="http://schemas.microsoft.com/office/drawing/2014/main" id="{BB9679EE-1269-C181-185F-0F12BA736966}"/>
              </a:ext>
            </a:extLst>
          </p:cNvPr>
          <p:cNvSpPr>
            <a:spLocks noGrp="1"/>
          </p:cNvSpPr>
          <p:nvPr>
            <p:ph idx="1"/>
          </p:nvPr>
        </p:nvSpPr>
        <p:spPr/>
        <p:txBody>
          <a:bodyPr/>
          <a:lstStyle/>
          <a:p>
            <a:r>
              <a:rPr lang="zh-CN" altLang="en-US" sz="2800" b="1" dirty="0">
                <a:solidFill>
                  <a:srgbClr val="0000FF"/>
                </a:solidFill>
                <a:latin typeface="楷体" panose="02010609060101010101" pitchFamily="49" charset="-122"/>
                <a:ea typeface="楷体" panose="02010609060101010101" pitchFamily="49" charset="-122"/>
              </a:rPr>
              <a:t>移动计算的基础：移动通信网络</a:t>
            </a:r>
          </a:p>
          <a:p>
            <a:endParaRPr lang="en-US" altLang="zh-CN" dirty="0"/>
          </a:p>
          <a:p>
            <a:r>
              <a:rPr lang="zh-CN" altLang="en-US" dirty="0"/>
              <a:t>北邮贡献</a:t>
            </a:r>
            <a:r>
              <a:rPr lang="en-US" altLang="zh-CN" dirty="0"/>
              <a:t>—5G</a:t>
            </a:r>
          </a:p>
          <a:p>
            <a:r>
              <a:rPr lang="zh-CN" altLang="en-US" dirty="0"/>
              <a:t>北邮贡献</a:t>
            </a:r>
            <a:r>
              <a:rPr lang="en-US" altLang="zh-CN" dirty="0"/>
              <a:t>—</a:t>
            </a:r>
            <a:r>
              <a:rPr lang="zh-CN" altLang="en-US" dirty="0"/>
              <a:t>代表性工作</a:t>
            </a:r>
            <a:endParaRPr lang="en-US" altLang="zh-CN" dirty="0"/>
          </a:p>
          <a:p>
            <a:r>
              <a:rPr lang="zh-CN" altLang="en-US" dirty="0"/>
              <a:t>我们能做什么？</a:t>
            </a:r>
            <a:endParaRPr lang="en-US" altLang="zh-CN" dirty="0"/>
          </a:p>
          <a:p>
            <a:r>
              <a:rPr lang="zh-CN" altLang="en-US" dirty="0"/>
              <a:t>“</a:t>
            </a:r>
            <a:r>
              <a:rPr lang="zh-CN" altLang="zh-CN" dirty="0"/>
              <a:t>助顺邮我</a:t>
            </a:r>
            <a:r>
              <a:rPr lang="zh-CN" altLang="en-US" dirty="0"/>
              <a:t>”</a:t>
            </a:r>
          </a:p>
        </p:txBody>
      </p:sp>
      <p:sp>
        <p:nvSpPr>
          <p:cNvPr id="2" name="Rectangle 29">
            <a:extLst>
              <a:ext uri="{FF2B5EF4-FFF2-40B4-BE49-F238E27FC236}">
                <a16:creationId xmlns:a16="http://schemas.microsoft.com/office/drawing/2014/main" id="{893F6FCF-61A3-8397-5512-363EB44B095A}"/>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122</a:t>
            </a:fld>
            <a:endParaRPr lang="en-US" altLang="zh-CN"/>
          </a:p>
        </p:txBody>
      </p:sp>
    </p:spTree>
    <p:extLst>
      <p:ext uri="{BB962C8B-B14F-4D97-AF65-F5344CB8AC3E}">
        <p14:creationId xmlns:p14="http://schemas.microsoft.com/office/powerpoint/2010/main" val="11321183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北邮贡献</a:t>
            </a:r>
            <a:r>
              <a:rPr lang="en-US" altLang="zh-CN" dirty="0"/>
              <a:t>—5G</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zh-CN" dirty="0">
                <a:solidFill>
                  <a:srgbClr val="333333"/>
                </a:solidFill>
                <a:latin typeface="Times New Roman" panose="02020603050405020304" pitchFamily="18" charset="0"/>
              </a:rPr>
              <a:t>何同学在北邮拍摄的</a:t>
            </a:r>
            <a:r>
              <a:rPr lang="en-US" altLang="zh-CN" dirty="0">
                <a:solidFill>
                  <a:srgbClr val="333333"/>
                </a:solidFill>
                <a:latin typeface="Times New Roman" panose="02020603050405020304" pitchFamily="18" charset="0"/>
              </a:rPr>
              <a:t>5G</a:t>
            </a:r>
            <a:r>
              <a:rPr lang="zh-CN" altLang="zh-CN" dirty="0">
                <a:solidFill>
                  <a:srgbClr val="333333"/>
                </a:solidFill>
                <a:latin typeface="Times New Roman" panose="02020603050405020304" pitchFamily="18" charset="0"/>
              </a:rPr>
              <a:t>测试视频</a:t>
            </a:r>
            <a:endParaRPr lang="en-US" altLang="zh-CN" dirty="0">
              <a:solidFill>
                <a:srgbClr val="333333"/>
              </a:solidFill>
              <a:latin typeface="Times New Roman" panose="02020603050405020304" pitchFamily="18" charset="0"/>
            </a:endParaRPr>
          </a:p>
          <a:p>
            <a:pPr>
              <a:spcBef>
                <a:spcPts val="600"/>
              </a:spcBef>
            </a:pPr>
            <a:r>
              <a:rPr lang="zh-CN" altLang="zh-CN" dirty="0">
                <a:solidFill>
                  <a:srgbClr val="333333"/>
                </a:solidFill>
                <a:latin typeface="Times New Roman" panose="02020603050405020304" pitchFamily="18" charset="0"/>
              </a:rPr>
              <a:t>北京地区</a:t>
            </a:r>
            <a:r>
              <a:rPr lang="zh-CN" altLang="en-US" dirty="0">
                <a:solidFill>
                  <a:srgbClr val="333333"/>
                </a:solidFill>
                <a:latin typeface="Times New Roman" panose="02020603050405020304" pitchFamily="18" charset="0"/>
              </a:rPr>
              <a:t>第一</a:t>
            </a:r>
            <a:r>
              <a:rPr lang="zh-CN" altLang="zh-CN" dirty="0">
                <a:solidFill>
                  <a:srgbClr val="333333"/>
                </a:solidFill>
                <a:latin typeface="Times New Roman" panose="02020603050405020304" pitchFamily="18" charset="0"/>
              </a:rPr>
              <a:t>个实现</a:t>
            </a:r>
            <a:r>
              <a:rPr lang="en-US" altLang="zh-CN" dirty="0">
                <a:solidFill>
                  <a:srgbClr val="333333"/>
                </a:solidFill>
                <a:latin typeface="Times New Roman" panose="02020603050405020304" pitchFamily="18" charset="0"/>
              </a:rPr>
              <a:t>5G</a:t>
            </a:r>
            <a:r>
              <a:rPr lang="zh-CN" altLang="zh-CN" dirty="0">
                <a:solidFill>
                  <a:srgbClr val="333333"/>
                </a:solidFill>
                <a:latin typeface="Times New Roman" panose="02020603050405020304" pitchFamily="18" charset="0"/>
              </a:rPr>
              <a:t>信号全覆盖的学校</a:t>
            </a:r>
            <a:endParaRPr lang="en-US" altLang="zh-CN" dirty="0">
              <a:solidFill>
                <a:srgbClr val="333333"/>
              </a:solidFill>
              <a:latin typeface="Times New Roman" panose="02020603050405020304" pitchFamily="18" charset="0"/>
            </a:endParaRPr>
          </a:p>
          <a:p>
            <a:pPr marL="457200" lvl="1" indent="-457200">
              <a:spcBef>
                <a:spcPts val="600"/>
              </a:spcBef>
              <a:buFont typeface="Wingdings" panose="05000000000000000000" pitchFamily="2" charset="2"/>
              <a:buChar char="n"/>
            </a:pPr>
            <a:r>
              <a:rPr lang="zh-CN" altLang="en-US" sz="2800" dirty="0">
                <a:solidFill>
                  <a:srgbClr val="333333"/>
                </a:solidFill>
              </a:rPr>
              <a:t>应用：</a:t>
            </a:r>
            <a:r>
              <a:rPr lang="en-US" altLang="zh-CN" sz="2800" dirty="0">
                <a:solidFill>
                  <a:srgbClr val="333333"/>
                </a:solidFill>
              </a:rPr>
              <a:t>5G</a:t>
            </a:r>
            <a:r>
              <a:rPr lang="zh-CN" altLang="zh-CN" sz="2800" dirty="0">
                <a:solidFill>
                  <a:srgbClr val="333333"/>
                </a:solidFill>
              </a:rPr>
              <a:t>智慧迎新、刷脸认证，在</a:t>
            </a:r>
            <a:r>
              <a:rPr lang="en-US" altLang="zh-CN" sz="2800" dirty="0">
                <a:solidFill>
                  <a:srgbClr val="333333"/>
                </a:solidFill>
              </a:rPr>
              <a:t>2020</a:t>
            </a:r>
            <a:r>
              <a:rPr lang="zh-CN" altLang="zh-CN" sz="2800" dirty="0">
                <a:solidFill>
                  <a:srgbClr val="333333"/>
                </a:solidFill>
              </a:rPr>
              <a:t>年的开学季，北邮首次尝试了利用</a:t>
            </a:r>
            <a:r>
              <a:rPr lang="en-US" altLang="zh-CN" sz="2800" dirty="0">
                <a:solidFill>
                  <a:srgbClr val="333333"/>
                </a:solidFill>
              </a:rPr>
              <a:t>5G</a:t>
            </a:r>
            <a:r>
              <a:rPr lang="zh-CN" altLang="zh-CN" sz="2800" dirty="0">
                <a:solidFill>
                  <a:srgbClr val="333333"/>
                </a:solidFill>
              </a:rPr>
              <a:t>进行</a:t>
            </a:r>
            <a:r>
              <a:rPr lang="en-US" altLang="zh-CN" sz="2800" dirty="0">
                <a:solidFill>
                  <a:srgbClr val="333333"/>
                </a:solidFill>
              </a:rPr>
              <a:t>4K</a:t>
            </a:r>
            <a:r>
              <a:rPr lang="zh-CN" altLang="zh-CN" sz="2800" dirty="0">
                <a:solidFill>
                  <a:srgbClr val="333333"/>
                </a:solidFill>
              </a:rPr>
              <a:t>全息投影远程直播授课！</a:t>
            </a:r>
            <a:endParaRPr lang="en-US" altLang="zh-CN" sz="2800" dirty="0">
              <a:solidFill>
                <a:srgbClr val="333333"/>
              </a:solidFill>
            </a:endParaRPr>
          </a:p>
          <a:p>
            <a:pPr marL="457200" lvl="2" indent="-457200">
              <a:spcBef>
                <a:spcPts val="600"/>
              </a:spcBef>
              <a:buSzPct val="80000"/>
              <a:buFont typeface="Wingdings" panose="05000000000000000000" pitchFamily="2" charset="2"/>
              <a:buChar char="n"/>
            </a:pPr>
            <a:r>
              <a:rPr lang="en-US" altLang="zh-CN" sz="2800" dirty="0">
                <a:solidFill>
                  <a:srgbClr val="333333"/>
                </a:solidFill>
              </a:rPr>
              <a:t>2020.9.16</a:t>
            </a:r>
            <a:r>
              <a:rPr lang="zh-CN" altLang="zh-CN" sz="2800" dirty="0">
                <a:solidFill>
                  <a:srgbClr val="333333"/>
                </a:solidFill>
              </a:rPr>
              <a:t>晚，芦鹏飞教授在沙河校区教学楼</a:t>
            </a:r>
            <a:r>
              <a:rPr lang="en-US" altLang="zh-CN" sz="2800" dirty="0">
                <a:solidFill>
                  <a:srgbClr val="333333"/>
                </a:solidFill>
              </a:rPr>
              <a:t>N215</a:t>
            </a:r>
            <a:r>
              <a:rPr lang="zh-CN" altLang="zh-CN" sz="2800" dirty="0">
                <a:solidFill>
                  <a:srgbClr val="333333"/>
                </a:solidFill>
              </a:rPr>
              <a:t>教室</a:t>
            </a:r>
            <a:r>
              <a:rPr lang="zh-CN" altLang="en-US" sz="2800" dirty="0">
                <a:solidFill>
                  <a:srgbClr val="333333"/>
                </a:solidFill>
              </a:rPr>
              <a:t>上课</a:t>
            </a:r>
            <a:r>
              <a:rPr lang="zh-CN" altLang="zh-CN" sz="2800" dirty="0">
                <a:solidFill>
                  <a:srgbClr val="333333"/>
                </a:solidFill>
              </a:rPr>
              <a:t>，借助“</a:t>
            </a:r>
            <a:r>
              <a:rPr lang="en-US" altLang="zh-CN" sz="2800" dirty="0">
                <a:solidFill>
                  <a:srgbClr val="333333"/>
                </a:solidFill>
              </a:rPr>
              <a:t>5G+</a:t>
            </a:r>
            <a:r>
              <a:rPr lang="zh-CN" altLang="zh-CN" sz="2800" dirty="0">
                <a:solidFill>
                  <a:srgbClr val="333333"/>
                </a:solidFill>
              </a:rPr>
              <a:t>全息投影”技术，芦老师的三维全息投影人像同一时刻清晰</a:t>
            </a:r>
            <a:r>
              <a:rPr lang="zh-CN" altLang="en-US" sz="2800" dirty="0">
                <a:solidFill>
                  <a:srgbClr val="333333"/>
                </a:solidFill>
              </a:rPr>
              <a:t>地</a:t>
            </a:r>
            <a:r>
              <a:rPr lang="zh-CN" altLang="zh-CN" sz="2800" dirty="0">
                <a:solidFill>
                  <a:srgbClr val="333333"/>
                </a:solidFill>
              </a:rPr>
              <a:t>呈现在西土城校区教三</a:t>
            </a:r>
            <a:r>
              <a:rPr lang="en-US" altLang="zh-CN" sz="2800" dirty="0">
                <a:solidFill>
                  <a:srgbClr val="333333"/>
                </a:solidFill>
              </a:rPr>
              <a:t>-335</a:t>
            </a:r>
            <a:r>
              <a:rPr lang="zh-CN" altLang="zh-CN" sz="2800" dirty="0">
                <a:solidFill>
                  <a:srgbClr val="333333"/>
                </a:solidFill>
              </a:rPr>
              <a:t>教室</a:t>
            </a:r>
            <a:r>
              <a:rPr lang="zh-CN" altLang="en-US" sz="2800" dirty="0">
                <a:solidFill>
                  <a:srgbClr val="333333"/>
                </a:solidFill>
              </a:rPr>
              <a:t>。</a:t>
            </a:r>
            <a:endParaRPr lang="en-US" altLang="zh-CN" sz="2800" dirty="0">
              <a:solidFill>
                <a:srgbClr val="333333"/>
              </a:solidFill>
            </a:endParaRPr>
          </a:p>
          <a:p>
            <a:pPr lvl="1">
              <a:spcBef>
                <a:spcPts val="600"/>
              </a:spcBef>
            </a:pPr>
            <a:r>
              <a:rPr lang="zh-CN" altLang="zh-CN" sz="2800" dirty="0">
                <a:solidFill>
                  <a:srgbClr val="333333"/>
                </a:solidFill>
              </a:rPr>
              <a:t>教室里配备了</a:t>
            </a:r>
            <a:r>
              <a:rPr lang="en-US" altLang="zh-CN" sz="2800" dirty="0">
                <a:solidFill>
                  <a:srgbClr val="333333"/>
                </a:solidFill>
              </a:rPr>
              <a:t>AI</a:t>
            </a:r>
            <a:r>
              <a:rPr lang="zh-CN" altLang="zh-CN" sz="2800" dirty="0">
                <a:solidFill>
                  <a:srgbClr val="333333"/>
                </a:solidFill>
              </a:rPr>
              <a:t>助学机器人，在现场针对课程内容进行了提问互动</a:t>
            </a:r>
            <a:r>
              <a:rPr lang="zh-CN" altLang="en-US" sz="2800" dirty="0">
                <a:solidFill>
                  <a:srgbClr val="333333"/>
                </a:solidFill>
              </a:rPr>
              <a:t>。</a:t>
            </a:r>
            <a:endParaRPr lang="en-US" altLang="zh-CN" sz="2800" dirty="0">
              <a:solidFill>
                <a:srgbClr val="333333"/>
              </a:solidFill>
            </a:endParaRPr>
          </a:p>
          <a:p>
            <a:pPr lvl="1">
              <a:spcBef>
                <a:spcPts val="600"/>
              </a:spcBef>
            </a:pPr>
            <a:r>
              <a:rPr lang="zh-CN" altLang="zh-CN" sz="2800" dirty="0">
                <a:solidFill>
                  <a:srgbClr val="333333"/>
                </a:solidFill>
              </a:rPr>
              <a:t>两个特色</a:t>
            </a:r>
            <a:r>
              <a:rPr lang="zh-CN" altLang="en-US" sz="2800" dirty="0">
                <a:solidFill>
                  <a:srgbClr val="333333"/>
                </a:solidFill>
              </a:rPr>
              <a:t>：（</a:t>
            </a:r>
            <a:r>
              <a:rPr lang="en-US" altLang="zh-CN" sz="2800" dirty="0">
                <a:solidFill>
                  <a:srgbClr val="333333"/>
                </a:solidFill>
                <a:sym typeface="Wingdings" panose="05000000000000000000" pitchFamily="2" charset="2"/>
              </a:rPr>
              <a:t>1</a:t>
            </a:r>
            <a:r>
              <a:rPr lang="zh-CN" altLang="en-US" sz="2800" dirty="0">
                <a:solidFill>
                  <a:srgbClr val="333333"/>
                </a:solidFill>
                <a:sym typeface="Wingdings" panose="05000000000000000000" pitchFamily="2" charset="2"/>
              </a:rPr>
              <a:t>）</a:t>
            </a:r>
            <a:r>
              <a:rPr lang="zh-CN" altLang="zh-CN" sz="2800" dirty="0">
                <a:solidFill>
                  <a:srgbClr val="333333"/>
                </a:solidFill>
              </a:rPr>
              <a:t>凭借</a:t>
            </a:r>
            <a:r>
              <a:rPr lang="en-US" altLang="zh-CN" sz="2800" dirty="0">
                <a:solidFill>
                  <a:srgbClr val="333333"/>
                </a:solidFill>
              </a:rPr>
              <a:t>5G</a:t>
            </a:r>
            <a:r>
              <a:rPr lang="zh-CN" altLang="zh-CN" sz="2800" dirty="0">
                <a:solidFill>
                  <a:srgbClr val="333333"/>
                </a:solidFill>
              </a:rPr>
              <a:t>低时延、高速率特性实现</a:t>
            </a:r>
            <a:r>
              <a:rPr lang="zh-CN" altLang="en-US" sz="2800" dirty="0">
                <a:solidFill>
                  <a:srgbClr val="333333"/>
                </a:solidFill>
              </a:rPr>
              <a:t>了</a:t>
            </a:r>
            <a:r>
              <a:rPr lang="en-US" altLang="zh-CN" sz="2800" dirty="0">
                <a:solidFill>
                  <a:srgbClr val="333333"/>
                </a:solidFill>
              </a:rPr>
              <a:t>4K</a:t>
            </a:r>
            <a:r>
              <a:rPr lang="zh-CN" altLang="zh-CN" sz="2800" dirty="0">
                <a:solidFill>
                  <a:srgbClr val="333333"/>
                </a:solidFill>
              </a:rPr>
              <a:t>影像实时传输</a:t>
            </a:r>
            <a:r>
              <a:rPr lang="zh-CN" altLang="en-US" sz="2800" dirty="0">
                <a:solidFill>
                  <a:srgbClr val="333333"/>
                </a:solidFill>
              </a:rPr>
              <a:t>；（</a:t>
            </a:r>
            <a:r>
              <a:rPr lang="en-US" altLang="zh-CN" sz="2800" dirty="0">
                <a:solidFill>
                  <a:srgbClr val="333333"/>
                </a:solidFill>
              </a:rPr>
              <a:t>2)</a:t>
            </a:r>
            <a:r>
              <a:rPr lang="zh-CN" altLang="zh-CN" sz="2800" dirty="0">
                <a:solidFill>
                  <a:srgbClr val="333333"/>
                </a:solidFill>
              </a:rPr>
              <a:t>全息投影带来的全新体验</a:t>
            </a:r>
            <a:r>
              <a:rPr lang="zh-CN" altLang="en-US" sz="2800" dirty="0">
                <a:solidFill>
                  <a:srgbClr val="333333"/>
                </a:solidFill>
              </a:rPr>
              <a:t>。</a:t>
            </a:r>
            <a:endParaRPr lang="en-US" altLang="zh-CN" sz="2800" dirty="0">
              <a:solidFill>
                <a:srgbClr val="333333"/>
              </a:solidFill>
            </a:endParaRPr>
          </a:p>
          <a:p>
            <a:pPr>
              <a:spcBef>
                <a:spcPts val="600"/>
              </a:spcBef>
            </a:pPr>
            <a:r>
              <a:rPr lang="en-US" altLang="zh-CN" dirty="0">
                <a:solidFill>
                  <a:srgbClr val="404040"/>
                </a:solidFill>
                <a:latin typeface="Times New Roman" panose="02020603050405020304" pitchFamily="18" charset="0"/>
              </a:rPr>
              <a:t>5G</a:t>
            </a:r>
            <a:r>
              <a:rPr lang="zh-CN" altLang="zh-CN" dirty="0">
                <a:solidFill>
                  <a:srgbClr val="404040"/>
                </a:solidFill>
                <a:latin typeface="Times New Roman" panose="02020603050405020304" pitchFamily="18" charset="0"/>
              </a:rPr>
              <a:t>最显著的三大特征</a:t>
            </a:r>
            <a:r>
              <a:rPr lang="zh-CN" altLang="en-US" dirty="0">
                <a:solidFill>
                  <a:srgbClr val="404040"/>
                </a:solidFill>
                <a:latin typeface="Times New Roman" panose="02020603050405020304" pitchFamily="18" charset="0"/>
              </a:rPr>
              <a:t>：</a:t>
            </a:r>
            <a:r>
              <a:rPr lang="zh-CN" altLang="zh-CN" dirty="0">
                <a:solidFill>
                  <a:srgbClr val="404040"/>
                </a:solidFill>
                <a:latin typeface="Times New Roman" panose="02020603050405020304" pitchFamily="18" charset="0"/>
              </a:rPr>
              <a:t>高速率、低时延、广覆盖</a:t>
            </a:r>
            <a:r>
              <a:rPr lang="zh-CN" altLang="en-US" dirty="0">
                <a:solidFill>
                  <a:srgbClr val="404040"/>
                </a:solidFill>
                <a:latin typeface="Times New Roman" panose="02020603050405020304" pitchFamily="18" charset="0"/>
              </a:rPr>
              <a:t>。</a:t>
            </a:r>
            <a:endParaRPr lang="zh-CN" altLang="en-US" dirty="0">
              <a:latin typeface="Times New Roman" panose="02020603050405020304" pitchFamily="18" charset="0"/>
            </a:endParaRPr>
          </a:p>
          <a:p>
            <a:pPr>
              <a:spcBef>
                <a:spcPts val="600"/>
              </a:spcBef>
            </a:pP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123</a:t>
            </a:fld>
            <a:endParaRPr lang="en-US" altLang="zh-CN"/>
          </a:p>
        </p:txBody>
      </p:sp>
    </p:spTree>
    <p:extLst>
      <p:ext uri="{BB962C8B-B14F-4D97-AF65-F5344CB8AC3E}">
        <p14:creationId xmlns:p14="http://schemas.microsoft.com/office/powerpoint/2010/main" val="155497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北邮贡献</a:t>
            </a:r>
            <a:r>
              <a:rPr lang="en-US" altLang="zh-CN" dirty="0"/>
              <a:t>—6G</a:t>
            </a:r>
            <a:endParaRPr lang="zh-CN" altLang="en-US" dirty="0"/>
          </a:p>
        </p:txBody>
      </p:sp>
      <p:sp>
        <p:nvSpPr>
          <p:cNvPr id="3" name="内容占位符 2"/>
          <p:cNvSpPr>
            <a:spLocks noGrp="1"/>
          </p:cNvSpPr>
          <p:nvPr>
            <p:ph idx="1"/>
          </p:nvPr>
        </p:nvSpPr>
        <p:spPr/>
        <p:txBody>
          <a:bodyPr>
            <a:normAutofit/>
          </a:bodyPr>
          <a:lstStyle/>
          <a:p>
            <a:pPr>
              <a:spcBef>
                <a:spcPts val="600"/>
              </a:spcBef>
            </a:pPr>
            <a:r>
              <a:rPr lang="en-US" altLang="zh-CN" kern="100" dirty="0">
                <a:solidFill>
                  <a:srgbClr val="404040"/>
                </a:solidFill>
                <a:latin typeface="Times New Roman" panose="02020603050405020304" pitchFamily="18" charset="0"/>
              </a:rPr>
              <a:t>2019</a:t>
            </a:r>
            <a:r>
              <a:rPr lang="zh-CN" altLang="zh-CN" kern="100" dirty="0">
                <a:solidFill>
                  <a:srgbClr val="404040"/>
                </a:solidFill>
                <a:latin typeface="Times New Roman" panose="02020603050405020304" pitchFamily="18" charset="0"/>
              </a:rPr>
              <a:t>年</a:t>
            </a:r>
            <a:r>
              <a:rPr lang="en-US" altLang="zh-CN" kern="100" dirty="0">
                <a:solidFill>
                  <a:srgbClr val="404040"/>
                </a:solidFill>
                <a:latin typeface="Times New Roman" panose="02020603050405020304" pitchFamily="18" charset="0"/>
              </a:rPr>
              <a:t>11</a:t>
            </a:r>
            <a:r>
              <a:rPr lang="zh-CN" altLang="en-US" kern="100" dirty="0">
                <a:solidFill>
                  <a:srgbClr val="404040"/>
                </a:solidFill>
                <a:latin typeface="Times New Roman" panose="02020603050405020304" pitchFamily="18" charset="0"/>
              </a:rPr>
              <a:t>月</a:t>
            </a:r>
            <a:r>
              <a:rPr lang="zh-CN" altLang="zh-CN" kern="100" dirty="0">
                <a:solidFill>
                  <a:srgbClr val="404040"/>
                </a:solidFill>
                <a:latin typeface="Times New Roman" panose="02020603050405020304" pitchFamily="18" charset="0"/>
              </a:rPr>
              <a:t>正式启动和部署</a:t>
            </a:r>
            <a:r>
              <a:rPr lang="en-US" altLang="zh-CN" kern="100" dirty="0">
                <a:solidFill>
                  <a:srgbClr val="404040"/>
                </a:solidFill>
                <a:latin typeface="Times New Roman" panose="02020603050405020304" pitchFamily="18" charset="0"/>
              </a:rPr>
              <a:t>6G </a:t>
            </a:r>
            <a:r>
              <a:rPr lang="zh-CN" altLang="zh-CN" kern="100" dirty="0">
                <a:solidFill>
                  <a:srgbClr val="404040"/>
                </a:solidFill>
                <a:latin typeface="Times New Roman" panose="02020603050405020304" pitchFamily="18" charset="0"/>
              </a:rPr>
              <a:t>研究工作</a:t>
            </a:r>
            <a:endParaRPr lang="en-US" altLang="zh-CN" kern="100" dirty="0">
              <a:solidFill>
                <a:srgbClr val="404040"/>
              </a:solidFill>
              <a:latin typeface="Times New Roman" panose="02020603050405020304" pitchFamily="18" charset="0"/>
            </a:endParaRPr>
          </a:p>
          <a:p>
            <a:pPr>
              <a:spcBef>
                <a:spcPts val="600"/>
              </a:spcBef>
            </a:pPr>
            <a:r>
              <a:rPr lang="zh-CN" altLang="zh-CN" kern="100" dirty="0">
                <a:solidFill>
                  <a:srgbClr val="404040"/>
                </a:solidFill>
                <a:latin typeface="Times New Roman" panose="02020603050405020304" pitchFamily="18" charset="0"/>
              </a:rPr>
              <a:t>北邮、东南大学、电子科大等高校以及中国移动、华为等企业均投入到</a:t>
            </a:r>
            <a:r>
              <a:rPr lang="en-US" altLang="zh-CN" kern="100" dirty="0">
                <a:solidFill>
                  <a:srgbClr val="404040"/>
                </a:solidFill>
                <a:latin typeface="Times New Roman" panose="02020603050405020304" pitchFamily="18" charset="0"/>
              </a:rPr>
              <a:t>6G</a:t>
            </a:r>
            <a:r>
              <a:rPr lang="zh-CN" altLang="zh-CN" kern="100" dirty="0">
                <a:solidFill>
                  <a:srgbClr val="404040"/>
                </a:solidFill>
                <a:latin typeface="Times New Roman" panose="02020603050405020304" pitchFamily="18" charset="0"/>
              </a:rPr>
              <a:t>前沿领域探索中，力争引领</a:t>
            </a:r>
            <a:r>
              <a:rPr lang="en-US" altLang="zh-CN" kern="100" dirty="0">
                <a:solidFill>
                  <a:srgbClr val="404040"/>
                </a:solidFill>
                <a:latin typeface="Times New Roman" panose="02020603050405020304" pitchFamily="18" charset="0"/>
              </a:rPr>
              <a:t>6G</a:t>
            </a:r>
            <a:r>
              <a:rPr lang="zh-CN" altLang="zh-CN" kern="100" dirty="0">
                <a:solidFill>
                  <a:srgbClr val="404040"/>
                </a:solidFill>
                <a:latin typeface="Times New Roman" panose="02020603050405020304" pitchFamily="18" charset="0"/>
              </a:rPr>
              <a:t>使能技术发展。</a:t>
            </a:r>
            <a:endParaRPr lang="zh-CN" altLang="zh-CN" kern="100" dirty="0">
              <a:latin typeface="Times New Roman" panose="02020603050405020304" pitchFamily="18" charset="0"/>
            </a:endParaRPr>
          </a:p>
          <a:p>
            <a:pPr>
              <a:spcBef>
                <a:spcPts val="600"/>
              </a:spcBef>
            </a:pPr>
            <a:r>
              <a:rPr lang="en-US" altLang="zh-CN" kern="100" dirty="0">
                <a:solidFill>
                  <a:srgbClr val="0000FF"/>
                </a:solidFill>
                <a:latin typeface="Times New Roman" panose="02020603050405020304" pitchFamily="18" charset="0"/>
              </a:rPr>
              <a:t>“</a:t>
            </a:r>
            <a:r>
              <a:rPr lang="zh-CN" altLang="zh-CN" kern="100" dirty="0">
                <a:solidFill>
                  <a:srgbClr val="0000FF"/>
                </a:solidFill>
                <a:latin typeface="Times New Roman" panose="02020603050405020304" pitchFamily="18" charset="0"/>
              </a:rPr>
              <a:t>现在我们的前面已经没有参照物了，每一个迈向前方的脚步都必须自己摸索！</a:t>
            </a:r>
            <a:r>
              <a:rPr lang="en-US" altLang="zh-CN" kern="100" dirty="0">
                <a:solidFill>
                  <a:srgbClr val="0000FF"/>
                </a:solidFill>
                <a:latin typeface="Times New Roman" panose="02020603050405020304" pitchFamily="18" charset="0"/>
              </a:rPr>
              <a:t>”</a:t>
            </a:r>
            <a:endParaRPr lang="zh-CN" altLang="zh-CN" kern="100" dirty="0">
              <a:solidFill>
                <a:srgbClr val="0000FF"/>
              </a:solidFill>
              <a:latin typeface="Times New Roman" panose="02020603050405020304" pitchFamily="18" charset="0"/>
            </a:endParaRPr>
          </a:p>
          <a:p>
            <a:pPr>
              <a:spcBef>
                <a:spcPts val="600"/>
              </a:spcBef>
            </a:pPr>
            <a:r>
              <a:rPr lang="zh-CN" altLang="en-US" dirty="0">
                <a:solidFill>
                  <a:srgbClr val="404040"/>
                </a:solidFill>
                <a:latin typeface="Times New Roman" panose="02020603050405020304" pitchFamily="18" charset="0"/>
              </a:rPr>
              <a:t>继续提升：</a:t>
            </a:r>
            <a:r>
              <a:rPr lang="zh-CN" altLang="zh-CN" dirty="0">
                <a:solidFill>
                  <a:srgbClr val="404040"/>
                </a:solidFill>
                <a:latin typeface="Times New Roman" panose="02020603050405020304" pitchFamily="18" charset="0"/>
              </a:rPr>
              <a:t>数据容量、数据传输速度</a:t>
            </a:r>
            <a:r>
              <a:rPr lang="zh-CN" altLang="en-US" dirty="0">
                <a:solidFill>
                  <a:srgbClr val="404040"/>
                </a:solidFill>
                <a:latin typeface="Times New Roman" panose="02020603050405020304" pitchFamily="18" charset="0"/>
              </a:rPr>
              <a:t>、</a:t>
            </a:r>
            <a:r>
              <a:rPr lang="zh-CN" altLang="zh-CN" dirty="0">
                <a:solidFill>
                  <a:srgbClr val="404040"/>
                </a:solidFill>
                <a:latin typeface="Times New Roman" panose="02020603050405020304" pitchFamily="18" charset="0"/>
              </a:rPr>
              <a:t>以及延迟率。</a:t>
            </a:r>
            <a:endParaRPr lang="en-US" altLang="zh-CN" dirty="0">
              <a:solidFill>
                <a:srgbClr val="404040"/>
              </a:solidFill>
              <a:latin typeface="Times New Roman" panose="02020603050405020304" pitchFamily="18" charset="0"/>
            </a:endParaRPr>
          </a:p>
          <a:p>
            <a:pPr>
              <a:spcBef>
                <a:spcPts val="600"/>
              </a:spcBef>
            </a:pPr>
            <a:r>
              <a:rPr lang="en-US" altLang="zh-CN" dirty="0">
                <a:solidFill>
                  <a:srgbClr val="404040"/>
                </a:solidFill>
                <a:latin typeface="Times New Roman" panose="02020603050405020304" pitchFamily="18" charset="0"/>
              </a:rPr>
              <a:t>6G</a:t>
            </a:r>
            <a:r>
              <a:rPr lang="zh-CN" altLang="zh-CN" dirty="0">
                <a:solidFill>
                  <a:srgbClr val="404040"/>
                </a:solidFill>
                <a:latin typeface="Times New Roman" panose="02020603050405020304" pitchFamily="18" charset="0"/>
              </a:rPr>
              <a:t>网络将向立体空间扩展，覆盖空、天、地、海等所有人类活动的空间区域，并针对任意具有通信需求的情景，利用空域、时域、频域等资源以及接入域、传输域、业务域等网络层次，提供全场景的沉浸式、个性化、极致性能体验。</a:t>
            </a:r>
            <a:endParaRPr lang="en-US" altLang="zh-CN" dirty="0">
              <a:solidFill>
                <a:srgbClr val="404040"/>
              </a:solidFill>
              <a:latin typeface="Times New Roman" panose="02020603050405020304" pitchFamily="18" charset="0"/>
            </a:endParaRPr>
          </a:p>
          <a:p>
            <a:pPr>
              <a:spcBef>
                <a:spcPts val="600"/>
              </a:spcBef>
            </a:pPr>
            <a:r>
              <a:rPr lang="zh-CN" altLang="zh-CN" kern="100" dirty="0">
                <a:solidFill>
                  <a:srgbClr val="404040"/>
                </a:solidFill>
                <a:latin typeface="Times New Roman" panose="02020603050405020304" pitchFamily="18" charset="0"/>
              </a:rPr>
              <a:t>虚拟现实技术以及无人驾驶技术都将因为</a:t>
            </a:r>
            <a:r>
              <a:rPr lang="en-US" altLang="zh-CN" kern="100" dirty="0">
                <a:solidFill>
                  <a:srgbClr val="404040"/>
                </a:solidFill>
                <a:latin typeface="Times New Roman" panose="02020603050405020304" pitchFamily="18" charset="0"/>
              </a:rPr>
              <a:t>6G</a:t>
            </a:r>
            <a:r>
              <a:rPr lang="zh-CN" altLang="zh-CN" kern="100" dirty="0">
                <a:solidFill>
                  <a:srgbClr val="404040"/>
                </a:solidFill>
                <a:latin typeface="Times New Roman" panose="02020603050405020304" pitchFamily="18" charset="0"/>
              </a:rPr>
              <a:t>获得普及机会</a:t>
            </a:r>
            <a:r>
              <a:rPr lang="zh-CN" altLang="en-US" kern="100" dirty="0">
                <a:solidFill>
                  <a:srgbClr val="404040"/>
                </a:solidFill>
                <a:latin typeface="Times New Roman" panose="02020603050405020304" pitchFamily="18" charset="0"/>
              </a:rPr>
              <a:t>。</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124</a:t>
            </a:fld>
            <a:endParaRPr lang="en-US" altLang="zh-CN"/>
          </a:p>
        </p:txBody>
      </p:sp>
    </p:spTree>
    <p:extLst>
      <p:ext uri="{BB962C8B-B14F-4D97-AF65-F5344CB8AC3E}">
        <p14:creationId xmlns:p14="http://schemas.microsoft.com/office/powerpoint/2010/main" val="28350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北邮贡献</a:t>
            </a:r>
            <a:r>
              <a:rPr lang="en-US" altLang="zh-CN" dirty="0"/>
              <a:t>—</a:t>
            </a:r>
            <a:r>
              <a:rPr lang="zh-CN" altLang="en-US" dirty="0"/>
              <a:t>代表性工作</a:t>
            </a:r>
          </a:p>
        </p:txBody>
      </p:sp>
      <p:sp>
        <p:nvSpPr>
          <p:cNvPr id="3" name="内容占位符 2"/>
          <p:cNvSpPr>
            <a:spLocks noGrp="1"/>
          </p:cNvSpPr>
          <p:nvPr>
            <p:ph idx="1"/>
          </p:nvPr>
        </p:nvSpPr>
        <p:spPr/>
        <p:txBody>
          <a:bodyPr>
            <a:normAutofit/>
          </a:bodyPr>
          <a:lstStyle/>
          <a:p>
            <a:pPr>
              <a:lnSpc>
                <a:spcPct val="130000"/>
              </a:lnSpc>
              <a:spcBef>
                <a:spcPts val="600"/>
              </a:spcBef>
            </a:pPr>
            <a:r>
              <a:rPr lang="zh-CN" altLang="en-US" dirty="0">
                <a:latin typeface="Times New Roman" panose="02020603050405020304" pitchFamily="18" charset="0"/>
              </a:rPr>
              <a:t>陈俊亮院士</a:t>
            </a:r>
            <a:endParaRPr lang="en-US" altLang="zh-CN" dirty="0">
              <a:latin typeface="Times New Roman" panose="02020603050405020304" pitchFamily="18" charset="0"/>
            </a:endParaRPr>
          </a:p>
          <a:p>
            <a:pPr lvl="1">
              <a:lnSpc>
                <a:spcPct val="130000"/>
              </a:lnSpc>
              <a:spcBef>
                <a:spcPts val="600"/>
              </a:spcBef>
            </a:pPr>
            <a:r>
              <a:rPr lang="zh-CN" altLang="en-US" dirty="0">
                <a:latin typeface="Times New Roman" panose="02020603050405020304" pitchFamily="18" charset="0"/>
              </a:rPr>
              <a:t>主持研制</a:t>
            </a:r>
            <a:r>
              <a:rPr lang="zh-CN" altLang="en-US" dirty="0">
                <a:solidFill>
                  <a:srgbClr val="0000FF"/>
                </a:solidFill>
                <a:latin typeface="Times New Roman" panose="02020603050405020304" pitchFamily="18" charset="0"/>
              </a:rPr>
              <a:t>中国第一颗“东方红”号卫星的无线信道数据传输系统</a:t>
            </a:r>
            <a:r>
              <a:rPr lang="zh-CN" altLang="en-US" dirty="0">
                <a:latin typeface="Times New Roman" panose="02020603050405020304" pitchFamily="18" charset="0"/>
              </a:rPr>
              <a:t>，获</a:t>
            </a:r>
            <a:r>
              <a:rPr lang="en-US" altLang="zh-CN" dirty="0">
                <a:latin typeface="Times New Roman" panose="02020603050405020304" pitchFamily="18" charset="0"/>
              </a:rPr>
              <a:t>1978</a:t>
            </a:r>
            <a:r>
              <a:rPr lang="zh-CN" altLang="en-US" dirty="0">
                <a:latin typeface="Times New Roman" panose="02020603050405020304" pitchFamily="18" charset="0"/>
              </a:rPr>
              <a:t>年中国全国科学大会奖励。</a:t>
            </a:r>
            <a:endParaRPr lang="en-US" altLang="zh-CN" dirty="0">
              <a:latin typeface="Times New Roman" panose="02020603050405020304" pitchFamily="18" charset="0"/>
            </a:endParaRPr>
          </a:p>
          <a:p>
            <a:pPr lvl="1">
              <a:lnSpc>
                <a:spcPct val="130000"/>
              </a:lnSpc>
              <a:spcBef>
                <a:spcPts val="600"/>
              </a:spcBef>
            </a:pPr>
            <a:r>
              <a:rPr lang="en-US" altLang="zh-CN" dirty="0">
                <a:latin typeface="Times New Roman" panose="02020603050405020304" pitchFamily="18" charset="0"/>
              </a:rPr>
              <a:t>1960's</a:t>
            </a:r>
            <a:r>
              <a:rPr lang="zh-CN" altLang="en-US" dirty="0">
                <a:latin typeface="Times New Roman" panose="02020603050405020304" pitchFamily="18" charset="0"/>
              </a:rPr>
              <a:t>，主持研制有线</a:t>
            </a:r>
            <a:r>
              <a:rPr lang="en-US" altLang="zh-CN" dirty="0">
                <a:latin typeface="Times New Roman" panose="02020603050405020304" pitchFamily="18" charset="0"/>
              </a:rPr>
              <a:t>600/1200</a:t>
            </a:r>
            <a:r>
              <a:rPr lang="zh-CN" altLang="en-US" dirty="0">
                <a:latin typeface="Times New Roman" panose="02020603050405020304" pitchFamily="18" charset="0"/>
              </a:rPr>
              <a:t>波特及无线</a:t>
            </a:r>
            <a:r>
              <a:rPr lang="en-US" altLang="zh-CN" dirty="0">
                <a:latin typeface="Times New Roman" panose="02020603050405020304" pitchFamily="18" charset="0"/>
              </a:rPr>
              <a:t>600</a:t>
            </a:r>
            <a:r>
              <a:rPr lang="zh-CN" altLang="en-US" dirty="0">
                <a:latin typeface="Times New Roman" panose="02020603050405020304" pitchFamily="18" charset="0"/>
              </a:rPr>
              <a:t>波特数据传输设备，分别获中国全国科学大会奖。</a:t>
            </a:r>
            <a:endParaRPr lang="en-US" altLang="zh-CN" dirty="0">
              <a:latin typeface="Times New Roman" panose="02020603050405020304" pitchFamily="18" charset="0"/>
            </a:endParaRPr>
          </a:p>
          <a:p>
            <a:pPr lvl="1">
              <a:lnSpc>
                <a:spcPct val="130000"/>
              </a:lnSpc>
              <a:spcBef>
                <a:spcPts val="600"/>
              </a:spcBef>
            </a:pPr>
            <a:r>
              <a:rPr lang="en-US" altLang="zh-CN" dirty="0">
                <a:latin typeface="Times New Roman" panose="02020603050405020304" pitchFamily="18" charset="0"/>
              </a:rPr>
              <a:t>1988</a:t>
            </a:r>
            <a:r>
              <a:rPr lang="zh-CN" altLang="en-US" dirty="0">
                <a:latin typeface="Times New Roman" panose="02020603050405020304" pitchFamily="18" charset="0"/>
              </a:rPr>
              <a:t>，主持项目</a:t>
            </a:r>
            <a:r>
              <a:rPr lang="en-US" altLang="zh-CN" dirty="0">
                <a:latin typeface="Times New Roman" panose="02020603050405020304" pitchFamily="18" charset="0"/>
              </a:rPr>
              <a:t>《DS-2000</a:t>
            </a:r>
            <a:r>
              <a:rPr lang="zh-CN" altLang="en-US" dirty="0">
                <a:latin typeface="Times New Roman" panose="02020603050405020304" pitchFamily="18" charset="0"/>
              </a:rPr>
              <a:t>程控数字电话交换机</a:t>
            </a:r>
            <a:r>
              <a:rPr lang="en-US" altLang="zh-CN" dirty="0">
                <a:latin typeface="Times New Roman" panose="02020603050405020304" pitchFamily="18" charset="0"/>
              </a:rPr>
              <a:t>》</a:t>
            </a:r>
            <a:r>
              <a:rPr lang="zh-CN" altLang="en-US" dirty="0">
                <a:latin typeface="Times New Roman" panose="02020603050405020304" pitchFamily="18" charset="0"/>
              </a:rPr>
              <a:t>，获中国国家科技进步一等奖。</a:t>
            </a:r>
            <a:endParaRPr lang="en-US" altLang="zh-CN" dirty="0">
              <a:latin typeface="Times New Roman" panose="02020603050405020304" pitchFamily="18" charset="0"/>
            </a:endParaRPr>
          </a:p>
          <a:p>
            <a:pPr lvl="1">
              <a:lnSpc>
                <a:spcPct val="130000"/>
              </a:lnSpc>
              <a:spcBef>
                <a:spcPts val="600"/>
              </a:spcBef>
            </a:pPr>
            <a:r>
              <a:rPr lang="en-US" altLang="zh-CN" dirty="0">
                <a:latin typeface="Times New Roman" panose="02020603050405020304" pitchFamily="18" charset="0"/>
              </a:rPr>
              <a:t>1990's</a:t>
            </a:r>
            <a:r>
              <a:rPr lang="zh-CN" altLang="en-US" dirty="0">
                <a:latin typeface="Times New Roman" panose="02020603050405020304" pitchFamily="18" charset="0"/>
              </a:rPr>
              <a:t>，率先从事智能网研究，主持研制</a:t>
            </a:r>
            <a:r>
              <a:rPr lang="zh-CN" altLang="en-US" dirty="0">
                <a:solidFill>
                  <a:srgbClr val="0000FF"/>
                </a:solidFill>
                <a:latin typeface="Times New Roman" panose="02020603050405020304" pitchFamily="18" charset="0"/>
              </a:rPr>
              <a:t>中国第一套智能网系统，</a:t>
            </a:r>
            <a:r>
              <a:rPr lang="zh-CN" altLang="en-US" dirty="0">
                <a:latin typeface="Times New Roman" panose="02020603050405020304" pitchFamily="18" charset="0"/>
              </a:rPr>
              <a:t>其成果已形成产业化并在中国电信网中得到广泛应用，</a:t>
            </a:r>
            <a:r>
              <a:rPr lang="zh-CN" altLang="en-US" dirty="0">
                <a:solidFill>
                  <a:srgbClr val="0000FF"/>
                </a:solidFill>
                <a:latin typeface="Times New Roman" panose="02020603050405020304" pitchFamily="18" charset="0"/>
              </a:rPr>
              <a:t>在智能网的软件结构、业务生成、过程控制等方面提出了新方法。</a:t>
            </a: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125</a:t>
            </a:fld>
            <a:endParaRPr lang="en-US" altLang="zh-CN"/>
          </a:p>
        </p:txBody>
      </p:sp>
    </p:spTree>
    <p:extLst>
      <p:ext uri="{BB962C8B-B14F-4D97-AF65-F5344CB8AC3E}">
        <p14:creationId xmlns:p14="http://schemas.microsoft.com/office/powerpoint/2010/main" val="29395758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北邮贡献</a:t>
            </a:r>
            <a:r>
              <a:rPr lang="en-US" altLang="zh-CN" dirty="0"/>
              <a:t>—</a:t>
            </a:r>
            <a:r>
              <a:rPr lang="zh-CN" altLang="en-US" dirty="0"/>
              <a:t>代表性工作</a:t>
            </a:r>
          </a:p>
        </p:txBody>
      </p:sp>
      <p:sp>
        <p:nvSpPr>
          <p:cNvPr id="3" name="内容占位符 2"/>
          <p:cNvSpPr>
            <a:spLocks noGrp="1"/>
          </p:cNvSpPr>
          <p:nvPr>
            <p:ph idx="1"/>
          </p:nvPr>
        </p:nvSpPr>
        <p:spPr/>
        <p:txBody>
          <a:bodyPr>
            <a:normAutofit fontScale="92500"/>
          </a:bodyPr>
          <a:lstStyle/>
          <a:p>
            <a:r>
              <a:rPr lang="zh-CN" altLang="en-US" kern="100" dirty="0">
                <a:latin typeface="Times New Roman" panose="02020603050405020304" pitchFamily="18" charset="0"/>
              </a:rPr>
              <a:t>张平院士</a:t>
            </a:r>
            <a:endParaRPr lang="en-US" altLang="zh-CN" kern="100" dirty="0">
              <a:latin typeface="Times New Roman" panose="02020603050405020304" pitchFamily="18" charset="0"/>
            </a:endParaRPr>
          </a:p>
          <a:p>
            <a:pPr lvl="1"/>
            <a:r>
              <a:rPr lang="zh-CN" altLang="en-US" dirty="0">
                <a:latin typeface="Times New Roman" panose="02020603050405020304" pitchFamily="18" charset="0"/>
              </a:rPr>
              <a:t>移动通信理论研究及技术创新</a:t>
            </a:r>
            <a:endParaRPr lang="en-US" altLang="zh-CN" dirty="0">
              <a:latin typeface="Times New Roman" panose="02020603050405020304" pitchFamily="18" charset="0"/>
            </a:endParaRPr>
          </a:p>
          <a:p>
            <a:pPr lvl="1"/>
            <a:r>
              <a:rPr lang="zh-CN" altLang="en-US" dirty="0">
                <a:latin typeface="Times New Roman" panose="02020603050405020304" pitchFamily="18" charset="0"/>
              </a:rPr>
              <a:t>提出了</a:t>
            </a:r>
            <a:r>
              <a:rPr lang="en-US" altLang="zh-CN" dirty="0">
                <a:latin typeface="Times New Roman" panose="02020603050405020304" pitchFamily="18" charset="0"/>
              </a:rPr>
              <a:t>TDD</a:t>
            </a:r>
            <a:r>
              <a:rPr lang="zh-CN" altLang="en-US" dirty="0">
                <a:latin typeface="Times New Roman" panose="02020603050405020304" pitchFamily="18" charset="0"/>
              </a:rPr>
              <a:t>高速宽带技术体系方案，</a:t>
            </a:r>
            <a:r>
              <a:rPr lang="zh-CN" altLang="en-US" dirty="0">
                <a:solidFill>
                  <a:srgbClr val="0000FF"/>
                </a:solidFill>
                <a:latin typeface="Times New Roman" panose="02020603050405020304" pitchFamily="18" charset="0"/>
              </a:rPr>
              <a:t>为</a:t>
            </a:r>
            <a:r>
              <a:rPr lang="en-US" altLang="zh-CN" dirty="0">
                <a:solidFill>
                  <a:srgbClr val="0000FF"/>
                </a:solidFill>
                <a:latin typeface="Times New Roman" panose="02020603050405020304" pitchFamily="18" charset="0"/>
              </a:rPr>
              <a:t>4G</a:t>
            </a:r>
            <a:r>
              <a:rPr lang="zh-CN" altLang="en-US" dirty="0">
                <a:solidFill>
                  <a:srgbClr val="0000FF"/>
                </a:solidFill>
                <a:latin typeface="Times New Roman" panose="02020603050405020304" pitchFamily="18" charset="0"/>
              </a:rPr>
              <a:t>技术自主可控走出了第一步；</a:t>
            </a:r>
            <a:br>
              <a:rPr lang="en-US" altLang="zh-CN" dirty="0">
                <a:solidFill>
                  <a:srgbClr val="0000FF"/>
                </a:solidFill>
                <a:latin typeface="Times New Roman" panose="02020603050405020304" pitchFamily="18" charset="0"/>
              </a:rPr>
            </a:br>
            <a:r>
              <a:rPr lang="zh-CN" altLang="en-US" dirty="0">
                <a:latin typeface="Times New Roman" panose="02020603050405020304" pitchFamily="18" charset="0"/>
              </a:rPr>
              <a:t>攻克</a:t>
            </a:r>
            <a:r>
              <a:rPr lang="en-US" altLang="zh-CN" dirty="0">
                <a:latin typeface="Times New Roman" panose="02020603050405020304" pitchFamily="18" charset="0"/>
              </a:rPr>
              <a:t>TDD</a:t>
            </a:r>
            <a:r>
              <a:rPr lang="zh-CN" altLang="en-US" dirty="0">
                <a:latin typeface="Times New Roman" panose="02020603050405020304" pitchFamily="18" charset="0"/>
              </a:rPr>
              <a:t>多模测试技术并研发仪器仪表，</a:t>
            </a:r>
            <a:r>
              <a:rPr lang="zh-CN" altLang="en-US" dirty="0">
                <a:solidFill>
                  <a:srgbClr val="0000FF"/>
                </a:solidFill>
                <a:latin typeface="Times New Roman" panose="02020603050405020304" pitchFamily="18" charset="0"/>
              </a:rPr>
              <a:t>填补了全球在此领域的“空白”</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r>
              <a:rPr lang="zh-CN" altLang="en-US" dirty="0">
                <a:latin typeface="Times New Roman" panose="02020603050405020304" pitchFamily="18" charset="0"/>
              </a:rPr>
              <a:t>相关成果已应用于</a:t>
            </a:r>
            <a:r>
              <a:rPr lang="en-US" altLang="zh-CN" dirty="0">
                <a:latin typeface="Times New Roman" panose="02020603050405020304" pitchFamily="18" charset="0"/>
              </a:rPr>
              <a:t>5G</a:t>
            </a:r>
            <a:r>
              <a:rPr lang="zh-CN" altLang="en-US" dirty="0">
                <a:latin typeface="Times New Roman" panose="02020603050405020304" pitchFamily="18" charset="0"/>
              </a:rPr>
              <a:t>研发及产业化等</a:t>
            </a:r>
            <a:endParaRPr lang="en-US" altLang="zh-CN" dirty="0">
              <a:latin typeface="Times New Roman" panose="02020603050405020304" pitchFamily="18" charset="0"/>
            </a:endParaRPr>
          </a:p>
          <a:p>
            <a:pPr lvl="1"/>
            <a:r>
              <a:rPr lang="zh-CN" altLang="en-US" dirty="0">
                <a:latin typeface="Times New Roman" panose="02020603050405020304" pitchFamily="18" charset="0"/>
              </a:rPr>
              <a:t>中国</a:t>
            </a:r>
            <a:r>
              <a:rPr lang="en-US" altLang="zh-CN" dirty="0">
                <a:latin typeface="Times New Roman" panose="02020603050405020304" pitchFamily="18" charset="0"/>
              </a:rPr>
              <a:t>5G</a:t>
            </a:r>
            <a:r>
              <a:rPr lang="zh-CN" altLang="en-US" dirty="0">
                <a:latin typeface="Times New Roman" panose="02020603050405020304" pitchFamily="18" charset="0"/>
              </a:rPr>
              <a:t>技术专家、</a:t>
            </a:r>
            <a:r>
              <a:rPr lang="en-US" altLang="zh-CN" dirty="0">
                <a:latin typeface="Times New Roman" panose="02020603050405020304" pitchFamily="18" charset="0"/>
              </a:rPr>
              <a:t>6G</a:t>
            </a:r>
            <a:r>
              <a:rPr lang="zh-CN" altLang="en-US" dirty="0">
                <a:latin typeface="Times New Roman" panose="02020603050405020304" pitchFamily="18" charset="0"/>
              </a:rPr>
              <a:t>技术研发总体专家组专家</a:t>
            </a:r>
            <a:endParaRPr lang="en-US" altLang="zh-CN" kern="100" dirty="0">
              <a:latin typeface="Times New Roman" panose="02020603050405020304" pitchFamily="18" charset="0"/>
            </a:endParaRPr>
          </a:p>
          <a:p>
            <a:r>
              <a:rPr lang="zh-CN" altLang="en-US" dirty="0">
                <a:latin typeface="Times New Roman" panose="02020603050405020304" pitchFamily="18" charset="0"/>
              </a:rPr>
              <a:t>廖建新教授</a:t>
            </a:r>
            <a:endParaRPr lang="en-US" altLang="zh-CN" dirty="0">
              <a:latin typeface="Times New Roman" panose="02020603050405020304" pitchFamily="18" charset="0"/>
            </a:endParaRPr>
          </a:p>
          <a:p>
            <a:pPr lvl="1"/>
            <a:r>
              <a:rPr lang="zh-CN" altLang="en-US" dirty="0"/>
              <a:t>移动通信业务网络。</a:t>
            </a:r>
            <a:endParaRPr lang="en-US" altLang="zh-CN" dirty="0"/>
          </a:p>
          <a:p>
            <a:pPr lvl="1"/>
            <a:r>
              <a:rPr lang="zh-CN" altLang="en-US" dirty="0"/>
              <a:t>针对多代并存、复杂异构的移动通信基础网络与丰富多变、差异巨大的业务应用之间智能适配的重大难题，系统性、开拓性地提出移动通信智能业务网络理论和关键技术</a:t>
            </a:r>
            <a:endParaRPr lang="en-US" altLang="zh-CN" dirty="0"/>
          </a:p>
          <a:p>
            <a:pPr lvl="1"/>
            <a:r>
              <a:rPr lang="zh-CN" altLang="en-US" dirty="0"/>
              <a:t>主持研制移动智能网、能力智能开放、业务异常智能识别三大智能业务网络核心系统。</a:t>
            </a:r>
            <a:endParaRPr lang="en-US" altLang="zh-CN" dirty="0"/>
          </a:p>
          <a:p>
            <a:pPr lvl="1"/>
            <a:r>
              <a:rPr lang="zh-CN" altLang="en-US" dirty="0">
                <a:latin typeface="Times New Roman" panose="02020603050405020304" pitchFamily="18" charset="0"/>
              </a:rPr>
              <a:t>“</a:t>
            </a:r>
            <a:r>
              <a:rPr lang="en-US" altLang="zh-CN" dirty="0">
                <a:latin typeface="Times New Roman" panose="02020603050405020304" pitchFamily="18" charset="0"/>
              </a:rPr>
              <a:t>6G</a:t>
            </a:r>
            <a:r>
              <a:rPr lang="zh-CN" altLang="en-US" dirty="0">
                <a:latin typeface="Times New Roman" panose="02020603050405020304" pitchFamily="18" charset="0"/>
              </a:rPr>
              <a:t>全场景按需服务关键技术”</a:t>
            </a:r>
            <a:endParaRPr lang="en-US" altLang="zh-CN" dirty="0">
              <a:latin typeface="Times New Roman" panose="02020603050405020304" pitchFamily="18" charset="0"/>
            </a:endParaRPr>
          </a:p>
          <a:p>
            <a:r>
              <a:rPr lang="en-US" altLang="zh-CN" kern="100" dirty="0"/>
              <a:t>……</a:t>
            </a:r>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126</a:t>
            </a:fld>
            <a:endParaRPr lang="en-US" altLang="zh-CN"/>
          </a:p>
        </p:txBody>
      </p:sp>
      <p:sp>
        <p:nvSpPr>
          <p:cNvPr id="5" name="文本框 4">
            <a:extLst>
              <a:ext uri="{FF2B5EF4-FFF2-40B4-BE49-F238E27FC236}">
                <a16:creationId xmlns:a16="http://schemas.microsoft.com/office/drawing/2014/main" id="{C0FD6890-E64A-245B-515D-DB4DC4DB26F2}"/>
              </a:ext>
            </a:extLst>
          </p:cNvPr>
          <p:cNvSpPr txBox="1"/>
          <p:nvPr/>
        </p:nvSpPr>
        <p:spPr>
          <a:xfrm>
            <a:off x="5285910" y="3609020"/>
            <a:ext cx="4929555" cy="707886"/>
          </a:xfrm>
          <a:prstGeom prst="rect">
            <a:avLst/>
          </a:prstGeom>
          <a:solidFill>
            <a:srgbClr val="FFFF00"/>
          </a:solidFill>
        </p:spPr>
        <p:txBody>
          <a:bodyPr wrap="none" rtlCol="0">
            <a:spAutoFit/>
          </a:bodyPr>
          <a:lstStyle/>
          <a:p>
            <a:r>
              <a:rPr lang="en-US" altLang="zh-CN" sz="2000" b="0" i="0" dirty="0">
                <a:solidFill>
                  <a:srgbClr val="222222"/>
                </a:solidFill>
                <a:effectLst/>
                <a:ea typeface="楷体" panose="02010609060101010101" pitchFamily="49" charset="-122"/>
                <a:cs typeface="Times New Roman" panose="02020603050405020304" pitchFamily="18" charset="0"/>
              </a:rPr>
              <a:t>2023</a:t>
            </a:r>
            <a:r>
              <a:rPr lang="zh-CN" altLang="en-US" sz="2000" b="0" i="0" dirty="0">
                <a:solidFill>
                  <a:srgbClr val="222222"/>
                </a:solidFill>
                <a:effectLst/>
                <a:ea typeface="楷体" panose="02010609060101010101" pitchFamily="49" charset="-122"/>
                <a:cs typeface="Times New Roman" panose="02020603050405020304" pitchFamily="18" charset="0"/>
              </a:rPr>
              <a:t>年</a:t>
            </a:r>
            <a:r>
              <a:rPr lang="en-US" altLang="zh-CN" sz="2000" b="0" i="0" dirty="0">
                <a:solidFill>
                  <a:srgbClr val="222222"/>
                </a:solidFill>
                <a:effectLst/>
                <a:ea typeface="楷体" panose="02010609060101010101" pitchFamily="49" charset="-122"/>
                <a:cs typeface="Times New Roman" panose="02020603050405020304" pitchFamily="18" charset="0"/>
              </a:rPr>
              <a:t>5</a:t>
            </a:r>
            <a:r>
              <a:rPr lang="zh-CN" altLang="en-US" sz="2000" dirty="0">
                <a:solidFill>
                  <a:srgbClr val="222222"/>
                </a:solidFill>
                <a:ea typeface="楷体" panose="02010609060101010101" pitchFamily="49" charset="-122"/>
                <a:cs typeface="Times New Roman" panose="02020603050405020304" pitchFamily="18" charset="0"/>
              </a:rPr>
              <a:t>月</a:t>
            </a:r>
            <a:r>
              <a:rPr lang="en-US" altLang="zh-CN" sz="2000" dirty="0">
                <a:solidFill>
                  <a:srgbClr val="222222"/>
                </a:solidFill>
                <a:ea typeface="楷体" panose="02010609060101010101" pitchFamily="49" charset="-122"/>
                <a:cs typeface="Times New Roman" panose="02020603050405020304" pitchFamily="18" charset="0"/>
              </a:rPr>
              <a:t>30</a:t>
            </a:r>
            <a:r>
              <a:rPr lang="zh-CN" altLang="en-US" sz="2000" dirty="0">
                <a:solidFill>
                  <a:srgbClr val="222222"/>
                </a:solidFill>
                <a:ea typeface="楷体" panose="02010609060101010101" pitchFamily="49" charset="-122"/>
                <a:cs typeface="Times New Roman" panose="02020603050405020304" pitchFamily="18" charset="0"/>
              </a:rPr>
              <a:t>日，第三届全国创新争先奖。</a:t>
            </a:r>
            <a:endParaRPr lang="en-US" altLang="zh-CN" sz="2000" dirty="0">
              <a:solidFill>
                <a:srgbClr val="222222"/>
              </a:solidFill>
              <a:ea typeface="楷体" panose="02010609060101010101" pitchFamily="49" charset="-122"/>
              <a:cs typeface="Times New Roman" panose="02020603050405020304" pitchFamily="18" charset="0"/>
            </a:endParaRPr>
          </a:p>
          <a:p>
            <a:r>
              <a:rPr lang="zh-CN" altLang="en-US" sz="2000" dirty="0">
                <a:solidFill>
                  <a:srgbClr val="222222"/>
                </a:solidFill>
                <a:ea typeface="楷体" panose="02010609060101010101" pitchFamily="49" charset="-122"/>
                <a:cs typeface="Times New Roman" panose="02020603050405020304" pitchFamily="18" charset="0"/>
              </a:rPr>
              <a:t>中国工程院 </a:t>
            </a:r>
            <a:r>
              <a:rPr lang="en-US" altLang="zh-CN" sz="2000" dirty="0">
                <a:solidFill>
                  <a:srgbClr val="222222"/>
                </a:solidFill>
                <a:ea typeface="楷体" panose="02010609060101010101" pitchFamily="49" charset="-122"/>
                <a:cs typeface="Times New Roman" panose="02020603050405020304" pitchFamily="18" charset="0"/>
              </a:rPr>
              <a:t>2023</a:t>
            </a:r>
            <a:r>
              <a:rPr lang="zh-CN" altLang="en-US" sz="2000" dirty="0">
                <a:solidFill>
                  <a:srgbClr val="222222"/>
                </a:solidFill>
                <a:ea typeface="楷体" panose="02010609060101010101" pitchFamily="49" charset="-122"/>
                <a:cs typeface="Times New Roman" panose="02020603050405020304" pitchFamily="18" charset="0"/>
              </a:rPr>
              <a:t>年 院士增选候选人。</a:t>
            </a:r>
          </a:p>
        </p:txBody>
      </p:sp>
    </p:spTree>
    <p:extLst>
      <p:ext uri="{BB962C8B-B14F-4D97-AF65-F5344CB8AC3E}">
        <p14:creationId xmlns:p14="http://schemas.microsoft.com/office/powerpoint/2010/main" val="17321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left)">
                                      <p:cBhvr>
                                        <p:cTn id="34" dur="500"/>
                                        <p:tgtEl>
                                          <p:spTgt spid="3">
                                            <p:txEl>
                                              <p:pRg st="7" end="7"/>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wipe(left)">
                                      <p:cBhvr>
                                        <p:cTn id="46" dur="500"/>
                                        <p:tgtEl>
                                          <p:spTgt spid="3">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animEffect transition="in" filter="fade">
                                      <p:cBhvr>
                                        <p:cTn id="5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我们能做什么？</a:t>
            </a:r>
          </a:p>
        </p:txBody>
      </p:sp>
      <p:sp>
        <p:nvSpPr>
          <p:cNvPr id="3" name="内容占位符 2"/>
          <p:cNvSpPr>
            <a:spLocks noGrp="1"/>
          </p:cNvSpPr>
          <p:nvPr>
            <p:ph idx="1"/>
          </p:nvPr>
        </p:nvSpPr>
        <p:spPr>
          <a:xfrm>
            <a:off x="360000" y="1080000"/>
            <a:ext cx="6120000" cy="5400000"/>
          </a:xfrm>
        </p:spPr>
        <p:txBody>
          <a:bodyPr>
            <a:normAutofit/>
          </a:bodyPr>
          <a:lstStyle/>
          <a:p>
            <a:r>
              <a:rPr lang="en-US" altLang="zh-CN" kern="100" dirty="0">
                <a:latin typeface="Times New Roman" panose="02020603050405020304" pitchFamily="18" charset="0"/>
              </a:rPr>
              <a:t>5G</a:t>
            </a:r>
            <a:r>
              <a:rPr lang="zh-CN" altLang="zh-CN" kern="100" dirty="0">
                <a:latin typeface="Times New Roman" panose="02020603050405020304" pitchFamily="18" charset="0"/>
              </a:rPr>
              <a:t>功能强大，但仍然有许多地方需要完善。</a:t>
            </a:r>
            <a:endParaRPr lang="en-US" altLang="zh-CN" kern="100" dirty="0">
              <a:latin typeface="Times New Roman" panose="02020603050405020304" pitchFamily="18" charset="0"/>
            </a:endParaRPr>
          </a:p>
          <a:p>
            <a:pPr lvl="1"/>
            <a:r>
              <a:rPr lang="zh-CN" altLang="zh-CN" kern="100" dirty="0">
                <a:latin typeface="Times New Roman" panose="02020603050405020304" pitchFamily="18" charset="0"/>
              </a:rPr>
              <a:t>比如</a:t>
            </a:r>
            <a:r>
              <a:rPr lang="zh-CN" altLang="en-US" kern="100" dirty="0">
                <a:latin typeface="Times New Roman" panose="02020603050405020304" pitchFamily="18" charset="0"/>
              </a:rPr>
              <a:t>：</a:t>
            </a:r>
            <a:r>
              <a:rPr lang="en-US" altLang="zh-CN" kern="100" dirty="0">
                <a:latin typeface="Times New Roman" panose="02020603050405020304" pitchFamily="18" charset="0"/>
              </a:rPr>
              <a:t>5G </a:t>
            </a:r>
            <a:r>
              <a:rPr lang="zh-CN" altLang="zh-CN" kern="100" dirty="0">
                <a:latin typeface="Times New Roman" panose="02020603050405020304" pitchFamily="18" charset="0"/>
              </a:rPr>
              <a:t>网络管理、控制和运维系统</a:t>
            </a:r>
            <a:r>
              <a:rPr lang="zh-CN" altLang="en-US" kern="100" dirty="0">
                <a:latin typeface="Times New Roman" panose="02020603050405020304" pitchFamily="18" charset="0"/>
              </a:rPr>
              <a:t>，</a:t>
            </a:r>
            <a:r>
              <a:rPr lang="zh-CN" altLang="zh-CN" kern="100" dirty="0">
                <a:latin typeface="Times New Roman" panose="02020603050405020304" pitchFamily="18" charset="0"/>
              </a:rPr>
              <a:t>各自独立、封闭，其安全性、智能性、协同性缺乏全局规划和统一设计，难以满足未来</a:t>
            </a:r>
            <a:r>
              <a:rPr lang="en-US" altLang="zh-CN" kern="100" dirty="0">
                <a:latin typeface="Times New Roman" panose="02020603050405020304" pitchFamily="18" charset="0"/>
              </a:rPr>
              <a:t>6G</a:t>
            </a:r>
            <a:r>
              <a:rPr lang="zh-CN" altLang="zh-CN" kern="100" dirty="0">
                <a:latin typeface="Times New Roman" panose="02020603050405020304" pitchFamily="18" charset="0"/>
              </a:rPr>
              <a:t>沉浸式、个性化的全场景服务和高性能需求。</a:t>
            </a:r>
            <a:endParaRPr lang="en-US" altLang="zh-CN" kern="100" dirty="0">
              <a:latin typeface="Times New Roman" panose="02020603050405020304" pitchFamily="18" charset="0"/>
            </a:endParaRPr>
          </a:p>
          <a:p>
            <a:r>
              <a:rPr lang="zh-CN" altLang="zh-CN" kern="100" dirty="0">
                <a:latin typeface="Times New Roman" panose="02020603050405020304" pitchFamily="18" charset="0"/>
              </a:rPr>
              <a:t>面向</a:t>
            </a:r>
            <a:r>
              <a:rPr lang="en-US" altLang="zh-CN" kern="100" dirty="0">
                <a:latin typeface="Times New Roman" panose="02020603050405020304" pitchFamily="18" charset="0"/>
              </a:rPr>
              <a:t>6G</a:t>
            </a:r>
            <a:r>
              <a:rPr lang="zh-CN" altLang="zh-CN" kern="100" dirty="0">
                <a:latin typeface="Times New Roman" panose="02020603050405020304" pitchFamily="18" charset="0"/>
              </a:rPr>
              <a:t>按需服务的新一代网络管控体系亟待构建，相关关键技术也亟待突破。</a:t>
            </a:r>
            <a:endParaRPr lang="en-US" altLang="zh-CN" kern="100" dirty="0">
              <a:latin typeface="Times New Roman" panose="02020603050405020304" pitchFamily="18" charset="0"/>
            </a:endParaRPr>
          </a:p>
          <a:p>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127</a:t>
            </a:fld>
            <a:endParaRPr lang="en-US" altLang="zh-CN"/>
          </a:p>
        </p:txBody>
      </p:sp>
      <p:sp>
        <p:nvSpPr>
          <p:cNvPr id="5" name="内容占位符 4">
            <a:extLst>
              <a:ext uri="{FF2B5EF4-FFF2-40B4-BE49-F238E27FC236}">
                <a16:creationId xmlns:a16="http://schemas.microsoft.com/office/drawing/2014/main" id="{1E4EE2D1-6273-40EF-94F4-B7C951E9482F}"/>
              </a:ext>
            </a:extLst>
          </p:cNvPr>
          <p:cNvSpPr>
            <a:spLocks noGrp="1"/>
          </p:cNvSpPr>
          <p:nvPr>
            <p:ph sz="half" idx="4294967295"/>
          </p:nvPr>
        </p:nvSpPr>
        <p:spPr>
          <a:xfrm>
            <a:off x="7086110" y="1079500"/>
            <a:ext cx="4860000" cy="5400675"/>
          </a:xfrm>
        </p:spPr>
        <p:txBody>
          <a:bodyPr/>
          <a:lstStyle/>
          <a:p>
            <a:r>
              <a:rPr lang="zh-CN" altLang="en-US" kern="100" dirty="0">
                <a:latin typeface="Times New Roman" panose="02020603050405020304" pitchFamily="18" charset="0"/>
              </a:rPr>
              <a:t>要求我们：</a:t>
            </a:r>
            <a:endParaRPr lang="en-US" altLang="zh-CN" kern="100" dirty="0">
              <a:latin typeface="Times New Roman" panose="02020603050405020304" pitchFamily="18" charset="0"/>
            </a:endParaRPr>
          </a:p>
          <a:p>
            <a:pPr lvl="1"/>
            <a:r>
              <a:rPr lang="zh-CN" altLang="en-US" kern="100" dirty="0">
                <a:latin typeface="Times New Roman" panose="02020603050405020304" pitchFamily="18" charset="0"/>
              </a:rPr>
              <a:t>扎实的理论基础</a:t>
            </a:r>
            <a:endParaRPr lang="en-US" altLang="zh-CN" kern="100" dirty="0">
              <a:latin typeface="Times New Roman" panose="02020603050405020304" pitchFamily="18" charset="0"/>
            </a:endParaRPr>
          </a:p>
          <a:p>
            <a:pPr lvl="1"/>
            <a:r>
              <a:rPr lang="zh-CN" altLang="en-US" kern="100" dirty="0">
                <a:latin typeface="Times New Roman" panose="02020603050405020304" pitchFamily="18" charset="0"/>
              </a:rPr>
              <a:t>创新意识</a:t>
            </a:r>
            <a:endParaRPr lang="en-US" altLang="zh-CN" kern="100" dirty="0">
              <a:latin typeface="Times New Roman" panose="02020603050405020304" pitchFamily="18" charset="0"/>
            </a:endParaRPr>
          </a:p>
          <a:p>
            <a:pPr lvl="1"/>
            <a:r>
              <a:rPr lang="zh-CN" altLang="en-US" kern="100" dirty="0">
                <a:latin typeface="Times New Roman" panose="02020603050405020304" pitchFamily="18" charset="0"/>
              </a:rPr>
              <a:t>实践技能</a:t>
            </a:r>
            <a:endParaRPr lang="en-US" altLang="zh-CN" kern="100" dirty="0">
              <a:latin typeface="Times New Roman" panose="02020603050405020304" pitchFamily="18" charset="0"/>
            </a:endParaRPr>
          </a:p>
          <a:p>
            <a:pPr lvl="1"/>
            <a:r>
              <a:rPr lang="en-US" altLang="zh-CN" kern="100" dirty="0">
                <a:latin typeface="Times New Roman" panose="02020603050405020304" pitchFamily="18" charset="0"/>
              </a:rPr>
              <a:t>……</a:t>
            </a:r>
            <a:endParaRPr lang="zh-CN" altLang="zh-CN" kern="100" dirty="0">
              <a:latin typeface="Times New Roman" panose="02020603050405020304" pitchFamily="18" charset="0"/>
            </a:endParaRPr>
          </a:p>
          <a:p>
            <a:endParaRPr lang="zh-CN" altLang="en-US" dirty="0"/>
          </a:p>
        </p:txBody>
      </p:sp>
    </p:spTree>
    <p:extLst>
      <p:ext uri="{BB962C8B-B14F-4D97-AF65-F5344CB8AC3E}">
        <p14:creationId xmlns:p14="http://schemas.microsoft.com/office/powerpoint/2010/main" val="110093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left)">
                                      <p:cBhvr>
                                        <p:cTn id="20" dur="500"/>
                                        <p:tgtEl>
                                          <p:spTgt spid="5">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wipe(left)">
                                      <p:cBhvr>
                                        <p:cTn id="23" dur="500"/>
                                        <p:tgtEl>
                                          <p:spTgt spid="5">
                                            <p:txEl>
                                              <p:pRg st="1" end="1"/>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left)">
                                      <p:cBhvr>
                                        <p:cTn id="29" dur="500"/>
                                        <p:tgtEl>
                                          <p:spTgt spid="5">
                                            <p:txEl>
                                              <p:pRg st="3" end="3"/>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left)">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a:t>
            </a:r>
            <a:r>
              <a:rPr lang="zh-CN" altLang="zh-CN" dirty="0"/>
              <a:t>助顺邮我</a:t>
            </a:r>
            <a:r>
              <a:rPr lang="zh-CN" altLang="en-US" dirty="0"/>
              <a:t>”科技扶贫</a:t>
            </a:r>
          </a:p>
        </p:txBody>
      </p:sp>
      <p:sp>
        <p:nvSpPr>
          <p:cNvPr id="3" name="内容占位符 2"/>
          <p:cNvSpPr>
            <a:spLocks noGrp="1"/>
          </p:cNvSpPr>
          <p:nvPr>
            <p:ph idx="1"/>
          </p:nvPr>
        </p:nvSpPr>
        <p:spPr>
          <a:xfrm>
            <a:off x="360000" y="1080000"/>
            <a:ext cx="6906130" cy="5589360"/>
          </a:xfrm>
        </p:spPr>
        <p:txBody>
          <a:bodyPr/>
          <a:lstStyle/>
          <a:p>
            <a:pPr>
              <a:spcBef>
                <a:spcPts val="600"/>
              </a:spcBef>
            </a:pPr>
            <a:r>
              <a:rPr lang="zh-CN" altLang="en-US" dirty="0">
                <a:latin typeface="Times New Roman" panose="02020603050405020304" pitchFamily="18" charset="0"/>
              </a:rPr>
              <a:t>发起：</a:t>
            </a:r>
            <a:endParaRPr lang="en-US" altLang="zh-CN" dirty="0">
              <a:latin typeface="Times New Roman" panose="02020603050405020304" pitchFamily="18" charset="0"/>
            </a:endParaRPr>
          </a:p>
          <a:p>
            <a:pPr lvl="1">
              <a:spcBef>
                <a:spcPts val="600"/>
              </a:spcBef>
            </a:pPr>
            <a:r>
              <a:rPr lang="en-US" altLang="zh-CN" dirty="0">
                <a:latin typeface="Times New Roman" panose="02020603050405020304" pitchFamily="18" charset="0"/>
              </a:rPr>
              <a:t>2017.4</a:t>
            </a:r>
            <a:r>
              <a:rPr lang="zh-CN" altLang="en-US" dirty="0">
                <a:latin typeface="Times New Roman" panose="02020603050405020304" pitchFamily="18" charset="0"/>
              </a:rPr>
              <a:t>，徐萨和几位同学，</a:t>
            </a:r>
            <a:r>
              <a:rPr lang="en-US" altLang="zh-CN" dirty="0">
                <a:latin typeface="Times New Roman" panose="02020603050405020304" pitchFamily="18" charset="0"/>
              </a:rPr>
              <a:t>2015</a:t>
            </a:r>
            <a:r>
              <a:rPr lang="zh-CN" altLang="en-US" dirty="0">
                <a:latin typeface="Times New Roman" panose="02020603050405020304" pitchFamily="18" charset="0"/>
              </a:rPr>
              <a:t>级计科专业本科生</a:t>
            </a:r>
            <a:endParaRPr lang="en-US" altLang="zh-CN" dirty="0">
              <a:latin typeface="Times New Roman" panose="02020603050405020304" pitchFamily="18" charset="0"/>
            </a:endParaRPr>
          </a:p>
          <a:p>
            <a:pPr>
              <a:spcBef>
                <a:spcPts val="600"/>
              </a:spcBef>
            </a:pPr>
            <a:r>
              <a:rPr lang="zh-CN" altLang="en-US" dirty="0">
                <a:latin typeface="Times New Roman" panose="02020603050405020304" pitchFamily="18" charset="0"/>
              </a:rPr>
              <a:t>双创项目，学以致用</a:t>
            </a:r>
            <a:endParaRPr lang="en-US" altLang="zh-CN" dirty="0">
              <a:latin typeface="Times New Roman" panose="02020603050405020304" pitchFamily="18" charset="0"/>
            </a:endParaRPr>
          </a:p>
          <a:p>
            <a:pPr lvl="1">
              <a:spcBef>
                <a:spcPts val="600"/>
              </a:spcBef>
            </a:pPr>
            <a:r>
              <a:rPr lang="zh-CN" altLang="en-US" dirty="0">
                <a:latin typeface="Times New Roman" panose="02020603050405020304" pitchFamily="18" charset="0"/>
              </a:rPr>
              <a:t>“长顺扶贫信息平台”，</a:t>
            </a:r>
            <a:r>
              <a:rPr lang="en-US" altLang="zh-CN" dirty="0">
                <a:latin typeface="Times New Roman" panose="02020603050405020304" pitchFamily="18" charset="0"/>
              </a:rPr>
              <a:t>2018.3</a:t>
            </a:r>
          </a:p>
          <a:p>
            <a:pPr lvl="1">
              <a:spcBef>
                <a:spcPts val="600"/>
              </a:spcBef>
            </a:pPr>
            <a:r>
              <a:rPr lang="zh-CN" altLang="en-US" dirty="0">
                <a:solidFill>
                  <a:srgbClr val="0000FF"/>
                </a:solidFill>
                <a:latin typeface="Times New Roman" panose="02020603050405020304" pitchFamily="18" charset="0"/>
              </a:rPr>
              <a:t>“智慧神泉”旅游导览系统，</a:t>
            </a:r>
            <a:r>
              <a:rPr lang="en-US" altLang="zh-CN" dirty="0">
                <a:solidFill>
                  <a:srgbClr val="0000FF"/>
                </a:solidFill>
                <a:latin typeface="Times New Roman" panose="02020603050405020304" pitchFamily="18" charset="0"/>
              </a:rPr>
              <a:t>2018.4</a:t>
            </a:r>
          </a:p>
          <a:p>
            <a:pPr lvl="2">
              <a:spcBef>
                <a:spcPts val="600"/>
              </a:spcBef>
            </a:pPr>
            <a:r>
              <a:rPr lang="zh-CN" altLang="en-US" dirty="0">
                <a:latin typeface="Times New Roman" panose="02020603050405020304" pitchFamily="18" charset="0"/>
              </a:rPr>
              <a:t>提升景区服务软实力，打造长顺更靓丽的“神泉名片”。</a:t>
            </a:r>
            <a:br>
              <a:rPr lang="en-US" altLang="zh-CN" dirty="0">
                <a:latin typeface="Times New Roman" panose="02020603050405020304" pitchFamily="18" charset="0"/>
              </a:rPr>
            </a:br>
            <a:r>
              <a:rPr lang="zh-CN" altLang="en-US" dirty="0">
                <a:latin typeface="Times New Roman" panose="02020603050405020304" pitchFamily="18" charset="0"/>
              </a:rPr>
              <a:t>项目获得两项国家发明专利，同时参展在京召开的黔南旅游推广大会。</a:t>
            </a:r>
            <a:br>
              <a:rPr lang="en-US" altLang="zh-CN" dirty="0">
                <a:latin typeface="Times New Roman" panose="02020603050405020304" pitchFamily="18" charset="0"/>
              </a:rPr>
            </a:br>
            <a:r>
              <a:rPr lang="zh-CN" altLang="en-US" dirty="0">
                <a:latin typeface="Times New Roman" panose="02020603050405020304" pitchFamily="18" charset="0"/>
              </a:rPr>
              <a:t>项目</a:t>
            </a:r>
            <a:r>
              <a:rPr lang="en-US" altLang="zh-CN" dirty="0">
                <a:latin typeface="Times New Roman" panose="02020603050405020304" pitchFamily="18" charset="0"/>
              </a:rPr>
              <a:t>2019</a:t>
            </a:r>
            <a:r>
              <a:rPr lang="zh-CN" altLang="en-US" dirty="0">
                <a:latin typeface="Times New Roman" panose="02020603050405020304" pitchFamily="18" charset="0"/>
              </a:rPr>
              <a:t>年</a:t>
            </a:r>
            <a:r>
              <a:rPr lang="en-US" altLang="zh-CN" dirty="0">
                <a:latin typeface="Times New Roman" panose="02020603050405020304" pitchFamily="18" charset="0"/>
              </a:rPr>
              <a:t>5</a:t>
            </a:r>
            <a:r>
              <a:rPr lang="zh-CN" altLang="en-US" dirty="0">
                <a:latin typeface="Times New Roman" panose="02020603050405020304" pitchFamily="18" charset="0"/>
              </a:rPr>
              <a:t>月投入运行。</a:t>
            </a:r>
            <a:endParaRPr lang="en-US" altLang="zh-CN" dirty="0">
              <a:latin typeface="Times New Roman" panose="02020603050405020304" pitchFamily="18" charset="0"/>
            </a:endParaRPr>
          </a:p>
          <a:p>
            <a:pPr lvl="1">
              <a:spcBef>
                <a:spcPts val="600"/>
              </a:spcBef>
            </a:pPr>
            <a:r>
              <a:rPr lang="zh-CN" altLang="en-US" dirty="0">
                <a:latin typeface="Times New Roman" panose="02020603050405020304" pitchFamily="18" charset="0"/>
              </a:rPr>
              <a:t>“农产品产销对接系统”，</a:t>
            </a:r>
            <a:r>
              <a:rPr lang="en-US" altLang="zh-CN" dirty="0">
                <a:latin typeface="Times New Roman" panose="02020603050405020304" pitchFamily="18" charset="0"/>
              </a:rPr>
              <a:t>2019</a:t>
            </a: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128</a:t>
            </a:fld>
            <a:endParaRPr lang="en-US" altLang="zh-CN"/>
          </a:p>
        </p:txBody>
      </p:sp>
      <p:pic>
        <p:nvPicPr>
          <p:cNvPr id="6" name="图片 5"/>
          <p:cNvPicPr/>
          <p:nvPr/>
        </p:nvPicPr>
        <p:blipFill>
          <a:blip r:embed="rId2"/>
          <a:stretch>
            <a:fillRect/>
          </a:stretch>
        </p:blipFill>
        <p:spPr>
          <a:xfrm>
            <a:off x="7761645" y="1043996"/>
            <a:ext cx="4140000" cy="2520000"/>
          </a:xfrm>
          <a:prstGeom prst="rect">
            <a:avLst/>
          </a:prstGeom>
        </p:spPr>
      </p:pic>
      <p:pic>
        <p:nvPicPr>
          <p:cNvPr id="7" name="图片 6"/>
          <p:cNvPicPr/>
          <p:nvPr/>
        </p:nvPicPr>
        <p:blipFill>
          <a:blip r:embed="rId3"/>
          <a:stretch>
            <a:fillRect/>
          </a:stretch>
        </p:blipFill>
        <p:spPr>
          <a:xfrm>
            <a:off x="7761645" y="3627183"/>
            <a:ext cx="4140000" cy="2952167"/>
          </a:xfrm>
          <a:prstGeom prst="rect">
            <a:avLst/>
          </a:prstGeom>
        </p:spPr>
      </p:pic>
    </p:spTree>
    <p:extLst>
      <p:ext uri="{BB962C8B-B14F-4D97-AF65-F5344CB8AC3E}">
        <p14:creationId xmlns:p14="http://schemas.microsoft.com/office/powerpoint/2010/main" val="31763236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学以致用的榜样</a:t>
            </a: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129</a:t>
            </a:fld>
            <a:endParaRPr lang="en-US" altLang="zh-CN"/>
          </a:p>
        </p:txBody>
      </p:sp>
      <p:sp>
        <p:nvSpPr>
          <p:cNvPr id="9" name="五边形 8">
            <a:hlinkClick r:id="rId3" action="ppaction://hlinksldjump"/>
            <a:extLst>
              <a:ext uri="{FF2B5EF4-FFF2-40B4-BE49-F238E27FC236}">
                <a16:creationId xmlns:a16="http://schemas.microsoft.com/office/drawing/2014/main" id="{81964BD6-F9D0-54F1-EFA8-7F240E5AD83A}"/>
              </a:ext>
            </a:extLst>
          </p:cNvPr>
          <p:cNvSpPr/>
          <p:nvPr/>
        </p:nvSpPr>
        <p:spPr bwMode="auto">
          <a:xfrm>
            <a:off x="11406670" y="6264375"/>
            <a:ext cx="720000" cy="54000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
        <p:nvSpPr>
          <p:cNvPr id="5" name="矩形 4">
            <a:hlinkClick r:id="rId4" action="ppaction://hlinkfile"/>
            <a:extLst>
              <a:ext uri="{FF2B5EF4-FFF2-40B4-BE49-F238E27FC236}">
                <a16:creationId xmlns:a16="http://schemas.microsoft.com/office/drawing/2014/main" id="{D44F183A-2156-CE9D-DB90-FE1E124CE676}"/>
              </a:ext>
            </a:extLst>
          </p:cNvPr>
          <p:cNvSpPr/>
          <p:nvPr/>
        </p:nvSpPr>
        <p:spPr bwMode="auto">
          <a:xfrm>
            <a:off x="2180565" y="2753812"/>
            <a:ext cx="4095455" cy="67518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2800" b="1" dirty="0">
                <a:latin typeface="楷体" panose="02010609060101010101" pitchFamily="49" charset="-122"/>
                <a:ea typeface="楷体" panose="02010609060101010101" pitchFamily="49" charset="-122"/>
              </a:rPr>
              <a:t>北邮蓝图创新工作室</a:t>
            </a:r>
            <a:endParaRPr kumimoji="1" lang="zh-CN" altLang="en-US" sz="28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p:txBody>
      </p:sp>
      <p:sp>
        <p:nvSpPr>
          <p:cNvPr id="3" name="矩形 2">
            <a:hlinkClick r:id="rId5" action="ppaction://hlinkfile"/>
            <a:extLst>
              <a:ext uri="{FF2B5EF4-FFF2-40B4-BE49-F238E27FC236}">
                <a16:creationId xmlns:a16="http://schemas.microsoft.com/office/drawing/2014/main" id="{6734831E-7820-A4A7-A850-A347FB3C386D}"/>
              </a:ext>
            </a:extLst>
          </p:cNvPr>
          <p:cNvSpPr/>
          <p:nvPr/>
        </p:nvSpPr>
        <p:spPr bwMode="auto">
          <a:xfrm>
            <a:off x="6501046" y="2753749"/>
            <a:ext cx="1710190" cy="67518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3200" b="1" dirty="0">
                <a:solidFill>
                  <a:srgbClr val="FFFF00"/>
                </a:solidFill>
                <a:latin typeface="楷体" panose="02010609060101010101" pitchFamily="49" charset="-122"/>
                <a:ea typeface="楷体" panose="02010609060101010101" pitchFamily="49" charset="-122"/>
              </a:rPr>
              <a:t>喜报</a:t>
            </a:r>
            <a:endParaRPr kumimoji="1" lang="zh-CN" altLang="en-US" sz="3200" b="1" i="0" u="none" strike="noStrike" cap="none" normalizeH="0" baseline="0" dirty="0">
              <a:ln>
                <a:noFill/>
              </a:ln>
              <a:solidFill>
                <a:srgbClr val="FFFF00"/>
              </a:solidFill>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089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r>
              <a:rPr lang="en-US" altLang="zh-CN" dirty="0"/>
              <a:t>Interrupt Timeline</a:t>
            </a:r>
            <a:r>
              <a:rPr lang="zh-CN" altLang="en-US" dirty="0"/>
              <a:t>（</a:t>
            </a:r>
            <a:r>
              <a:rPr lang="en-US" altLang="zh-CN" dirty="0"/>
              <a:t>figure 1.3</a:t>
            </a:r>
            <a:r>
              <a:rPr lang="zh-CN" altLang="en-US" dirty="0"/>
              <a:t>）</a:t>
            </a:r>
            <a:endParaRPr lang="en-US" altLang="zh-CN" dirty="0"/>
          </a:p>
        </p:txBody>
      </p:sp>
      <p:pic>
        <p:nvPicPr>
          <p:cNvPr id="3102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457" y="1448780"/>
            <a:ext cx="10080000" cy="492636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4124805" y="1950604"/>
            <a:ext cx="216000" cy="803321"/>
            <a:chOff x="2906815" y="2123855"/>
            <a:chExt cx="360040" cy="871743"/>
          </a:xfrm>
        </p:grpSpPr>
        <p:sp>
          <p:nvSpPr>
            <p:cNvPr id="2" name="矩形 1"/>
            <p:cNvSpPr/>
            <p:nvPr/>
          </p:nvSpPr>
          <p:spPr bwMode="auto">
            <a:xfrm>
              <a:off x="2951820" y="2230513"/>
              <a:ext cx="270030" cy="765085"/>
            </a:xfrm>
            <a:prstGeom prst="rect">
              <a:avLst/>
            </a:prstGeom>
            <a:solidFill>
              <a:schemeClr val="bg1"/>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3" name="矩形 2"/>
            <p:cNvSpPr/>
            <p:nvPr/>
          </p:nvSpPr>
          <p:spPr bwMode="auto">
            <a:xfrm>
              <a:off x="2906815" y="2123855"/>
              <a:ext cx="360040" cy="2250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grpSp>
      <p:grpSp>
        <p:nvGrpSpPr>
          <p:cNvPr id="8" name="组合 7"/>
          <p:cNvGrpSpPr/>
          <p:nvPr/>
        </p:nvGrpSpPr>
        <p:grpSpPr>
          <a:xfrm>
            <a:off x="7977225" y="1943835"/>
            <a:ext cx="144000" cy="792000"/>
            <a:chOff x="2906815" y="2123855"/>
            <a:chExt cx="360040" cy="871743"/>
          </a:xfrm>
        </p:grpSpPr>
        <p:sp>
          <p:nvSpPr>
            <p:cNvPr id="9" name="矩形 8"/>
            <p:cNvSpPr/>
            <p:nvPr/>
          </p:nvSpPr>
          <p:spPr bwMode="auto">
            <a:xfrm>
              <a:off x="2951820" y="2230513"/>
              <a:ext cx="270030" cy="765085"/>
            </a:xfrm>
            <a:prstGeom prst="rect">
              <a:avLst/>
            </a:prstGeom>
            <a:solidFill>
              <a:schemeClr val="bg1"/>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10" name="矩形 9"/>
            <p:cNvSpPr/>
            <p:nvPr/>
          </p:nvSpPr>
          <p:spPr bwMode="auto">
            <a:xfrm>
              <a:off x="2906815" y="2123855"/>
              <a:ext cx="360040" cy="2250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grpSp>
      <p:sp>
        <p:nvSpPr>
          <p:cNvPr id="7" name="矩形 6"/>
          <p:cNvSpPr/>
          <p:nvPr/>
        </p:nvSpPr>
        <p:spPr bwMode="auto">
          <a:xfrm>
            <a:off x="5150895" y="953725"/>
            <a:ext cx="1926210" cy="54006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dirty="0"/>
              <a:t>System calls</a:t>
            </a:r>
            <a:endParaRPr lang="zh-CN" altLang="en-US" dirty="0"/>
          </a:p>
        </p:txBody>
      </p:sp>
      <p:cxnSp>
        <p:nvCxnSpPr>
          <p:cNvPr id="12" name="直接箭头连接符 11"/>
          <p:cNvCxnSpPr>
            <a:stCxn id="7" idx="2"/>
          </p:cNvCxnSpPr>
          <p:nvPr/>
        </p:nvCxnSpPr>
        <p:spPr bwMode="auto">
          <a:xfrm flipH="1">
            <a:off x="4151805" y="1493785"/>
            <a:ext cx="1962195" cy="664182"/>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a:stCxn id="7" idx="2"/>
          </p:cNvCxnSpPr>
          <p:nvPr/>
        </p:nvCxnSpPr>
        <p:spPr bwMode="auto">
          <a:xfrm>
            <a:off x="6114000" y="1493785"/>
            <a:ext cx="1881225" cy="705034"/>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圆角矩形 5"/>
          <p:cNvSpPr/>
          <p:nvPr/>
        </p:nvSpPr>
        <p:spPr bwMode="auto">
          <a:xfrm>
            <a:off x="3440685" y="5364215"/>
            <a:ext cx="1260000" cy="900000"/>
          </a:xfrm>
          <a:prstGeom prst="roundRect">
            <a:avLst>
              <a:gd name="adj" fmla="val 16010"/>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b="1">
              <a:ea typeface="黑体" pitchFamily="2" charset="-122"/>
            </a:endParaRPr>
          </a:p>
        </p:txBody>
      </p:sp>
      <p:sp>
        <p:nvSpPr>
          <p:cNvPr id="16" name="圆角矩形 15"/>
          <p:cNvSpPr/>
          <p:nvPr/>
        </p:nvSpPr>
        <p:spPr bwMode="auto">
          <a:xfrm>
            <a:off x="7311275" y="5364215"/>
            <a:ext cx="1260000" cy="900000"/>
          </a:xfrm>
          <a:prstGeom prst="roundRect">
            <a:avLst>
              <a:gd name="adj" fmla="val 16010"/>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b="1">
              <a:ea typeface="黑体" pitchFamily="2" charset="-122"/>
            </a:endParaRPr>
          </a:p>
        </p:txBody>
      </p:sp>
      <p:sp>
        <p:nvSpPr>
          <p:cNvPr id="4" name="圆角矩形 5">
            <a:extLst>
              <a:ext uri="{FF2B5EF4-FFF2-40B4-BE49-F238E27FC236}">
                <a16:creationId xmlns:a16="http://schemas.microsoft.com/office/drawing/2014/main" id="{E3D0F83D-E4F3-A33D-4731-EC731DAD9DB6}"/>
              </a:ext>
            </a:extLst>
          </p:cNvPr>
          <p:cNvSpPr/>
          <p:nvPr/>
        </p:nvSpPr>
        <p:spPr bwMode="auto">
          <a:xfrm>
            <a:off x="5915980" y="2033845"/>
            <a:ext cx="792000" cy="900000"/>
          </a:xfrm>
          <a:prstGeom prst="roundRect">
            <a:avLst>
              <a:gd name="adj" fmla="val 37399"/>
            </a:avLst>
          </a:prstGeom>
          <a:noFill/>
          <a:ln w="38100" cap="flat" cmpd="sng" algn="ctr">
            <a:solidFill>
              <a:srgbClr val="0000FF"/>
            </a:solidFill>
            <a:prstDash val="solid"/>
            <a:round/>
            <a:headEnd type="none" w="med" len="med"/>
            <a:tailEnd type="none" w="med" len="med"/>
            <a:extLst>
              <a:ext uri="{C807C97D-BFC1-408E-A445-0C87EB9F89A2}">
                <ask:lineSketchStyleProps xmlns:ask="http://schemas.microsoft.com/office/drawing/2018/sketchyshapes" sd="899575729">
                  <a:custGeom>
                    <a:avLst/>
                    <a:gdLst>
                      <a:gd name="connsiteX0" fmla="*/ 0 w 792000"/>
                      <a:gd name="connsiteY0" fmla="*/ 296200 h 900000"/>
                      <a:gd name="connsiteX1" fmla="*/ 296200 w 792000"/>
                      <a:gd name="connsiteY1" fmla="*/ 0 h 900000"/>
                      <a:gd name="connsiteX2" fmla="*/ 495800 w 792000"/>
                      <a:gd name="connsiteY2" fmla="*/ 0 h 900000"/>
                      <a:gd name="connsiteX3" fmla="*/ 792000 w 792000"/>
                      <a:gd name="connsiteY3" fmla="*/ 296200 h 900000"/>
                      <a:gd name="connsiteX4" fmla="*/ 792000 w 792000"/>
                      <a:gd name="connsiteY4" fmla="*/ 603800 h 900000"/>
                      <a:gd name="connsiteX5" fmla="*/ 495800 w 792000"/>
                      <a:gd name="connsiteY5" fmla="*/ 900000 h 900000"/>
                      <a:gd name="connsiteX6" fmla="*/ 296200 w 792000"/>
                      <a:gd name="connsiteY6" fmla="*/ 900000 h 900000"/>
                      <a:gd name="connsiteX7" fmla="*/ 0 w 792000"/>
                      <a:gd name="connsiteY7" fmla="*/ 603800 h 900000"/>
                      <a:gd name="connsiteX8" fmla="*/ 0 w 792000"/>
                      <a:gd name="connsiteY8" fmla="*/ 2962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000" h="900000" extrusionOk="0">
                        <a:moveTo>
                          <a:pt x="0" y="296200"/>
                        </a:moveTo>
                        <a:cubicBezTo>
                          <a:pt x="-12133" y="174864"/>
                          <a:pt x="119284" y="9417"/>
                          <a:pt x="296200" y="0"/>
                        </a:cubicBezTo>
                        <a:cubicBezTo>
                          <a:pt x="391768" y="-9846"/>
                          <a:pt x="404447" y="1477"/>
                          <a:pt x="495800" y="0"/>
                        </a:cubicBezTo>
                        <a:cubicBezTo>
                          <a:pt x="628636" y="-3167"/>
                          <a:pt x="821972" y="113998"/>
                          <a:pt x="792000" y="296200"/>
                        </a:cubicBezTo>
                        <a:cubicBezTo>
                          <a:pt x="822417" y="424369"/>
                          <a:pt x="764438" y="541486"/>
                          <a:pt x="792000" y="603800"/>
                        </a:cubicBezTo>
                        <a:cubicBezTo>
                          <a:pt x="776538" y="771714"/>
                          <a:pt x="666911" y="904603"/>
                          <a:pt x="495800" y="900000"/>
                        </a:cubicBezTo>
                        <a:cubicBezTo>
                          <a:pt x="416565" y="914531"/>
                          <a:pt x="370226" y="887671"/>
                          <a:pt x="296200" y="900000"/>
                        </a:cubicBezTo>
                        <a:cubicBezTo>
                          <a:pt x="128861" y="884440"/>
                          <a:pt x="26589" y="808114"/>
                          <a:pt x="0" y="603800"/>
                        </a:cubicBezTo>
                        <a:cubicBezTo>
                          <a:pt x="-19126" y="484703"/>
                          <a:pt x="27113" y="441992"/>
                          <a:pt x="0" y="296200"/>
                        </a:cubicBezTo>
                        <a:close/>
                      </a:path>
                    </a:pathLst>
                  </a:custGeom>
                  <ask:type>
                    <ask:lineSketchNone/>
                  </ask:type>
                </ask:lineSketchStyleProps>
              </a:ext>
            </a:extLst>
          </a:ln>
          <a:effectLst/>
        </p:spPr>
        <p:txBody>
          <a:bodyPr vert="horz" wrap="square" lIns="91440" tIns="45720" rIns="91440" bIns="45720" numCol="1" rtlCol="0" anchor="t" anchorCtr="0" compatLnSpc="1">
            <a:prstTxWarp prst="textNoShape">
              <a:avLst/>
            </a:prstTxWarp>
          </a:bodyPr>
          <a:lstStyle/>
          <a:p>
            <a:endParaRPr lang="zh-CN" altLang="en-US" b="1">
              <a:ea typeface="黑体" pitchFamily="2" charset="-122"/>
            </a:endParaRPr>
          </a:p>
        </p:txBody>
      </p:sp>
      <p:sp>
        <p:nvSpPr>
          <p:cNvPr id="11" name="圆角矩形 15">
            <a:extLst>
              <a:ext uri="{FF2B5EF4-FFF2-40B4-BE49-F238E27FC236}">
                <a16:creationId xmlns:a16="http://schemas.microsoft.com/office/drawing/2014/main" id="{A491FA2E-E97A-5BC1-D07B-E2272BFC43DF}"/>
              </a:ext>
            </a:extLst>
          </p:cNvPr>
          <p:cNvSpPr/>
          <p:nvPr/>
        </p:nvSpPr>
        <p:spPr bwMode="auto">
          <a:xfrm>
            <a:off x="9255455" y="2033845"/>
            <a:ext cx="936000" cy="900000"/>
          </a:xfrm>
          <a:prstGeom prst="roundRect">
            <a:avLst>
              <a:gd name="adj" fmla="val 37399"/>
            </a:avLst>
          </a:prstGeom>
          <a:noFill/>
          <a:ln w="38100" cap="flat" cmpd="sng" algn="ctr">
            <a:solidFill>
              <a:srgbClr val="0000FF"/>
            </a:solidFill>
            <a:prstDash val="solid"/>
            <a:round/>
            <a:headEnd type="none" w="med" len="med"/>
            <a:tailEnd type="none" w="med" len="med"/>
            <a:extLst>
              <a:ext uri="{C807C97D-BFC1-408E-A445-0C87EB9F89A2}">
                <ask:lineSketchStyleProps xmlns:ask="http://schemas.microsoft.com/office/drawing/2018/sketchyshapes" sd="2171200413">
                  <a:custGeom>
                    <a:avLst/>
                    <a:gdLst>
                      <a:gd name="connsiteX0" fmla="*/ 0 w 936000"/>
                      <a:gd name="connsiteY0" fmla="*/ 336591 h 900000"/>
                      <a:gd name="connsiteX1" fmla="*/ 336591 w 936000"/>
                      <a:gd name="connsiteY1" fmla="*/ 0 h 900000"/>
                      <a:gd name="connsiteX2" fmla="*/ 599409 w 936000"/>
                      <a:gd name="connsiteY2" fmla="*/ 0 h 900000"/>
                      <a:gd name="connsiteX3" fmla="*/ 936000 w 936000"/>
                      <a:gd name="connsiteY3" fmla="*/ 336591 h 900000"/>
                      <a:gd name="connsiteX4" fmla="*/ 936000 w 936000"/>
                      <a:gd name="connsiteY4" fmla="*/ 563409 h 900000"/>
                      <a:gd name="connsiteX5" fmla="*/ 599409 w 936000"/>
                      <a:gd name="connsiteY5" fmla="*/ 900000 h 900000"/>
                      <a:gd name="connsiteX6" fmla="*/ 336591 w 936000"/>
                      <a:gd name="connsiteY6" fmla="*/ 900000 h 900000"/>
                      <a:gd name="connsiteX7" fmla="*/ 0 w 936000"/>
                      <a:gd name="connsiteY7" fmla="*/ 563409 h 900000"/>
                      <a:gd name="connsiteX8" fmla="*/ 0 w 936000"/>
                      <a:gd name="connsiteY8" fmla="*/ 33659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000" h="900000" extrusionOk="0">
                        <a:moveTo>
                          <a:pt x="0" y="336591"/>
                        </a:moveTo>
                        <a:cubicBezTo>
                          <a:pt x="-20366" y="178110"/>
                          <a:pt x="154710" y="-16897"/>
                          <a:pt x="336591" y="0"/>
                        </a:cubicBezTo>
                        <a:cubicBezTo>
                          <a:pt x="420653" y="-4933"/>
                          <a:pt x="517691" y="11871"/>
                          <a:pt x="599409" y="0"/>
                        </a:cubicBezTo>
                        <a:cubicBezTo>
                          <a:pt x="780378" y="-9564"/>
                          <a:pt x="919559" y="199244"/>
                          <a:pt x="936000" y="336591"/>
                        </a:cubicBezTo>
                        <a:cubicBezTo>
                          <a:pt x="961606" y="414991"/>
                          <a:pt x="908832" y="475482"/>
                          <a:pt x="936000" y="563409"/>
                        </a:cubicBezTo>
                        <a:cubicBezTo>
                          <a:pt x="906373" y="759551"/>
                          <a:pt x="804758" y="934297"/>
                          <a:pt x="599409" y="900000"/>
                        </a:cubicBezTo>
                        <a:cubicBezTo>
                          <a:pt x="530706" y="900604"/>
                          <a:pt x="449263" y="897550"/>
                          <a:pt x="336591" y="900000"/>
                        </a:cubicBezTo>
                        <a:cubicBezTo>
                          <a:pt x="98522" y="896982"/>
                          <a:pt x="-32932" y="757969"/>
                          <a:pt x="0" y="563409"/>
                        </a:cubicBezTo>
                        <a:cubicBezTo>
                          <a:pt x="-20919" y="476026"/>
                          <a:pt x="17654" y="402056"/>
                          <a:pt x="0" y="336591"/>
                        </a:cubicBezTo>
                        <a:close/>
                      </a:path>
                    </a:pathLst>
                  </a:custGeom>
                  <ask:type>
                    <ask:lineSketchNone/>
                  </ask:type>
                </ask:lineSketchStyleProps>
              </a:ext>
            </a:extLst>
          </a:ln>
          <a:effectLst/>
        </p:spPr>
        <p:txBody>
          <a:bodyPr vert="horz" wrap="square" lIns="91440" tIns="45720" rIns="91440" bIns="45720" numCol="1" rtlCol="0" anchor="t" anchorCtr="0" compatLnSpc="1">
            <a:prstTxWarp prst="textNoShape">
              <a:avLst/>
            </a:prstTxWarp>
          </a:bodyPr>
          <a:lstStyle/>
          <a:p>
            <a:endParaRPr lang="zh-CN" altLang="en-US" b="1">
              <a:ea typeface="黑体" pitchFamily="2" charset="-122"/>
            </a:endParaRPr>
          </a:p>
        </p:txBody>
      </p:sp>
      <p:sp>
        <p:nvSpPr>
          <p:cNvPr id="13" name="Rectangle 29">
            <a:extLst>
              <a:ext uri="{FF2B5EF4-FFF2-40B4-BE49-F238E27FC236}">
                <a16:creationId xmlns:a16="http://schemas.microsoft.com/office/drawing/2014/main" id="{EA4F274E-52E5-3DEA-1349-1AF0D6DE70CF}"/>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13</a:t>
            </a:fld>
            <a:endParaRPr lang="en-US" altLang="zh-CN"/>
          </a:p>
        </p:txBody>
      </p:sp>
      <p:sp>
        <p:nvSpPr>
          <p:cNvPr id="14" name="圆角矩形 5">
            <a:extLst>
              <a:ext uri="{FF2B5EF4-FFF2-40B4-BE49-F238E27FC236}">
                <a16:creationId xmlns:a16="http://schemas.microsoft.com/office/drawing/2014/main" id="{354C97CC-A435-76BD-882F-C39FEE3185C6}"/>
              </a:ext>
            </a:extLst>
          </p:cNvPr>
          <p:cNvSpPr/>
          <p:nvPr/>
        </p:nvSpPr>
        <p:spPr bwMode="auto">
          <a:xfrm>
            <a:off x="5375920" y="5409320"/>
            <a:ext cx="1260000" cy="900000"/>
          </a:xfrm>
          <a:prstGeom prst="roundRect">
            <a:avLst>
              <a:gd name="adj" fmla="val 20466"/>
            </a:avLst>
          </a:prstGeom>
          <a:noFill/>
          <a:ln w="38100" cap="flat" cmpd="sng" algn="ctr">
            <a:solidFill>
              <a:srgbClr val="0000FF"/>
            </a:solidFill>
            <a:prstDash val="solid"/>
            <a:round/>
            <a:headEnd type="none" w="med" len="med"/>
            <a:tailEnd type="none" w="med" len="med"/>
            <a:extLst>
              <a:ext uri="{C807C97D-BFC1-408E-A445-0C87EB9F89A2}">
                <ask:lineSketchStyleProps xmlns:ask="http://schemas.microsoft.com/office/drawing/2018/sketchyshapes" sd="899575729">
                  <a:custGeom>
                    <a:avLst/>
                    <a:gdLst>
                      <a:gd name="connsiteX0" fmla="*/ 0 w 792000"/>
                      <a:gd name="connsiteY0" fmla="*/ 296200 h 900000"/>
                      <a:gd name="connsiteX1" fmla="*/ 296200 w 792000"/>
                      <a:gd name="connsiteY1" fmla="*/ 0 h 900000"/>
                      <a:gd name="connsiteX2" fmla="*/ 495800 w 792000"/>
                      <a:gd name="connsiteY2" fmla="*/ 0 h 900000"/>
                      <a:gd name="connsiteX3" fmla="*/ 792000 w 792000"/>
                      <a:gd name="connsiteY3" fmla="*/ 296200 h 900000"/>
                      <a:gd name="connsiteX4" fmla="*/ 792000 w 792000"/>
                      <a:gd name="connsiteY4" fmla="*/ 603800 h 900000"/>
                      <a:gd name="connsiteX5" fmla="*/ 495800 w 792000"/>
                      <a:gd name="connsiteY5" fmla="*/ 900000 h 900000"/>
                      <a:gd name="connsiteX6" fmla="*/ 296200 w 792000"/>
                      <a:gd name="connsiteY6" fmla="*/ 900000 h 900000"/>
                      <a:gd name="connsiteX7" fmla="*/ 0 w 792000"/>
                      <a:gd name="connsiteY7" fmla="*/ 603800 h 900000"/>
                      <a:gd name="connsiteX8" fmla="*/ 0 w 792000"/>
                      <a:gd name="connsiteY8" fmla="*/ 2962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000" h="900000" extrusionOk="0">
                        <a:moveTo>
                          <a:pt x="0" y="296200"/>
                        </a:moveTo>
                        <a:cubicBezTo>
                          <a:pt x="-12133" y="174864"/>
                          <a:pt x="119284" y="9417"/>
                          <a:pt x="296200" y="0"/>
                        </a:cubicBezTo>
                        <a:cubicBezTo>
                          <a:pt x="391768" y="-9846"/>
                          <a:pt x="404447" y="1477"/>
                          <a:pt x="495800" y="0"/>
                        </a:cubicBezTo>
                        <a:cubicBezTo>
                          <a:pt x="628636" y="-3167"/>
                          <a:pt x="821972" y="113998"/>
                          <a:pt x="792000" y="296200"/>
                        </a:cubicBezTo>
                        <a:cubicBezTo>
                          <a:pt x="822417" y="424369"/>
                          <a:pt x="764438" y="541486"/>
                          <a:pt x="792000" y="603800"/>
                        </a:cubicBezTo>
                        <a:cubicBezTo>
                          <a:pt x="776538" y="771714"/>
                          <a:pt x="666911" y="904603"/>
                          <a:pt x="495800" y="900000"/>
                        </a:cubicBezTo>
                        <a:cubicBezTo>
                          <a:pt x="416565" y="914531"/>
                          <a:pt x="370226" y="887671"/>
                          <a:pt x="296200" y="900000"/>
                        </a:cubicBezTo>
                        <a:cubicBezTo>
                          <a:pt x="128861" y="884440"/>
                          <a:pt x="26589" y="808114"/>
                          <a:pt x="0" y="603800"/>
                        </a:cubicBezTo>
                        <a:cubicBezTo>
                          <a:pt x="-19126" y="484703"/>
                          <a:pt x="27113" y="441992"/>
                          <a:pt x="0" y="296200"/>
                        </a:cubicBezTo>
                        <a:close/>
                      </a:path>
                    </a:pathLst>
                  </a:custGeom>
                  <ask:type>
                    <ask:lineSketchNone/>
                  </ask:type>
                </ask:lineSketchStyleProps>
              </a:ext>
            </a:extLst>
          </a:ln>
          <a:effectLst/>
        </p:spPr>
        <p:txBody>
          <a:bodyPr vert="horz" wrap="square" lIns="91440" tIns="45720" rIns="91440" bIns="45720" numCol="1" rtlCol="0" anchor="t" anchorCtr="0" compatLnSpc="1">
            <a:prstTxWarp prst="textNoShape">
              <a:avLst/>
            </a:prstTxWarp>
          </a:bodyPr>
          <a:lstStyle/>
          <a:p>
            <a:endParaRPr lang="zh-CN" altLang="en-US" b="1">
              <a:ea typeface="黑体" pitchFamily="2" charset="-122"/>
            </a:endParaRPr>
          </a:p>
        </p:txBody>
      </p:sp>
      <p:sp>
        <p:nvSpPr>
          <p:cNvPr id="17" name="圆角矩形 15">
            <a:extLst>
              <a:ext uri="{FF2B5EF4-FFF2-40B4-BE49-F238E27FC236}">
                <a16:creationId xmlns:a16="http://schemas.microsoft.com/office/drawing/2014/main" id="{51CB6826-625D-EBC5-201A-42ABA345E48E}"/>
              </a:ext>
            </a:extLst>
          </p:cNvPr>
          <p:cNvSpPr/>
          <p:nvPr/>
        </p:nvSpPr>
        <p:spPr bwMode="auto">
          <a:xfrm>
            <a:off x="8715394" y="5409320"/>
            <a:ext cx="1260000" cy="900000"/>
          </a:xfrm>
          <a:prstGeom prst="roundRect">
            <a:avLst>
              <a:gd name="adj" fmla="val 18683"/>
            </a:avLst>
          </a:prstGeom>
          <a:noFill/>
          <a:ln w="38100" cap="flat" cmpd="sng" algn="ctr">
            <a:solidFill>
              <a:srgbClr val="0000FF"/>
            </a:solidFill>
            <a:prstDash val="solid"/>
            <a:round/>
            <a:headEnd type="none" w="med" len="med"/>
            <a:tailEnd type="none" w="med" len="med"/>
            <a:extLst>
              <a:ext uri="{C807C97D-BFC1-408E-A445-0C87EB9F89A2}">
                <ask:lineSketchStyleProps xmlns:ask="http://schemas.microsoft.com/office/drawing/2018/sketchyshapes" sd="2171200413">
                  <a:custGeom>
                    <a:avLst/>
                    <a:gdLst>
                      <a:gd name="connsiteX0" fmla="*/ 0 w 936000"/>
                      <a:gd name="connsiteY0" fmla="*/ 336591 h 900000"/>
                      <a:gd name="connsiteX1" fmla="*/ 336591 w 936000"/>
                      <a:gd name="connsiteY1" fmla="*/ 0 h 900000"/>
                      <a:gd name="connsiteX2" fmla="*/ 599409 w 936000"/>
                      <a:gd name="connsiteY2" fmla="*/ 0 h 900000"/>
                      <a:gd name="connsiteX3" fmla="*/ 936000 w 936000"/>
                      <a:gd name="connsiteY3" fmla="*/ 336591 h 900000"/>
                      <a:gd name="connsiteX4" fmla="*/ 936000 w 936000"/>
                      <a:gd name="connsiteY4" fmla="*/ 563409 h 900000"/>
                      <a:gd name="connsiteX5" fmla="*/ 599409 w 936000"/>
                      <a:gd name="connsiteY5" fmla="*/ 900000 h 900000"/>
                      <a:gd name="connsiteX6" fmla="*/ 336591 w 936000"/>
                      <a:gd name="connsiteY6" fmla="*/ 900000 h 900000"/>
                      <a:gd name="connsiteX7" fmla="*/ 0 w 936000"/>
                      <a:gd name="connsiteY7" fmla="*/ 563409 h 900000"/>
                      <a:gd name="connsiteX8" fmla="*/ 0 w 936000"/>
                      <a:gd name="connsiteY8" fmla="*/ 33659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000" h="900000" extrusionOk="0">
                        <a:moveTo>
                          <a:pt x="0" y="336591"/>
                        </a:moveTo>
                        <a:cubicBezTo>
                          <a:pt x="-20366" y="178110"/>
                          <a:pt x="154710" y="-16897"/>
                          <a:pt x="336591" y="0"/>
                        </a:cubicBezTo>
                        <a:cubicBezTo>
                          <a:pt x="420653" y="-4933"/>
                          <a:pt x="517691" y="11871"/>
                          <a:pt x="599409" y="0"/>
                        </a:cubicBezTo>
                        <a:cubicBezTo>
                          <a:pt x="780378" y="-9564"/>
                          <a:pt x="919559" y="199244"/>
                          <a:pt x="936000" y="336591"/>
                        </a:cubicBezTo>
                        <a:cubicBezTo>
                          <a:pt x="961606" y="414991"/>
                          <a:pt x="908832" y="475482"/>
                          <a:pt x="936000" y="563409"/>
                        </a:cubicBezTo>
                        <a:cubicBezTo>
                          <a:pt x="906373" y="759551"/>
                          <a:pt x="804758" y="934297"/>
                          <a:pt x="599409" y="900000"/>
                        </a:cubicBezTo>
                        <a:cubicBezTo>
                          <a:pt x="530706" y="900604"/>
                          <a:pt x="449263" y="897550"/>
                          <a:pt x="336591" y="900000"/>
                        </a:cubicBezTo>
                        <a:cubicBezTo>
                          <a:pt x="98522" y="896982"/>
                          <a:pt x="-32932" y="757969"/>
                          <a:pt x="0" y="563409"/>
                        </a:cubicBezTo>
                        <a:cubicBezTo>
                          <a:pt x="-20919" y="476026"/>
                          <a:pt x="17654" y="402056"/>
                          <a:pt x="0" y="336591"/>
                        </a:cubicBezTo>
                        <a:close/>
                      </a:path>
                    </a:pathLst>
                  </a:custGeom>
                  <ask:type>
                    <ask:lineSketchNone/>
                  </ask:type>
                </ask:lineSketchStyleProps>
              </a:ext>
            </a:extLst>
          </a:ln>
          <a:effectLst/>
        </p:spPr>
        <p:txBody>
          <a:bodyPr vert="horz" wrap="square" lIns="91440" tIns="45720" rIns="91440" bIns="45720" numCol="1" rtlCol="0" anchor="t" anchorCtr="0" compatLnSpc="1">
            <a:prstTxWarp prst="textNoShape">
              <a:avLst/>
            </a:prstTxWarp>
          </a:bodyPr>
          <a:lstStyle/>
          <a:p>
            <a:endParaRPr lang="zh-CN" altLang="en-US" b="1">
              <a:ea typeface="黑体" pitchFamily="2" charset="-122"/>
            </a:endParaRPr>
          </a:p>
        </p:txBody>
      </p:sp>
      <p:sp>
        <p:nvSpPr>
          <p:cNvPr id="19" name="矩形: 圆角 18">
            <a:extLst>
              <a:ext uri="{FF2B5EF4-FFF2-40B4-BE49-F238E27FC236}">
                <a16:creationId xmlns:a16="http://schemas.microsoft.com/office/drawing/2014/main" id="{9EA22883-BD54-E1F1-4539-69BC1FF004BB}"/>
              </a:ext>
            </a:extLst>
          </p:cNvPr>
          <p:cNvSpPr/>
          <p:nvPr/>
        </p:nvSpPr>
        <p:spPr bwMode="auto">
          <a:xfrm>
            <a:off x="1976499" y="2493316"/>
            <a:ext cx="1845205" cy="705034"/>
          </a:xfrm>
          <a:prstGeom prst="roundRect">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dirty="0">
              <a:ln>
                <a:noFill/>
              </a:ln>
              <a:solidFill>
                <a:schemeClr val="tx1"/>
              </a:solidFill>
              <a:effectLst/>
              <a:latin typeface="Times New Roman" pitchFamily="18" charset="0"/>
              <a:ea typeface="黑体" pitchFamily="2" charset="-122"/>
            </a:endParaRPr>
          </a:p>
        </p:txBody>
      </p:sp>
      <p:sp>
        <p:nvSpPr>
          <p:cNvPr id="18" name="矩形 17">
            <a:extLst>
              <a:ext uri="{FF2B5EF4-FFF2-40B4-BE49-F238E27FC236}">
                <a16:creationId xmlns:a16="http://schemas.microsoft.com/office/drawing/2014/main" id="{9FF99CBE-0F07-DD7B-F6D5-9812C40A5510}"/>
              </a:ext>
            </a:extLst>
          </p:cNvPr>
          <p:cNvSpPr/>
          <p:nvPr/>
        </p:nvSpPr>
        <p:spPr bwMode="auto">
          <a:xfrm>
            <a:off x="1922607" y="2438890"/>
            <a:ext cx="1944000" cy="775138"/>
          </a:xfrm>
          <a:prstGeom prst="rect">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2" charset="-122"/>
              </a:rPr>
              <a:t>OS </a:t>
            </a:r>
            <a:endParaRPr kumimoji="1" lang="zh-CN" altLang="en-US" sz="2400" b="1" i="0" u="none" strike="noStrike" cap="none" normalizeH="0" baseline="0" dirty="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4357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500"/>
                                        <p:tgtEl>
                                          <p:spTgt spid="6"/>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par>
                                <p:cTn id="41" presetID="22" presetClass="entr" presetSubtype="1"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up)">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heel(1)">
                                      <p:cBhvr>
                                        <p:cTn id="48" dur="500"/>
                                        <p:tgtEl>
                                          <p:spTgt spid="14"/>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heel(1)">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heel(1)">
                                      <p:cBhvr>
                                        <p:cTn id="56" dur="500"/>
                                        <p:tgtEl>
                                          <p:spTgt spid="4"/>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heel(1)">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6" grpId="0" animBg="1"/>
      <p:bldP spid="4" grpId="0" animBg="1"/>
      <p:bldP spid="11" grpId="0" animBg="1"/>
      <p:bldP spid="14" grpId="0" animBg="1"/>
      <p:bldP spid="17" grpId="0" animBg="1"/>
      <p:bldP spid="19"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en-US" altLang="zh-CN" dirty="0"/>
              <a:t>1.2.2 Storage Structure</a:t>
            </a:r>
          </a:p>
        </p:txBody>
      </p:sp>
      <p:sp>
        <p:nvSpPr>
          <p:cNvPr id="325635" name="Rectangle 3"/>
          <p:cNvSpPr>
            <a:spLocks noGrp="1" noChangeArrowheads="1"/>
          </p:cNvSpPr>
          <p:nvPr>
            <p:ph idx="1"/>
          </p:nvPr>
        </p:nvSpPr>
        <p:spPr/>
        <p:txBody>
          <a:bodyPr>
            <a:normAutofit/>
          </a:bodyPr>
          <a:lstStyle/>
          <a:p>
            <a:r>
              <a:rPr lang="en-US" altLang="zh-CN" dirty="0">
                <a:solidFill>
                  <a:srgbClr val="0000FF"/>
                </a:solidFill>
                <a:latin typeface="Times New Roman" panose="02020603050405020304" pitchFamily="18" charset="0"/>
              </a:rPr>
              <a:t>Main</a:t>
            </a:r>
            <a:r>
              <a:rPr lang="en-US" altLang="zh-CN" dirty="0">
                <a:latin typeface="Times New Roman" panose="02020603050405020304" pitchFamily="18" charset="0"/>
              </a:rPr>
              <a:t> </a:t>
            </a:r>
            <a:r>
              <a:rPr lang="en-US" altLang="zh-CN" dirty="0">
                <a:solidFill>
                  <a:srgbClr val="0000FF"/>
                </a:solidFill>
                <a:latin typeface="Times New Roman" panose="02020603050405020304" pitchFamily="18" charset="0"/>
              </a:rPr>
              <a:t>memory</a:t>
            </a:r>
            <a:r>
              <a:rPr lang="en-US" altLang="zh-CN" dirty="0">
                <a:latin typeface="Times New Roman" panose="02020603050405020304" pitchFamily="18" charset="0"/>
              </a:rPr>
              <a:t> --  only large storage area that the processor can access directly.</a:t>
            </a:r>
          </a:p>
          <a:p>
            <a:r>
              <a:rPr lang="en-US" altLang="zh-CN" dirty="0">
                <a:solidFill>
                  <a:srgbClr val="0000FF"/>
                </a:solidFill>
                <a:latin typeface="Times New Roman" panose="02020603050405020304" pitchFamily="18" charset="0"/>
              </a:rPr>
              <a:t>Secondary storage </a:t>
            </a:r>
            <a:r>
              <a:rPr lang="en-US" altLang="zh-CN" dirty="0">
                <a:latin typeface="Times New Roman" panose="02020603050405020304" pitchFamily="18" charset="0"/>
              </a:rPr>
              <a:t>--  extension of main memory that provides large nonvolatile storage capacity.</a:t>
            </a:r>
          </a:p>
          <a:p>
            <a:r>
              <a:rPr lang="en-US" altLang="zh-CN" dirty="0">
                <a:solidFill>
                  <a:srgbClr val="0000FF"/>
                </a:solidFill>
                <a:latin typeface="Times New Roman" panose="02020603050405020304" pitchFamily="18" charset="0"/>
              </a:rPr>
              <a:t>Magnetic disks </a:t>
            </a:r>
            <a:r>
              <a:rPr lang="en-US" altLang="zh-CN" dirty="0">
                <a:latin typeface="Times New Roman" panose="02020603050405020304" pitchFamily="18" charset="0"/>
              </a:rPr>
              <a:t>--  rigid metal or glass platters covered with magnetic recording material. </a:t>
            </a:r>
          </a:p>
          <a:p>
            <a:pPr lvl="1"/>
            <a:r>
              <a:rPr lang="en-US" altLang="zh-CN" dirty="0">
                <a:latin typeface="Times New Roman" panose="02020603050405020304" pitchFamily="18" charset="0"/>
              </a:rPr>
              <a:t>Disk surface is logically divided into </a:t>
            </a:r>
            <a:r>
              <a:rPr lang="en-US" altLang="zh-CN" i="1" dirty="0">
                <a:solidFill>
                  <a:srgbClr val="0000FF"/>
                </a:solidFill>
                <a:latin typeface="Times New Roman" panose="02020603050405020304" pitchFamily="18" charset="0"/>
              </a:rPr>
              <a:t>tracks</a:t>
            </a:r>
            <a:r>
              <a:rPr lang="en-US" altLang="zh-CN" dirty="0">
                <a:latin typeface="Times New Roman" panose="02020603050405020304" pitchFamily="18" charset="0"/>
              </a:rPr>
              <a:t>, which are subdivided into </a:t>
            </a:r>
            <a:r>
              <a:rPr lang="en-US" altLang="zh-CN" i="1" dirty="0">
                <a:solidFill>
                  <a:srgbClr val="0000FF"/>
                </a:solidFill>
                <a:latin typeface="Times New Roman" panose="02020603050405020304" pitchFamily="18" charset="0"/>
              </a:rPr>
              <a:t>sectors</a:t>
            </a:r>
            <a:r>
              <a:rPr lang="en-US" altLang="zh-CN" dirty="0">
                <a:latin typeface="Times New Roman" panose="02020603050405020304" pitchFamily="18" charset="0"/>
              </a:rPr>
              <a:t>.</a:t>
            </a:r>
          </a:p>
          <a:p>
            <a:pPr lvl="1"/>
            <a:r>
              <a:rPr lang="en-US" altLang="zh-CN" dirty="0">
                <a:latin typeface="Times New Roman" panose="02020603050405020304" pitchFamily="18" charset="0"/>
              </a:rPr>
              <a:t>The </a:t>
            </a:r>
            <a:r>
              <a:rPr lang="en-US" altLang="zh-CN" i="1" dirty="0">
                <a:solidFill>
                  <a:srgbClr val="0000FF"/>
                </a:solidFill>
                <a:latin typeface="Times New Roman" panose="02020603050405020304" pitchFamily="18" charset="0"/>
              </a:rPr>
              <a:t>disk controller</a:t>
            </a:r>
            <a:r>
              <a:rPr lang="en-US" altLang="zh-CN" dirty="0">
                <a:latin typeface="Times New Roman" panose="02020603050405020304" pitchFamily="18" charset="0"/>
              </a:rPr>
              <a:t> determines the logical interaction between the device and the computer. </a:t>
            </a:r>
          </a:p>
          <a:p>
            <a:r>
              <a:rPr lang="en-US" altLang="zh-CN" dirty="0">
                <a:solidFill>
                  <a:srgbClr val="0000FF"/>
                </a:solidFill>
                <a:latin typeface="Times New Roman" panose="02020603050405020304" pitchFamily="18" charset="0"/>
              </a:rPr>
              <a:t>Magnetic tapes </a:t>
            </a:r>
            <a:r>
              <a:rPr lang="en-US" altLang="zh-CN" dirty="0">
                <a:latin typeface="Times New Roman" panose="02020603050405020304" pitchFamily="18" charset="0"/>
              </a:rPr>
              <a:t>--  used for backup, for storage of infrequently used information.</a:t>
            </a:r>
          </a:p>
        </p:txBody>
      </p:sp>
      <p:sp>
        <p:nvSpPr>
          <p:cNvPr id="2" name="Rectangle 29">
            <a:extLst>
              <a:ext uri="{FF2B5EF4-FFF2-40B4-BE49-F238E27FC236}">
                <a16:creationId xmlns:a16="http://schemas.microsoft.com/office/drawing/2014/main" id="{CC4DFFE7-AF38-C4D0-0AA9-EA571292D770}"/>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5635">
                                            <p:txEl>
                                              <p:pRg st="0" end="0"/>
                                            </p:txEl>
                                          </p:spTgt>
                                        </p:tgtEl>
                                        <p:attrNameLst>
                                          <p:attrName>style.visibility</p:attrName>
                                        </p:attrNameLst>
                                      </p:cBhvr>
                                      <p:to>
                                        <p:strVal val="visible"/>
                                      </p:to>
                                    </p:set>
                                    <p:animEffect transition="in" filter="wipe(left)">
                                      <p:cBhvr>
                                        <p:cTn id="7" dur="500"/>
                                        <p:tgtEl>
                                          <p:spTgt spid="325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635">
                                            <p:txEl>
                                              <p:pRg st="1" end="1"/>
                                            </p:txEl>
                                          </p:spTgt>
                                        </p:tgtEl>
                                        <p:attrNameLst>
                                          <p:attrName>style.visibility</p:attrName>
                                        </p:attrNameLst>
                                      </p:cBhvr>
                                      <p:to>
                                        <p:strVal val="visible"/>
                                      </p:to>
                                    </p:set>
                                    <p:animEffect transition="in" filter="wipe(left)">
                                      <p:cBhvr>
                                        <p:cTn id="12" dur="500"/>
                                        <p:tgtEl>
                                          <p:spTgt spid="3256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5635">
                                            <p:txEl>
                                              <p:pRg st="2" end="2"/>
                                            </p:txEl>
                                          </p:spTgt>
                                        </p:tgtEl>
                                        <p:attrNameLst>
                                          <p:attrName>style.visibility</p:attrName>
                                        </p:attrNameLst>
                                      </p:cBhvr>
                                      <p:to>
                                        <p:strVal val="visible"/>
                                      </p:to>
                                    </p:set>
                                    <p:animEffect transition="in" filter="wipe(left)">
                                      <p:cBhvr>
                                        <p:cTn id="17" dur="500"/>
                                        <p:tgtEl>
                                          <p:spTgt spid="325635">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25635">
                                            <p:txEl>
                                              <p:pRg st="3" end="3"/>
                                            </p:txEl>
                                          </p:spTgt>
                                        </p:tgtEl>
                                        <p:attrNameLst>
                                          <p:attrName>style.visibility</p:attrName>
                                        </p:attrNameLst>
                                      </p:cBhvr>
                                      <p:to>
                                        <p:strVal val="visible"/>
                                      </p:to>
                                    </p:set>
                                    <p:animEffect transition="in" filter="wipe(left)">
                                      <p:cBhvr>
                                        <p:cTn id="20" dur="500"/>
                                        <p:tgtEl>
                                          <p:spTgt spid="325635">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25635">
                                            <p:txEl>
                                              <p:pRg st="4" end="4"/>
                                            </p:txEl>
                                          </p:spTgt>
                                        </p:tgtEl>
                                        <p:attrNameLst>
                                          <p:attrName>style.visibility</p:attrName>
                                        </p:attrNameLst>
                                      </p:cBhvr>
                                      <p:to>
                                        <p:strVal val="visible"/>
                                      </p:to>
                                    </p:set>
                                    <p:animEffect transition="in" filter="wipe(left)">
                                      <p:cBhvr>
                                        <p:cTn id="23" dur="500"/>
                                        <p:tgtEl>
                                          <p:spTgt spid="32563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5635">
                                            <p:txEl>
                                              <p:pRg st="5" end="5"/>
                                            </p:txEl>
                                          </p:spTgt>
                                        </p:tgtEl>
                                        <p:attrNameLst>
                                          <p:attrName>style.visibility</p:attrName>
                                        </p:attrNameLst>
                                      </p:cBhvr>
                                      <p:to>
                                        <p:strVal val="visible"/>
                                      </p:to>
                                    </p:set>
                                    <p:animEffect transition="in" filter="wipe(left)">
                                      <p:cBhvr>
                                        <p:cTn id="28" dur="500"/>
                                        <p:tgtEl>
                                          <p:spTgt spid="3256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r>
              <a:rPr lang="en-US" altLang="zh-CN" dirty="0"/>
              <a:t>Storage Hierarchy</a:t>
            </a:r>
          </a:p>
        </p:txBody>
      </p:sp>
      <p:sp>
        <p:nvSpPr>
          <p:cNvPr id="329731" name="Rectangle 3"/>
          <p:cNvSpPr>
            <a:spLocks noGrp="1" noChangeArrowheads="1"/>
          </p:cNvSpPr>
          <p:nvPr>
            <p:ph idx="1"/>
          </p:nvPr>
        </p:nvSpPr>
        <p:spPr/>
        <p:txBody>
          <a:bodyPr/>
          <a:lstStyle/>
          <a:p>
            <a:r>
              <a:rPr lang="en-US" altLang="zh-CN" dirty="0">
                <a:latin typeface="Times New Roman" panose="02020603050405020304" pitchFamily="18" charset="0"/>
              </a:rPr>
              <a:t>Storage systems organized in hierarchy.</a:t>
            </a:r>
          </a:p>
          <a:p>
            <a:pPr lvl="1"/>
            <a:r>
              <a:rPr lang="en-US" altLang="zh-CN" dirty="0">
                <a:latin typeface="Times New Roman" panose="02020603050405020304" pitchFamily="18" charset="0"/>
              </a:rPr>
              <a:t>Speed</a:t>
            </a:r>
          </a:p>
          <a:p>
            <a:pPr lvl="1"/>
            <a:r>
              <a:rPr lang="en-US" altLang="zh-CN" dirty="0">
                <a:latin typeface="Times New Roman" panose="02020603050405020304" pitchFamily="18" charset="0"/>
              </a:rPr>
              <a:t>Cost</a:t>
            </a:r>
          </a:p>
          <a:p>
            <a:pPr lvl="1"/>
            <a:r>
              <a:rPr lang="en-US" altLang="zh-CN" dirty="0">
                <a:latin typeface="Times New Roman" panose="02020603050405020304" pitchFamily="18" charset="0"/>
              </a:rPr>
              <a:t>Volatility</a:t>
            </a:r>
          </a:p>
          <a:p>
            <a:r>
              <a:rPr lang="en-US" altLang="zh-CN" dirty="0">
                <a:latin typeface="Times New Roman" panose="02020603050405020304" pitchFamily="18" charset="0"/>
              </a:rPr>
              <a:t>Volatile storage loses its contents when the power to the device is removed.</a:t>
            </a:r>
          </a:p>
          <a:p>
            <a:r>
              <a:rPr lang="en-US" altLang="zh-CN" dirty="0">
                <a:latin typeface="Times New Roman" panose="02020603050405020304" pitchFamily="18" charset="0"/>
              </a:rPr>
              <a:t>Principle of design a computer memory system</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r>
              <a:rPr lang="en-US" altLang="zh-CN" dirty="0">
                <a:latin typeface="Times New Roman" panose="02020603050405020304" pitchFamily="18" charset="0"/>
              </a:rPr>
              <a:t>uses only as much expensive memory as necessary.</a:t>
            </a:r>
          </a:p>
          <a:p>
            <a:pPr lvl="1"/>
            <a:r>
              <a:rPr lang="en-US" altLang="zh-CN" dirty="0">
                <a:latin typeface="Times New Roman" panose="02020603050405020304" pitchFamily="18" charset="0"/>
              </a:rPr>
              <a:t>provides as much inexpensive, nonvolatile memory as possible.</a:t>
            </a:r>
          </a:p>
        </p:txBody>
      </p:sp>
      <p:sp>
        <p:nvSpPr>
          <p:cNvPr id="2" name="Rectangle 29">
            <a:extLst>
              <a:ext uri="{FF2B5EF4-FFF2-40B4-BE49-F238E27FC236}">
                <a16:creationId xmlns:a16="http://schemas.microsoft.com/office/drawing/2014/main" id="{ED6D26B1-DA88-46B6-A5ED-19D98C72BC99}"/>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9731">
                                            <p:txEl>
                                              <p:pRg st="0" end="0"/>
                                            </p:txEl>
                                          </p:spTgt>
                                        </p:tgtEl>
                                        <p:attrNameLst>
                                          <p:attrName>style.visibility</p:attrName>
                                        </p:attrNameLst>
                                      </p:cBhvr>
                                      <p:to>
                                        <p:strVal val="visible"/>
                                      </p:to>
                                    </p:set>
                                    <p:animEffect transition="in" filter="wipe(left)">
                                      <p:cBhvr>
                                        <p:cTn id="7" dur="500"/>
                                        <p:tgtEl>
                                          <p:spTgt spid="32973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9731">
                                            <p:txEl>
                                              <p:pRg st="1" end="1"/>
                                            </p:txEl>
                                          </p:spTgt>
                                        </p:tgtEl>
                                        <p:attrNameLst>
                                          <p:attrName>style.visibility</p:attrName>
                                        </p:attrNameLst>
                                      </p:cBhvr>
                                      <p:to>
                                        <p:strVal val="visible"/>
                                      </p:to>
                                    </p:set>
                                    <p:animEffect transition="in" filter="wipe(left)">
                                      <p:cBhvr>
                                        <p:cTn id="10" dur="500"/>
                                        <p:tgtEl>
                                          <p:spTgt spid="32973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29731">
                                            <p:txEl>
                                              <p:pRg st="2" end="2"/>
                                            </p:txEl>
                                          </p:spTgt>
                                        </p:tgtEl>
                                        <p:attrNameLst>
                                          <p:attrName>style.visibility</p:attrName>
                                        </p:attrNameLst>
                                      </p:cBhvr>
                                      <p:to>
                                        <p:strVal val="visible"/>
                                      </p:to>
                                    </p:set>
                                    <p:animEffect transition="in" filter="wipe(left)">
                                      <p:cBhvr>
                                        <p:cTn id="13" dur="500"/>
                                        <p:tgtEl>
                                          <p:spTgt spid="329731">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29731">
                                            <p:txEl>
                                              <p:pRg st="3" end="3"/>
                                            </p:txEl>
                                          </p:spTgt>
                                        </p:tgtEl>
                                        <p:attrNameLst>
                                          <p:attrName>style.visibility</p:attrName>
                                        </p:attrNameLst>
                                      </p:cBhvr>
                                      <p:to>
                                        <p:strVal val="visible"/>
                                      </p:to>
                                    </p:set>
                                    <p:animEffect transition="in" filter="wipe(left)">
                                      <p:cBhvr>
                                        <p:cTn id="16" dur="500"/>
                                        <p:tgtEl>
                                          <p:spTgt spid="32973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29731">
                                            <p:txEl>
                                              <p:pRg st="4" end="4"/>
                                            </p:txEl>
                                          </p:spTgt>
                                        </p:tgtEl>
                                        <p:attrNameLst>
                                          <p:attrName>style.visibility</p:attrName>
                                        </p:attrNameLst>
                                      </p:cBhvr>
                                      <p:to>
                                        <p:strVal val="visible"/>
                                      </p:to>
                                    </p:set>
                                    <p:animEffect transition="in" filter="wipe(left)">
                                      <p:cBhvr>
                                        <p:cTn id="21" dur="500"/>
                                        <p:tgtEl>
                                          <p:spTgt spid="329731">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29731">
                                            <p:txEl>
                                              <p:pRg st="5" end="5"/>
                                            </p:txEl>
                                          </p:spTgt>
                                        </p:tgtEl>
                                        <p:attrNameLst>
                                          <p:attrName>style.visibility</p:attrName>
                                        </p:attrNameLst>
                                      </p:cBhvr>
                                      <p:to>
                                        <p:strVal val="visible"/>
                                      </p:to>
                                    </p:set>
                                    <p:animEffect transition="in" filter="wipe(left)">
                                      <p:cBhvr>
                                        <p:cTn id="26" dur="500"/>
                                        <p:tgtEl>
                                          <p:spTgt spid="329731">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29731">
                                            <p:txEl>
                                              <p:pRg st="6" end="6"/>
                                            </p:txEl>
                                          </p:spTgt>
                                        </p:tgtEl>
                                        <p:attrNameLst>
                                          <p:attrName>style.visibility</p:attrName>
                                        </p:attrNameLst>
                                      </p:cBhvr>
                                      <p:to>
                                        <p:strVal val="visible"/>
                                      </p:to>
                                    </p:set>
                                    <p:animEffect transition="in" filter="wipe(left)">
                                      <p:cBhvr>
                                        <p:cTn id="29" dur="500"/>
                                        <p:tgtEl>
                                          <p:spTgt spid="329731">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9731">
                                            <p:txEl>
                                              <p:pRg st="7" end="7"/>
                                            </p:txEl>
                                          </p:spTgt>
                                        </p:tgtEl>
                                        <p:attrNameLst>
                                          <p:attrName>style.visibility</p:attrName>
                                        </p:attrNameLst>
                                      </p:cBhvr>
                                      <p:to>
                                        <p:strVal val="visible"/>
                                      </p:to>
                                    </p:set>
                                    <p:animEffect transition="in" filter="wipe(left)">
                                      <p:cBhvr>
                                        <p:cTn id="32" dur="500"/>
                                        <p:tgtEl>
                                          <p:spTgt spid="3297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Storage-Device Hierarchy</a:t>
            </a:r>
            <a:endParaRPr lang="zh-CN" altLang="en-US" dirty="0"/>
          </a:p>
        </p:txBody>
      </p:sp>
      <p:grpSp>
        <p:nvGrpSpPr>
          <p:cNvPr id="331779" name="Group 3"/>
          <p:cNvGrpSpPr>
            <a:grpSpLocks/>
          </p:cNvGrpSpPr>
          <p:nvPr/>
        </p:nvGrpSpPr>
        <p:grpSpPr bwMode="auto">
          <a:xfrm>
            <a:off x="650394" y="1088740"/>
            <a:ext cx="4635515" cy="5400000"/>
            <a:chOff x="480" y="720"/>
            <a:chExt cx="3552" cy="3168"/>
          </a:xfrm>
        </p:grpSpPr>
        <p:sp>
          <p:nvSpPr>
            <p:cNvPr id="331780" name="AutoShape 4"/>
            <p:cNvSpPr>
              <a:spLocks noChangeArrowheads="1"/>
            </p:cNvSpPr>
            <p:nvPr/>
          </p:nvSpPr>
          <p:spPr bwMode="auto">
            <a:xfrm>
              <a:off x="1680" y="720"/>
              <a:ext cx="1152" cy="288"/>
            </a:xfrm>
            <a:prstGeom prst="cube">
              <a:avLst>
                <a:gd name="adj" fmla="val 29167"/>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solidFill>
                    <a:srgbClr val="0000FF"/>
                  </a:solidFill>
                </a:rPr>
                <a:t>register</a:t>
              </a:r>
              <a:endParaRPr lang="en-US" altLang="zh-CN" dirty="0"/>
            </a:p>
          </p:txBody>
        </p:sp>
        <p:sp>
          <p:nvSpPr>
            <p:cNvPr id="331781" name="AutoShape 5"/>
            <p:cNvSpPr>
              <a:spLocks noChangeArrowheads="1"/>
            </p:cNvSpPr>
            <p:nvPr/>
          </p:nvSpPr>
          <p:spPr bwMode="auto">
            <a:xfrm>
              <a:off x="1536" y="1200"/>
              <a:ext cx="1440" cy="288"/>
            </a:xfrm>
            <a:prstGeom prst="cube">
              <a:avLst>
                <a:gd name="adj" fmla="val 29167"/>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0000FF"/>
                  </a:solidFill>
                </a:rPr>
                <a:t>cache</a:t>
              </a:r>
              <a:endParaRPr lang="en-US" altLang="zh-CN"/>
            </a:p>
          </p:txBody>
        </p:sp>
        <p:sp>
          <p:nvSpPr>
            <p:cNvPr id="331782" name="AutoShape 6"/>
            <p:cNvSpPr>
              <a:spLocks noChangeArrowheads="1"/>
            </p:cNvSpPr>
            <p:nvPr/>
          </p:nvSpPr>
          <p:spPr bwMode="auto">
            <a:xfrm>
              <a:off x="1344" y="1680"/>
              <a:ext cx="1824" cy="288"/>
            </a:xfrm>
            <a:prstGeom prst="cube">
              <a:avLst>
                <a:gd name="adj" fmla="val 29167"/>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0000FF"/>
                  </a:solidFill>
                </a:rPr>
                <a:t>main memory</a:t>
              </a:r>
              <a:endParaRPr lang="en-US" altLang="zh-CN"/>
            </a:p>
          </p:txBody>
        </p:sp>
        <p:sp>
          <p:nvSpPr>
            <p:cNvPr id="331783" name="AutoShape 7"/>
            <p:cNvSpPr>
              <a:spLocks noChangeArrowheads="1"/>
            </p:cNvSpPr>
            <p:nvPr/>
          </p:nvSpPr>
          <p:spPr bwMode="auto">
            <a:xfrm>
              <a:off x="1152" y="2160"/>
              <a:ext cx="2208" cy="288"/>
            </a:xfrm>
            <a:prstGeom prst="cube">
              <a:avLst>
                <a:gd name="adj" fmla="val 29167"/>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solidFill>
                    <a:srgbClr val="0000FF"/>
                  </a:solidFill>
                </a:rPr>
                <a:t>solid-state disk</a:t>
              </a:r>
              <a:endParaRPr lang="en-US" altLang="zh-CN" dirty="0"/>
            </a:p>
          </p:txBody>
        </p:sp>
        <p:sp>
          <p:nvSpPr>
            <p:cNvPr id="331784" name="AutoShape 8"/>
            <p:cNvSpPr>
              <a:spLocks noChangeArrowheads="1"/>
            </p:cNvSpPr>
            <p:nvPr/>
          </p:nvSpPr>
          <p:spPr bwMode="auto">
            <a:xfrm>
              <a:off x="960" y="2640"/>
              <a:ext cx="2592" cy="288"/>
            </a:xfrm>
            <a:prstGeom prst="cube">
              <a:avLst>
                <a:gd name="adj" fmla="val 29167"/>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solidFill>
                    <a:srgbClr val="0000FF"/>
                  </a:solidFill>
                </a:rPr>
                <a:t>magnetic disk</a:t>
              </a:r>
              <a:endParaRPr lang="en-US" altLang="zh-CN" dirty="0"/>
            </a:p>
          </p:txBody>
        </p:sp>
        <p:sp>
          <p:nvSpPr>
            <p:cNvPr id="331785" name="AutoShape 9"/>
            <p:cNvSpPr>
              <a:spLocks noChangeArrowheads="1"/>
            </p:cNvSpPr>
            <p:nvPr/>
          </p:nvSpPr>
          <p:spPr bwMode="auto">
            <a:xfrm>
              <a:off x="720" y="3120"/>
              <a:ext cx="3072" cy="288"/>
            </a:xfrm>
            <a:prstGeom prst="cube">
              <a:avLst>
                <a:gd name="adj" fmla="val 29167"/>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rgbClr val="0000FF"/>
                  </a:solidFill>
                </a:rPr>
                <a:t>optical disk</a:t>
              </a:r>
              <a:endParaRPr lang="en-US" altLang="zh-CN"/>
            </a:p>
          </p:txBody>
        </p:sp>
        <p:sp>
          <p:nvSpPr>
            <p:cNvPr id="331786" name="AutoShape 10"/>
            <p:cNvSpPr>
              <a:spLocks noChangeArrowheads="1"/>
            </p:cNvSpPr>
            <p:nvPr/>
          </p:nvSpPr>
          <p:spPr bwMode="auto">
            <a:xfrm>
              <a:off x="480" y="3600"/>
              <a:ext cx="3552" cy="288"/>
            </a:xfrm>
            <a:prstGeom prst="cube">
              <a:avLst>
                <a:gd name="adj" fmla="val 29167"/>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solidFill>
                    <a:srgbClr val="0000FF"/>
                  </a:solidFill>
                </a:rPr>
                <a:t>magnetic tapes</a:t>
              </a:r>
              <a:endParaRPr lang="en-US" altLang="zh-CN" dirty="0"/>
            </a:p>
          </p:txBody>
        </p:sp>
        <p:sp>
          <p:nvSpPr>
            <p:cNvPr id="331787" name="AutoShape 11"/>
            <p:cNvSpPr>
              <a:spLocks noChangeArrowheads="1"/>
            </p:cNvSpPr>
            <p:nvPr/>
          </p:nvSpPr>
          <p:spPr bwMode="auto">
            <a:xfrm>
              <a:off x="2592" y="292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788" name="AutoShape 12"/>
            <p:cNvSpPr>
              <a:spLocks noChangeArrowheads="1"/>
            </p:cNvSpPr>
            <p:nvPr/>
          </p:nvSpPr>
          <p:spPr bwMode="auto">
            <a:xfrm>
              <a:off x="2592" y="340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789" name="AutoShape 13"/>
            <p:cNvSpPr>
              <a:spLocks noChangeArrowheads="1"/>
            </p:cNvSpPr>
            <p:nvPr/>
          </p:nvSpPr>
          <p:spPr bwMode="auto">
            <a:xfrm>
              <a:off x="2592" y="244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790" name="AutoShape 14"/>
            <p:cNvSpPr>
              <a:spLocks noChangeArrowheads="1"/>
            </p:cNvSpPr>
            <p:nvPr/>
          </p:nvSpPr>
          <p:spPr bwMode="auto">
            <a:xfrm>
              <a:off x="2592" y="196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791" name="AutoShape 15"/>
            <p:cNvSpPr>
              <a:spLocks noChangeArrowheads="1"/>
            </p:cNvSpPr>
            <p:nvPr/>
          </p:nvSpPr>
          <p:spPr bwMode="auto">
            <a:xfrm>
              <a:off x="2592" y="148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792" name="AutoShape 16"/>
            <p:cNvSpPr>
              <a:spLocks noChangeArrowheads="1"/>
            </p:cNvSpPr>
            <p:nvPr/>
          </p:nvSpPr>
          <p:spPr bwMode="auto">
            <a:xfrm>
              <a:off x="2592" y="100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793" name="AutoShape 17"/>
            <p:cNvSpPr>
              <a:spLocks noChangeArrowheads="1"/>
            </p:cNvSpPr>
            <p:nvPr/>
          </p:nvSpPr>
          <p:spPr bwMode="auto">
            <a:xfrm rot="-10800000">
              <a:off x="1824" y="340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794" name="AutoShape 18"/>
            <p:cNvSpPr>
              <a:spLocks noChangeArrowheads="1"/>
            </p:cNvSpPr>
            <p:nvPr/>
          </p:nvSpPr>
          <p:spPr bwMode="auto">
            <a:xfrm rot="-10800000">
              <a:off x="1824" y="292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795" name="AutoShape 19"/>
            <p:cNvSpPr>
              <a:spLocks noChangeArrowheads="1"/>
            </p:cNvSpPr>
            <p:nvPr/>
          </p:nvSpPr>
          <p:spPr bwMode="auto">
            <a:xfrm rot="-10800000">
              <a:off x="1824" y="244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796" name="AutoShape 20"/>
            <p:cNvSpPr>
              <a:spLocks noChangeArrowheads="1"/>
            </p:cNvSpPr>
            <p:nvPr/>
          </p:nvSpPr>
          <p:spPr bwMode="auto">
            <a:xfrm rot="-10800000">
              <a:off x="1824" y="196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797" name="AutoShape 21"/>
            <p:cNvSpPr>
              <a:spLocks noChangeArrowheads="1"/>
            </p:cNvSpPr>
            <p:nvPr/>
          </p:nvSpPr>
          <p:spPr bwMode="auto">
            <a:xfrm rot="-10800000">
              <a:off x="1824" y="148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798" name="AutoShape 22"/>
            <p:cNvSpPr>
              <a:spLocks noChangeArrowheads="1"/>
            </p:cNvSpPr>
            <p:nvPr/>
          </p:nvSpPr>
          <p:spPr bwMode="auto">
            <a:xfrm rot="-10800000">
              <a:off x="1824" y="1008"/>
              <a:ext cx="96" cy="240"/>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331800" name="Text Box 24"/>
          <p:cNvSpPr txBox="1">
            <a:spLocks noChangeArrowheads="1"/>
          </p:cNvSpPr>
          <p:nvPr/>
        </p:nvSpPr>
        <p:spPr bwMode="auto">
          <a:xfrm>
            <a:off x="6411035" y="1088740"/>
            <a:ext cx="5523455" cy="540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ts val="600"/>
              </a:spcBef>
              <a:spcAft>
                <a:spcPts val="600"/>
              </a:spcAft>
            </a:pPr>
            <a:r>
              <a:rPr lang="en-US" altLang="zh-CN" b="1" dirty="0"/>
              <a:t>(1) Stores data in a large DRAM  array during normal operation,  but also contains </a:t>
            </a:r>
            <a:r>
              <a:rPr lang="en-US" altLang="zh-CN" b="1" dirty="0">
                <a:solidFill>
                  <a:srgbClr val="0000FF"/>
                </a:solidFill>
              </a:rPr>
              <a:t>a hidden Magnetic hard disk and a battery </a:t>
            </a:r>
            <a:r>
              <a:rPr lang="en-US" altLang="zh-CN" b="1" dirty="0"/>
              <a:t>for backup power.</a:t>
            </a:r>
          </a:p>
          <a:p>
            <a:pPr>
              <a:lnSpc>
                <a:spcPct val="120000"/>
              </a:lnSpc>
              <a:spcBef>
                <a:spcPts val="600"/>
              </a:spcBef>
              <a:spcAft>
                <a:spcPts val="1200"/>
              </a:spcAft>
            </a:pPr>
            <a:r>
              <a:rPr lang="en-US" altLang="zh-CN" b="1" dirty="0"/>
              <a:t>(2) </a:t>
            </a:r>
            <a:r>
              <a:rPr lang="en-US" altLang="zh-CN" b="1" dirty="0">
                <a:solidFill>
                  <a:srgbClr val="0000FF"/>
                </a:solidFill>
              </a:rPr>
              <a:t>Flash memory</a:t>
            </a:r>
            <a:r>
              <a:rPr lang="en-US" altLang="zh-CN" b="1" dirty="0"/>
              <a:t>, which is popular in cameras and PDAs, in robots, and increasingly for storage on general-purpose computers.</a:t>
            </a:r>
          </a:p>
          <a:p>
            <a:pPr>
              <a:lnSpc>
                <a:spcPct val="120000"/>
              </a:lnSpc>
              <a:spcBef>
                <a:spcPts val="600"/>
              </a:spcBef>
            </a:pPr>
            <a:r>
              <a:rPr lang="en-US" altLang="zh-CN" b="1" dirty="0"/>
              <a:t>(3) </a:t>
            </a:r>
            <a:r>
              <a:rPr lang="en-US" altLang="zh-CN" b="1" dirty="0">
                <a:solidFill>
                  <a:srgbClr val="0000FF"/>
                </a:solidFill>
              </a:rPr>
              <a:t>NVRAM</a:t>
            </a:r>
            <a:r>
              <a:rPr lang="en-US" altLang="zh-CN" b="1" dirty="0"/>
              <a:t> (Non-Volatile Random Access Memory), which is </a:t>
            </a:r>
            <a:r>
              <a:rPr lang="en-US" altLang="zh-CN" b="1" dirty="0">
                <a:solidFill>
                  <a:srgbClr val="0000FF"/>
                </a:solidFill>
              </a:rPr>
              <a:t>DRAM with battery backup power</a:t>
            </a:r>
            <a:r>
              <a:rPr lang="en-US" altLang="zh-CN" b="1" dirty="0"/>
              <a:t>.</a:t>
            </a:r>
          </a:p>
        </p:txBody>
      </p:sp>
      <p:cxnSp>
        <p:nvCxnSpPr>
          <p:cNvPr id="3" name="直接箭头连接符 2"/>
          <p:cNvCxnSpPr>
            <a:stCxn id="331783" idx="5"/>
          </p:cNvCxnSpPr>
          <p:nvPr/>
        </p:nvCxnSpPr>
        <p:spPr bwMode="auto">
          <a:xfrm flipV="1">
            <a:off x="4408919" y="1187442"/>
            <a:ext cx="1979999" cy="2529706"/>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Rectangle 29">
            <a:extLst>
              <a:ext uri="{FF2B5EF4-FFF2-40B4-BE49-F238E27FC236}">
                <a16:creationId xmlns:a16="http://schemas.microsoft.com/office/drawing/2014/main" id="{9CC89FAF-4E66-B984-DE6B-9774B4ACBFF4}"/>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16</a:t>
            </a:fld>
            <a:endParaRPr lang="en-US" altLang="zh-CN"/>
          </a:p>
        </p:txBody>
      </p:sp>
    </p:spTree>
    <p:extLst>
      <p:ext uri="{BB962C8B-B14F-4D97-AF65-F5344CB8AC3E}">
        <p14:creationId xmlns:p14="http://schemas.microsoft.com/office/powerpoint/2010/main" val="937150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1779"/>
                                        </p:tgtEl>
                                        <p:attrNameLst>
                                          <p:attrName>style.visibility</p:attrName>
                                        </p:attrNameLst>
                                      </p:cBhvr>
                                      <p:to>
                                        <p:strVal val="visible"/>
                                      </p:to>
                                    </p:set>
                                    <p:animEffect transition="in" filter="wipe(up)">
                                      <p:cBhvr>
                                        <p:cTn id="7" dur="500"/>
                                        <p:tgtEl>
                                          <p:spTgt spid="3317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31800">
                                            <p:bg/>
                                          </p:spTgt>
                                        </p:tgtEl>
                                        <p:attrNameLst>
                                          <p:attrName>style.visibility</p:attrName>
                                        </p:attrNameLst>
                                      </p:cBhvr>
                                      <p:to>
                                        <p:strVal val="visible"/>
                                      </p:to>
                                    </p:set>
                                    <p:animEffect transition="in" filter="wipe(left)">
                                      <p:cBhvr>
                                        <p:cTn id="16" dur="500"/>
                                        <p:tgtEl>
                                          <p:spTgt spid="331800">
                                            <p:bg/>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1800">
                                            <p:txEl>
                                              <p:pRg st="0" end="0"/>
                                            </p:txEl>
                                          </p:spTgt>
                                        </p:tgtEl>
                                        <p:attrNameLst>
                                          <p:attrName>style.visibility</p:attrName>
                                        </p:attrNameLst>
                                      </p:cBhvr>
                                      <p:to>
                                        <p:strVal val="visible"/>
                                      </p:to>
                                    </p:set>
                                    <p:animEffect transition="in" filter="wipe(left)">
                                      <p:cBhvr>
                                        <p:cTn id="21" dur="500"/>
                                        <p:tgtEl>
                                          <p:spTgt spid="33180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31800">
                                            <p:txEl>
                                              <p:pRg st="1" end="1"/>
                                            </p:txEl>
                                          </p:spTgt>
                                        </p:tgtEl>
                                        <p:attrNameLst>
                                          <p:attrName>style.visibility</p:attrName>
                                        </p:attrNameLst>
                                      </p:cBhvr>
                                      <p:to>
                                        <p:strVal val="visible"/>
                                      </p:to>
                                    </p:set>
                                    <p:animEffect transition="in" filter="wipe(left)">
                                      <p:cBhvr>
                                        <p:cTn id="26" dur="500"/>
                                        <p:tgtEl>
                                          <p:spTgt spid="331800">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31800">
                                            <p:txEl>
                                              <p:pRg st="2" end="2"/>
                                            </p:txEl>
                                          </p:spTgt>
                                        </p:tgtEl>
                                        <p:attrNameLst>
                                          <p:attrName>style.visibility</p:attrName>
                                        </p:attrNameLst>
                                      </p:cBhvr>
                                      <p:to>
                                        <p:strVal val="visible"/>
                                      </p:to>
                                    </p:set>
                                    <p:animEffect transition="in" filter="wipe(left)">
                                      <p:cBhvr>
                                        <p:cTn id="31" dur="500"/>
                                        <p:tgtEl>
                                          <p:spTgt spid="3318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800"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en-US" altLang="zh-CN" dirty="0"/>
              <a:t>1.2.3 I/O Structure</a:t>
            </a:r>
          </a:p>
        </p:txBody>
      </p:sp>
      <p:sp>
        <p:nvSpPr>
          <p:cNvPr id="336899" name="Rectangle 3"/>
          <p:cNvSpPr>
            <a:spLocks noGrp="1" noChangeArrowheads="1"/>
          </p:cNvSpPr>
          <p:nvPr>
            <p:ph idx="1"/>
          </p:nvPr>
        </p:nvSpPr>
        <p:spPr/>
        <p:txBody>
          <a:bodyPr/>
          <a:lstStyle/>
          <a:p>
            <a:r>
              <a:rPr lang="en-US" altLang="zh-CN" dirty="0">
                <a:latin typeface="Times New Roman" panose="02020603050405020304" pitchFamily="18" charset="0"/>
              </a:rPr>
              <a:t>Programmed I/O</a:t>
            </a:r>
          </a:p>
          <a:p>
            <a:r>
              <a:rPr lang="en-US" altLang="zh-CN" dirty="0">
                <a:latin typeface="Times New Roman" panose="02020603050405020304" pitchFamily="18" charset="0"/>
              </a:rPr>
              <a:t>Interrupt-Driven I/O</a:t>
            </a:r>
          </a:p>
          <a:p>
            <a:pPr lvl="1"/>
            <a:r>
              <a:rPr lang="en-US" altLang="zh-CN" dirty="0">
                <a:latin typeface="Times New Roman" panose="02020603050405020304" pitchFamily="18" charset="0"/>
              </a:rPr>
              <a:t>Synchronous I/O</a:t>
            </a:r>
          </a:p>
          <a:p>
            <a:pPr lvl="1"/>
            <a:r>
              <a:rPr lang="en-US" altLang="zh-CN" dirty="0">
                <a:latin typeface="Times New Roman" panose="02020603050405020304" pitchFamily="18" charset="0"/>
              </a:rPr>
              <a:t>Asynchronous I/O</a:t>
            </a:r>
          </a:p>
          <a:p>
            <a:r>
              <a:rPr lang="en-US" altLang="zh-CN" dirty="0">
                <a:latin typeface="Times New Roman" panose="02020603050405020304" pitchFamily="18" charset="0"/>
              </a:rPr>
              <a:t>DMA </a:t>
            </a:r>
          </a:p>
          <a:p>
            <a:r>
              <a:rPr lang="en-US" altLang="zh-CN" dirty="0"/>
              <a:t>I/O</a:t>
            </a:r>
            <a:r>
              <a:rPr lang="zh-CN" altLang="en-US" dirty="0"/>
              <a:t>通道控制方式</a:t>
            </a:r>
            <a:endParaRPr lang="en-US" altLang="zh-CN" dirty="0"/>
          </a:p>
          <a:p>
            <a:endParaRPr lang="en-US" altLang="zh-CN" dirty="0">
              <a:latin typeface="Times New Roman" panose="02020603050405020304" pitchFamily="18" charset="0"/>
            </a:endParaRPr>
          </a:p>
        </p:txBody>
      </p:sp>
      <p:sp>
        <p:nvSpPr>
          <p:cNvPr id="6" name="思想气泡: 云 5">
            <a:hlinkClick r:id="rId3" action="ppaction://hlinksldjump"/>
            <a:extLst>
              <a:ext uri="{FF2B5EF4-FFF2-40B4-BE49-F238E27FC236}">
                <a16:creationId xmlns:a16="http://schemas.microsoft.com/office/drawing/2014/main" id="{4FAC57DD-84FB-410E-B426-EB644FF683A9}"/>
              </a:ext>
            </a:extLst>
          </p:cNvPr>
          <p:cNvSpPr/>
          <p:nvPr/>
        </p:nvSpPr>
        <p:spPr bwMode="auto">
          <a:xfrm>
            <a:off x="6081456" y="4374106"/>
            <a:ext cx="3344914" cy="1080000"/>
          </a:xfrm>
          <a:prstGeom prst="cloudCallout">
            <a:avLst>
              <a:gd name="adj1" fmla="val -68600"/>
              <a:gd name="adj2" fmla="val -107979"/>
            </a:avLst>
          </a:prstGeom>
          <a:solidFill>
            <a:srgbClr val="FFFF00"/>
          </a:solid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2000" b="1" dirty="0">
                <a:solidFill>
                  <a:srgbClr val="0000FF"/>
                </a:solidFill>
                <a:ea typeface="楷体" panose="02010609060101010101" pitchFamily="49" charset="-122"/>
                <a:cs typeface="Times New Roman" panose="02020603050405020304" pitchFamily="18" charset="0"/>
              </a:rPr>
              <a:t>A4: IO</a:t>
            </a:r>
            <a:r>
              <a:rPr lang="zh-CN" altLang="en-US" sz="2000" b="1" dirty="0">
                <a:solidFill>
                  <a:srgbClr val="0000FF"/>
                </a:solidFill>
                <a:ea typeface="楷体" panose="02010609060101010101" pitchFamily="49" charset="-122"/>
                <a:cs typeface="Times New Roman" panose="02020603050405020304" pitchFamily="18" charset="0"/>
              </a:rPr>
              <a:t>结构</a:t>
            </a:r>
            <a:r>
              <a:rPr lang="en-US" altLang="zh-CN" sz="2000" b="1" dirty="0">
                <a:solidFill>
                  <a:srgbClr val="0000FF"/>
                </a:solidFill>
                <a:ea typeface="楷体" panose="02010609060101010101" pitchFamily="49" charset="-122"/>
                <a:cs typeface="Times New Roman" panose="02020603050405020304" pitchFamily="18" charset="0"/>
              </a:rPr>
              <a:t>/</a:t>
            </a:r>
            <a:r>
              <a:rPr lang="zh-CN" altLang="en-US" sz="2000" b="1" dirty="0">
                <a:solidFill>
                  <a:srgbClr val="0000FF"/>
                </a:solidFill>
                <a:ea typeface="楷体" panose="02010609060101010101" pitchFamily="49" charset="-122"/>
                <a:cs typeface="Times New Roman" panose="02020603050405020304" pitchFamily="18" charset="0"/>
              </a:rPr>
              <a:t>方式？</a:t>
            </a:r>
          </a:p>
        </p:txBody>
      </p:sp>
      <p:sp>
        <p:nvSpPr>
          <p:cNvPr id="2" name="Rectangle 29">
            <a:extLst>
              <a:ext uri="{FF2B5EF4-FFF2-40B4-BE49-F238E27FC236}">
                <a16:creationId xmlns:a16="http://schemas.microsoft.com/office/drawing/2014/main" id="{A10FC086-5FBF-DE41-34F0-2EF0F0520CE6}"/>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6899">
                                            <p:txEl>
                                              <p:pRg st="0" end="0"/>
                                            </p:txEl>
                                          </p:spTgt>
                                        </p:tgtEl>
                                        <p:attrNameLst>
                                          <p:attrName>style.visibility</p:attrName>
                                        </p:attrNameLst>
                                      </p:cBhvr>
                                      <p:to>
                                        <p:strVal val="visible"/>
                                      </p:to>
                                    </p:set>
                                    <p:animEffect transition="in" filter="wipe(left)">
                                      <p:cBhvr>
                                        <p:cTn id="7" dur="500"/>
                                        <p:tgtEl>
                                          <p:spTgt spid="336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6899">
                                            <p:txEl>
                                              <p:pRg st="1" end="1"/>
                                            </p:txEl>
                                          </p:spTgt>
                                        </p:tgtEl>
                                        <p:attrNameLst>
                                          <p:attrName>style.visibility</p:attrName>
                                        </p:attrNameLst>
                                      </p:cBhvr>
                                      <p:to>
                                        <p:strVal val="visible"/>
                                      </p:to>
                                    </p:set>
                                    <p:animEffect transition="in" filter="wipe(left)">
                                      <p:cBhvr>
                                        <p:cTn id="12" dur="500"/>
                                        <p:tgtEl>
                                          <p:spTgt spid="336899">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36899">
                                            <p:txEl>
                                              <p:pRg st="2" end="2"/>
                                            </p:txEl>
                                          </p:spTgt>
                                        </p:tgtEl>
                                        <p:attrNameLst>
                                          <p:attrName>style.visibility</p:attrName>
                                        </p:attrNameLst>
                                      </p:cBhvr>
                                      <p:to>
                                        <p:strVal val="visible"/>
                                      </p:to>
                                    </p:set>
                                    <p:animEffect transition="in" filter="wipe(left)">
                                      <p:cBhvr>
                                        <p:cTn id="15" dur="500"/>
                                        <p:tgtEl>
                                          <p:spTgt spid="336899">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36899">
                                            <p:txEl>
                                              <p:pRg st="3" end="3"/>
                                            </p:txEl>
                                          </p:spTgt>
                                        </p:tgtEl>
                                        <p:attrNameLst>
                                          <p:attrName>style.visibility</p:attrName>
                                        </p:attrNameLst>
                                      </p:cBhvr>
                                      <p:to>
                                        <p:strVal val="visible"/>
                                      </p:to>
                                    </p:set>
                                    <p:animEffect transition="in" filter="wipe(left)">
                                      <p:cBhvr>
                                        <p:cTn id="18" dur="500"/>
                                        <p:tgtEl>
                                          <p:spTgt spid="33689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36899">
                                            <p:txEl>
                                              <p:pRg st="4" end="4"/>
                                            </p:txEl>
                                          </p:spTgt>
                                        </p:tgtEl>
                                        <p:attrNameLst>
                                          <p:attrName>style.visibility</p:attrName>
                                        </p:attrNameLst>
                                      </p:cBhvr>
                                      <p:to>
                                        <p:strVal val="visible"/>
                                      </p:to>
                                    </p:set>
                                    <p:animEffect transition="in" filter="wipe(left)">
                                      <p:cBhvr>
                                        <p:cTn id="23" dur="500"/>
                                        <p:tgtEl>
                                          <p:spTgt spid="3368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36899">
                                            <p:txEl>
                                              <p:pRg st="5" end="5"/>
                                            </p:txEl>
                                          </p:spTgt>
                                        </p:tgtEl>
                                        <p:attrNameLst>
                                          <p:attrName>style.visibility</p:attrName>
                                        </p:attrNameLst>
                                      </p:cBhvr>
                                      <p:to>
                                        <p:strVal val="visible"/>
                                      </p:to>
                                    </p:set>
                                    <p:animEffect transition="in" filter="wipe(left)">
                                      <p:cBhvr>
                                        <p:cTn id="28" dur="500"/>
                                        <p:tgtEl>
                                          <p:spTgt spid="33689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uiExpand="1" build="p"/>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en-US" altLang="zh-CN" dirty="0"/>
              <a:t>I/O operation</a:t>
            </a:r>
          </a:p>
        </p:txBody>
      </p:sp>
      <p:sp>
        <p:nvSpPr>
          <p:cNvPr id="353283" name="Rectangle 3"/>
          <p:cNvSpPr>
            <a:spLocks noGrp="1" noChangeArrowheads="1"/>
          </p:cNvSpPr>
          <p:nvPr>
            <p:ph sz="half" idx="1"/>
          </p:nvPr>
        </p:nvSpPr>
        <p:spPr>
          <a:xfrm>
            <a:off x="409255" y="1134345"/>
            <a:ext cx="5400000" cy="5400000"/>
          </a:xfrm>
        </p:spPr>
        <p:txBody>
          <a:bodyPr/>
          <a:lstStyle/>
          <a:p>
            <a:pPr>
              <a:buFont typeface="Wingdings" panose="05000000000000000000" pitchFamily="2" charset="2"/>
              <a:buChar char="n"/>
            </a:pPr>
            <a:r>
              <a:rPr lang="en-US" altLang="zh-CN" dirty="0"/>
              <a:t>device controller </a:t>
            </a:r>
          </a:p>
          <a:p>
            <a:pPr lvl="1"/>
            <a:r>
              <a:rPr lang="en-US" altLang="zh-CN" dirty="0"/>
              <a:t>Local buffer storage</a:t>
            </a:r>
          </a:p>
          <a:p>
            <a:pPr lvl="1"/>
            <a:r>
              <a:rPr lang="en-US" altLang="zh-CN" dirty="0"/>
              <a:t>A set of special-purpose registers</a:t>
            </a:r>
          </a:p>
          <a:p>
            <a:pPr lvl="1"/>
            <a:r>
              <a:rPr lang="en-US" altLang="zh-CN" dirty="0"/>
              <a:t>Moving data between device and its local buffer storage.</a:t>
            </a:r>
          </a:p>
          <a:p>
            <a:pPr>
              <a:buFont typeface="Wingdings" panose="05000000000000000000" pitchFamily="2" charset="2"/>
              <a:buChar char="n"/>
            </a:pPr>
            <a:r>
              <a:rPr lang="en-US" altLang="zh-CN" dirty="0"/>
              <a:t>device driver </a:t>
            </a:r>
          </a:p>
          <a:p>
            <a:pPr lvl="1"/>
            <a:r>
              <a:rPr lang="en-US" altLang="zh-CN" dirty="0"/>
              <a:t>One for each device controller.</a:t>
            </a:r>
          </a:p>
          <a:p>
            <a:pPr lvl="1"/>
            <a:r>
              <a:rPr lang="en-US" altLang="zh-CN" dirty="0"/>
              <a:t>Presents a uniform interface to the device. </a:t>
            </a:r>
          </a:p>
        </p:txBody>
      </p:sp>
      <p:sp>
        <p:nvSpPr>
          <p:cNvPr id="353284" name="Rectangle 4"/>
          <p:cNvSpPr>
            <a:spLocks noGrp="1" noChangeArrowheads="1"/>
          </p:cNvSpPr>
          <p:nvPr>
            <p:ph sz="half" idx="2"/>
          </p:nvPr>
        </p:nvSpPr>
        <p:spPr>
          <a:xfrm>
            <a:off x="5735960" y="1134345"/>
            <a:ext cx="6182400" cy="5400000"/>
          </a:xfrm>
        </p:spPr>
        <p:txBody>
          <a:bodyPr>
            <a:normAutofit lnSpcReduction="10000"/>
          </a:bodyPr>
          <a:lstStyle/>
          <a:p>
            <a:pPr>
              <a:spcBef>
                <a:spcPts val="600"/>
              </a:spcBef>
              <a:buFont typeface="Wingdings" panose="05000000000000000000" pitchFamily="2" charset="2"/>
              <a:buChar char="n"/>
            </a:pPr>
            <a:r>
              <a:rPr lang="en-US" altLang="zh-CN" dirty="0"/>
              <a:t>I/O operation</a:t>
            </a:r>
          </a:p>
          <a:p>
            <a:pPr lvl="1">
              <a:spcBef>
                <a:spcPts val="600"/>
              </a:spcBef>
            </a:pPr>
            <a:r>
              <a:rPr lang="en-US" altLang="zh-CN" dirty="0"/>
              <a:t>Device </a:t>
            </a:r>
            <a:r>
              <a:rPr lang="en-US" altLang="zh-CN" dirty="0">
                <a:solidFill>
                  <a:srgbClr val="0000FF"/>
                </a:solidFill>
              </a:rPr>
              <a:t>driver</a:t>
            </a:r>
            <a:r>
              <a:rPr lang="en-US" altLang="zh-CN" dirty="0"/>
              <a:t> loads registers within the controller.</a:t>
            </a:r>
          </a:p>
          <a:p>
            <a:pPr lvl="1">
              <a:spcBef>
                <a:spcPts val="600"/>
              </a:spcBef>
            </a:pPr>
            <a:r>
              <a:rPr lang="en-US" altLang="zh-CN" dirty="0"/>
              <a:t>Device  </a:t>
            </a:r>
            <a:r>
              <a:rPr lang="en-US" altLang="zh-CN" dirty="0">
                <a:solidFill>
                  <a:srgbClr val="0000FF"/>
                </a:solidFill>
              </a:rPr>
              <a:t>controller</a:t>
            </a:r>
            <a:r>
              <a:rPr lang="en-US" altLang="zh-CN" dirty="0"/>
              <a:t> examines the contents of the registers to determine what action to take.</a:t>
            </a:r>
          </a:p>
          <a:p>
            <a:pPr lvl="1">
              <a:spcBef>
                <a:spcPts val="600"/>
              </a:spcBef>
            </a:pPr>
            <a:r>
              <a:rPr lang="en-US" altLang="zh-CN" dirty="0"/>
              <a:t>Device </a:t>
            </a:r>
            <a:r>
              <a:rPr lang="en-US" altLang="zh-CN" dirty="0">
                <a:solidFill>
                  <a:srgbClr val="0000FF"/>
                </a:solidFill>
              </a:rPr>
              <a:t>controller</a:t>
            </a:r>
            <a:r>
              <a:rPr lang="en-US" altLang="zh-CN" dirty="0"/>
              <a:t> </a:t>
            </a:r>
            <a:r>
              <a:rPr lang="en-US" altLang="zh-CN" dirty="0">
                <a:solidFill>
                  <a:srgbClr val="0000FF"/>
                </a:solidFill>
              </a:rPr>
              <a:t>starts the transfer </a:t>
            </a:r>
            <a:r>
              <a:rPr lang="en-US" altLang="zh-CN" dirty="0"/>
              <a:t>of data between the device and its local buffer.</a:t>
            </a:r>
          </a:p>
          <a:p>
            <a:pPr lvl="1">
              <a:spcBef>
                <a:spcPts val="600"/>
              </a:spcBef>
            </a:pPr>
            <a:r>
              <a:rPr lang="en-US" altLang="zh-CN" dirty="0"/>
              <a:t>Once done, device</a:t>
            </a:r>
            <a:r>
              <a:rPr lang="en-US" altLang="zh-CN" dirty="0">
                <a:solidFill>
                  <a:srgbClr val="0000FF"/>
                </a:solidFill>
              </a:rPr>
              <a:t> controller sets its status</a:t>
            </a:r>
            <a:r>
              <a:rPr lang="en-US" altLang="zh-CN" dirty="0"/>
              <a:t> , or informs the driver via an interrupt.</a:t>
            </a:r>
          </a:p>
          <a:p>
            <a:pPr lvl="1">
              <a:spcBef>
                <a:spcPts val="600"/>
              </a:spcBef>
            </a:pPr>
            <a:r>
              <a:rPr lang="en-US" altLang="zh-CN" dirty="0"/>
              <a:t>Device </a:t>
            </a:r>
            <a:r>
              <a:rPr lang="en-US" altLang="zh-CN" dirty="0">
                <a:solidFill>
                  <a:srgbClr val="0000FF"/>
                </a:solidFill>
              </a:rPr>
              <a:t>driver</a:t>
            </a:r>
            <a:r>
              <a:rPr lang="en-US" altLang="zh-CN" dirty="0"/>
              <a:t> </a:t>
            </a:r>
            <a:r>
              <a:rPr lang="en-US" altLang="zh-CN" dirty="0">
                <a:solidFill>
                  <a:srgbClr val="0000FF"/>
                </a:solidFill>
              </a:rPr>
              <a:t>returns control to the OS</a:t>
            </a:r>
            <a:r>
              <a:rPr lang="en-US" altLang="zh-CN" dirty="0"/>
              <a:t>, with data if ‘read’.</a:t>
            </a:r>
          </a:p>
        </p:txBody>
      </p:sp>
      <p:sp>
        <p:nvSpPr>
          <p:cNvPr id="2" name="Rectangle 29">
            <a:extLst>
              <a:ext uri="{FF2B5EF4-FFF2-40B4-BE49-F238E27FC236}">
                <a16:creationId xmlns:a16="http://schemas.microsoft.com/office/drawing/2014/main" id="{D50038DB-3CBD-CC02-3643-00A5AA1FA86C}"/>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animEffect transition="in" filter="wipe(left)">
                                      <p:cBhvr>
                                        <p:cTn id="7" dur="500"/>
                                        <p:tgtEl>
                                          <p:spTgt spid="35328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3283">
                                            <p:txEl>
                                              <p:pRg st="1" end="1"/>
                                            </p:txEl>
                                          </p:spTgt>
                                        </p:tgtEl>
                                        <p:attrNameLst>
                                          <p:attrName>style.visibility</p:attrName>
                                        </p:attrNameLst>
                                      </p:cBhvr>
                                      <p:to>
                                        <p:strVal val="visible"/>
                                      </p:to>
                                    </p:set>
                                    <p:animEffect transition="in" filter="wipe(left)">
                                      <p:cBhvr>
                                        <p:cTn id="10" dur="500"/>
                                        <p:tgtEl>
                                          <p:spTgt spid="35328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3283">
                                            <p:txEl>
                                              <p:pRg st="2" end="2"/>
                                            </p:txEl>
                                          </p:spTgt>
                                        </p:tgtEl>
                                        <p:attrNameLst>
                                          <p:attrName>style.visibility</p:attrName>
                                        </p:attrNameLst>
                                      </p:cBhvr>
                                      <p:to>
                                        <p:strVal val="visible"/>
                                      </p:to>
                                    </p:set>
                                    <p:animEffect transition="in" filter="wipe(left)">
                                      <p:cBhvr>
                                        <p:cTn id="13" dur="500"/>
                                        <p:tgtEl>
                                          <p:spTgt spid="35328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3283">
                                            <p:txEl>
                                              <p:pRg st="3" end="3"/>
                                            </p:txEl>
                                          </p:spTgt>
                                        </p:tgtEl>
                                        <p:attrNameLst>
                                          <p:attrName>style.visibility</p:attrName>
                                        </p:attrNameLst>
                                      </p:cBhvr>
                                      <p:to>
                                        <p:strVal val="visible"/>
                                      </p:to>
                                    </p:set>
                                    <p:animEffect transition="in" filter="wipe(left)">
                                      <p:cBhvr>
                                        <p:cTn id="16" dur="500"/>
                                        <p:tgtEl>
                                          <p:spTgt spid="35328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3283">
                                            <p:txEl>
                                              <p:pRg st="4" end="4"/>
                                            </p:txEl>
                                          </p:spTgt>
                                        </p:tgtEl>
                                        <p:attrNameLst>
                                          <p:attrName>style.visibility</p:attrName>
                                        </p:attrNameLst>
                                      </p:cBhvr>
                                      <p:to>
                                        <p:strVal val="visible"/>
                                      </p:to>
                                    </p:set>
                                    <p:animEffect transition="in" filter="wipe(left)">
                                      <p:cBhvr>
                                        <p:cTn id="21" dur="500"/>
                                        <p:tgtEl>
                                          <p:spTgt spid="35328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53283">
                                            <p:txEl>
                                              <p:pRg st="5" end="5"/>
                                            </p:txEl>
                                          </p:spTgt>
                                        </p:tgtEl>
                                        <p:attrNameLst>
                                          <p:attrName>style.visibility</p:attrName>
                                        </p:attrNameLst>
                                      </p:cBhvr>
                                      <p:to>
                                        <p:strVal val="visible"/>
                                      </p:to>
                                    </p:set>
                                    <p:animEffect transition="in" filter="wipe(left)">
                                      <p:cBhvr>
                                        <p:cTn id="24" dur="500"/>
                                        <p:tgtEl>
                                          <p:spTgt spid="35328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53283">
                                            <p:txEl>
                                              <p:pRg st="6" end="6"/>
                                            </p:txEl>
                                          </p:spTgt>
                                        </p:tgtEl>
                                        <p:attrNameLst>
                                          <p:attrName>style.visibility</p:attrName>
                                        </p:attrNameLst>
                                      </p:cBhvr>
                                      <p:to>
                                        <p:strVal val="visible"/>
                                      </p:to>
                                    </p:set>
                                    <p:animEffect transition="in" filter="wipe(left)">
                                      <p:cBhvr>
                                        <p:cTn id="27" dur="500"/>
                                        <p:tgtEl>
                                          <p:spTgt spid="35328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3284">
                                            <p:txEl>
                                              <p:pRg st="0" end="0"/>
                                            </p:txEl>
                                          </p:spTgt>
                                        </p:tgtEl>
                                        <p:attrNameLst>
                                          <p:attrName>style.visibility</p:attrName>
                                        </p:attrNameLst>
                                      </p:cBhvr>
                                      <p:to>
                                        <p:strVal val="visible"/>
                                      </p:to>
                                    </p:set>
                                    <p:animEffect transition="in" filter="wipe(left)">
                                      <p:cBhvr>
                                        <p:cTn id="32" dur="500"/>
                                        <p:tgtEl>
                                          <p:spTgt spid="353284">
                                            <p:txEl>
                                              <p:pRg st="0" end="0"/>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53284">
                                            <p:txEl>
                                              <p:pRg st="1" end="1"/>
                                            </p:txEl>
                                          </p:spTgt>
                                        </p:tgtEl>
                                        <p:attrNameLst>
                                          <p:attrName>style.visibility</p:attrName>
                                        </p:attrNameLst>
                                      </p:cBhvr>
                                      <p:to>
                                        <p:strVal val="visible"/>
                                      </p:to>
                                    </p:set>
                                    <p:animEffect transition="in" filter="wipe(left)">
                                      <p:cBhvr>
                                        <p:cTn id="35" dur="500"/>
                                        <p:tgtEl>
                                          <p:spTgt spid="353284">
                                            <p:txEl>
                                              <p:pRg st="1" end="1"/>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3284">
                                            <p:txEl>
                                              <p:pRg st="2" end="2"/>
                                            </p:txEl>
                                          </p:spTgt>
                                        </p:tgtEl>
                                        <p:attrNameLst>
                                          <p:attrName>style.visibility</p:attrName>
                                        </p:attrNameLst>
                                      </p:cBhvr>
                                      <p:to>
                                        <p:strVal val="visible"/>
                                      </p:to>
                                    </p:set>
                                    <p:animEffect transition="in" filter="wipe(left)">
                                      <p:cBhvr>
                                        <p:cTn id="38" dur="500"/>
                                        <p:tgtEl>
                                          <p:spTgt spid="353284">
                                            <p:txEl>
                                              <p:pRg st="2" end="2"/>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53284">
                                            <p:txEl>
                                              <p:pRg st="3" end="3"/>
                                            </p:txEl>
                                          </p:spTgt>
                                        </p:tgtEl>
                                        <p:attrNameLst>
                                          <p:attrName>style.visibility</p:attrName>
                                        </p:attrNameLst>
                                      </p:cBhvr>
                                      <p:to>
                                        <p:strVal val="visible"/>
                                      </p:to>
                                    </p:set>
                                    <p:animEffect transition="in" filter="wipe(left)">
                                      <p:cBhvr>
                                        <p:cTn id="41" dur="500"/>
                                        <p:tgtEl>
                                          <p:spTgt spid="353284">
                                            <p:txEl>
                                              <p:pRg st="3" end="3"/>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53284">
                                            <p:txEl>
                                              <p:pRg st="4" end="4"/>
                                            </p:txEl>
                                          </p:spTgt>
                                        </p:tgtEl>
                                        <p:attrNameLst>
                                          <p:attrName>style.visibility</p:attrName>
                                        </p:attrNameLst>
                                      </p:cBhvr>
                                      <p:to>
                                        <p:strVal val="visible"/>
                                      </p:to>
                                    </p:set>
                                    <p:animEffect transition="in" filter="wipe(left)">
                                      <p:cBhvr>
                                        <p:cTn id="44" dur="500"/>
                                        <p:tgtEl>
                                          <p:spTgt spid="353284">
                                            <p:txEl>
                                              <p:pRg st="4" end="4"/>
                                            </p:tx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53284">
                                            <p:txEl>
                                              <p:pRg st="5" end="5"/>
                                            </p:txEl>
                                          </p:spTgt>
                                        </p:tgtEl>
                                        <p:attrNameLst>
                                          <p:attrName>style.visibility</p:attrName>
                                        </p:attrNameLst>
                                      </p:cBhvr>
                                      <p:to>
                                        <p:strVal val="visible"/>
                                      </p:to>
                                    </p:set>
                                    <p:animEffect transition="in" filter="wipe(left)">
                                      <p:cBhvr>
                                        <p:cTn id="47" dur="500"/>
                                        <p:tgtEl>
                                          <p:spTgt spid="3532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build="p"/>
      <p:bldP spid="35328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9">
            <a:extLst>
              <a:ext uri="{FF2B5EF4-FFF2-40B4-BE49-F238E27FC236}">
                <a16:creationId xmlns:a16="http://schemas.microsoft.com/office/drawing/2014/main" id="{D2B470AF-A1AA-B208-C082-4198D53AFB10}"/>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19</a:t>
            </a:fld>
            <a:endParaRPr lang="en-US" altLang="zh-CN"/>
          </a:p>
        </p:txBody>
      </p:sp>
      <p:sp>
        <p:nvSpPr>
          <p:cNvPr id="2" name="标题 1"/>
          <p:cNvSpPr>
            <a:spLocks noGrp="1"/>
          </p:cNvSpPr>
          <p:nvPr>
            <p:ph type="title"/>
          </p:nvPr>
        </p:nvSpPr>
        <p:spPr>
          <a:solidFill>
            <a:srgbClr val="002060"/>
          </a:solidFill>
        </p:spPr>
        <p:txBody>
          <a:bodyPr/>
          <a:lstStyle/>
          <a:p>
            <a:r>
              <a:rPr lang="en-US" altLang="zh-CN" sz="3200" dirty="0"/>
              <a:t>Modern Computer System</a:t>
            </a:r>
            <a:endParaRPr lang="zh-CN" altLang="en-US" sz="3200" dirty="0"/>
          </a:p>
        </p:txBody>
      </p:sp>
      <p:pic>
        <p:nvPicPr>
          <p:cNvPr id="6" name="Picture 5" descr="1"/>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70375" y="1358770"/>
            <a:ext cx="5400000" cy="429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3"/>
          <p:cNvSpPr>
            <a:spLocks noGrp="1"/>
          </p:cNvSpPr>
          <p:nvPr>
            <p:ph sz="half" idx="2"/>
          </p:nvPr>
        </p:nvSpPr>
        <p:spPr/>
        <p:txBody>
          <a:bodyPr>
            <a:normAutofit/>
          </a:bodyPr>
          <a:lstStyle/>
          <a:p>
            <a:pPr>
              <a:lnSpc>
                <a:spcPct val="110000"/>
              </a:lnSpc>
              <a:buFont typeface="Wingdings" panose="05000000000000000000" pitchFamily="2" charset="2"/>
              <a:buChar char="n"/>
            </a:pPr>
            <a:r>
              <a:rPr lang="en-US" altLang="zh-CN" dirty="0"/>
              <a:t>high-end systems use </a:t>
            </a:r>
            <a:r>
              <a:rPr lang="en-US" altLang="zh-CN" dirty="0">
                <a:solidFill>
                  <a:srgbClr val="0000FF"/>
                </a:solidFill>
              </a:rPr>
              <a:t>switch</a:t>
            </a:r>
            <a:r>
              <a:rPr lang="en-US" altLang="zh-CN" dirty="0"/>
              <a:t> architecture.</a:t>
            </a:r>
          </a:p>
          <a:p>
            <a:pPr>
              <a:lnSpc>
                <a:spcPct val="110000"/>
              </a:lnSpc>
              <a:buFont typeface="Wingdings" panose="05000000000000000000" pitchFamily="2" charset="2"/>
              <a:buChar char="n"/>
            </a:pPr>
            <a:r>
              <a:rPr lang="en-US" altLang="zh-CN" dirty="0"/>
              <a:t>multiple components can talk to other components concurrently, rather than competing for cycles on a shared bus.</a:t>
            </a:r>
            <a:endParaRPr lang="zh-CN" altLang="en-US" dirty="0"/>
          </a:p>
        </p:txBody>
      </p:sp>
      <p:sp>
        <p:nvSpPr>
          <p:cNvPr id="3" name="动作按钮: 结束 7">
            <a:hlinkClick r:id="" action="ppaction://noaction" highlightClick="1"/>
            <a:extLst>
              <a:ext uri="{FF2B5EF4-FFF2-40B4-BE49-F238E27FC236}">
                <a16:creationId xmlns:a16="http://schemas.microsoft.com/office/drawing/2014/main" id="{B132A40A-AC0A-43F4-ABAC-FCB1E1D250DF}"/>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extLst>
      <p:ext uri="{BB962C8B-B14F-4D97-AF65-F5344CB8AC3E}">
        <p14:creationId xmlns:p14="http://schemas.microsoft.com/office/powerpoint/2010/main" val="394052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8202A-C2CC-4610-9537-FA2E6698A285}"/>
              </a:ext>
            </a:extLst>
          </p:cNvPr>
          <p:cNvSpPr>
            <a:spLocks noGrp="1"/>
          </p:cNvSpPr>
          <p:nvPr>
            <p:ph type="title"/>
          </p:nvPr>
        </p:nvSpPr>
        <p:spPr/>
        <p:txBody>
          <a:bodyPr/>
          <a:lstStyle/>
          <a:p>
            <a:r>
              <a:rPr lang="zh-CN" altLang="en-US" dirty="0"/>
              <a:t>教学内容、目标与要求</a:t>
            </a:r>
          </a:p>
        </p:txBody>
      </p:sp>
      <p:sp>
        <p:nvSpPr>
          <p:cNvPr id="3" name="内容占位符 2">
            <a:extLst>
              <a:ext uri="{FF2B5EF4-FFF2-40B4-BE49-F238E27FC236}">
                <a16:creationId xmlns:a16="http://schemas.microsoft.com/office/drawing/2014/main" id="{36C7CEBD-F7AC-48D1-B552-4C5AADF0CDAF}"/>
              </a:ext>
            </a:extLst>
          </p:cNvPr>
          <p:cNvSpPr>
            <a:spLocks noGrp="1"/>
          </p:cNvSpPr>
          <p:nvPr>
            <p:ph sz="half" idx="1"/>
          </p:nvPr>
        </p:nvSpPr>
        <p:spPr/>
        <p:txBody>
          <a:bodyPr>
            <a:normAutofit/>
          </a:bodyPr>
          <a:lstStyle/>
          <a:p>
            <a:r>
              <a:rPr lang="zh-CN" altLang="en-US" dirty="0"/>
              <a:t>教学内容</a:t>
            </a:r>
            <a:endParaRPr lang="en-US" altLang="zh-CN" dirty="0"/>
          </a:p>
          <a:p>
            <a:pPr marL="914400" lvl="1" indent="-457200">
              <a:buFont typeface="+mj-lt"/>
              <a:buAutoNum type="arabicPeriod"/>
            </a:pPr>
            <a:r>
              <a:rPr lang="en-US" altLang="zh-CN" dirty="0"/>
              <a:t>OS</a:t>
            </a:r>
            <a:r>
              <a:rPr lang="zh-CN" altLang="en-US" dirty="0"/>
              <a:t>发展历程</a:t>
            </a:r>
            <a:endParaRPr lang="en-US" altLang="zh-CN" dirty="0"/>
          </a:p>
          <a:p>
            <a:pPr marL="914400" lvl="1" indent="-457200">
              <a:buFont typeface="+mj-lt"/>
              <a:buAutoNum type="arabicPeriod"/>
            </a:pPr>
            <a:r>
              <a:rPr lang="en-US" altLang="zh-CN" dirty="0"/>
              <a:t>OS</a:t>
            </a:r>
            <a:r>
              <a:rPr lang="zh-CN" altLang="en-US" dirty="0"/>
              <a:t>定义</a:t>
            </a:r>
            <a:endParaRPr lang="en-US" altLang="zh-CN" dirty="0"/>
          </a:p>
          <a:p>
            <a:pPr marL="914400" lvl="1" indent="-457200">
              <a:buFont typeface="+mj-lt"/>
              <a:buAutoNum type="arabicPeriod"/>
            </a:pPr>
            <a:r>
              <a:rPr lang="zh-CN" altLang="en-US" dirty="0"/>
              <a:t>计算机系统组织及结构</a:t>
            </a:r>
            <a:endParaRPr lang="en-US" altLang="zh-CN" dirty="0"/>
          </a:p>
          <a:p>
            <a:pPr marL="914400" lvl="1" indent="-457200">
              <a:buFont typeface="+mj-lt"/>
              <a:buAutoNum type="arabicPeriod"/>
            </a:pPr>
            <a:r>
              <a:rPr lang="en-US" altLang="zh-CN" dirty="0"/>
              <a:t>OS</a:t>
            </a:r>
            <a:r>
              <a:rPr lang="zh-CN" altLang="en-US" dirty="0"/>
              <a:t>类型及特点</a:t>
            </a:r>
            <a:endParaRPr lang="en-US" altLang="zh-CN" dirty="0"/>
          </a:p>
          <a:p>
            <a:pPr marL="914400" lvl="1" indent="-457200">
              <a:buFont typeface="+mj-lt"/>
              <a:buAutoNum type="arabicPeriod"/>
            </a:pPr>
            <a:r>
              <a:rPr lang="en-US" altLang="zh-CN" dirty="0"/>
              <a:t>OS</a:t>
            </a:r>
            <a:r>
              <a:rPr lang="zh-CN" altLang="en-US" dirty="0"/>
              <a:t>工作模式</a:t>
            </a:r>
            <a:endParaRPr lang="en-US" altLang="zh-CN" dirty="0"/>
          </a:p>
          <a:p>
            <a:pPr marL="914400" lvl="1" indent="-457200">
              <a:buFont typeface="+mj-lt"/>
              <a:buAutoNum type="arabicPeriod"/>
            </a:pPr>
            <a:r>
              <a:rPr lang="en-US" altLang="zh-CN" dirty="0"/>
              <a:t>OS</a:t>
            </a:r>
            <a:r>
              <a:rPr lang="zh-CN" altLang="en-US" dirty="0"/>
              <a:t>功能</a:t>
            </a:r>
            <a:endParaRPr lang="en-US" altLang="zh-CN" dirty="0"/>
          </a:p>
          <a:p>
            <a:pPr marL="914400" lvl="1" indent="-457200">
              <a:buFont typeface="+mj-lt"/>
              <a:buAutoNum type="arabicPeriod"/>
            </a:pPr>
            <a:r>
              <a:rPr lang="zh-CN" altLang="en-US" dirty="0"/>
              <a:t>分布式系统及计算环境</a:t>
            </a:r>
            <a:endParaRPr lang="en-US" altLang="zh-CN" dirty="0"/>
          </a:p>
          <a:p>
            <a:r>
              <a:rPr lang="zh-CN" altLang="en-US" dirty="0"/>
              <a:t>教学重点</a:t>
            </a:r>
            <a:endParaRPr lang="en-US" altLang="zh-CN" dirty="0"/>
          </a:p>
          <a:p>
            <a:pPr lvl="1"/>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p>
        </p:txBody>
      </p:sp>
      <p:sp>
        <p:nvSpPr>
          <p:cNvPr id="5" name="内容占位符 4">
            <a:extLst>
              <a:ext uri="{FF2B5EF4-FFF2-40B4-BE49-F238E27FC236}">
                <a16:creationId xmlns:a16="http://schemas.microsoft.com/office/drawing/2014/main" id="{82A1BA0B-9DA0-48F8-9092-48C5C30533F6}"/>
              </a:ext>
            </a:extLst>
          </p:cNvPr>
          <p:cNvSpPr>
            <a:spLocks noGrp="1"/>
          </p:cNvSpPr>
          <p:nvPr>
            <p:ph sz="half" idx="2"/>
          </p:nvPr>
        </p:nvSpPr>
        <p:spPr>
          <a:xfrm>
            <a:off x="6302055" y="1134345"/>
            <a:ext cx="5689600" cy="3104745"/>
          </a:xfrm>
        </p:spPr>
        <p:txBody>
          <a:bodyPr/>
          <a:lstStyle/>
          <a:p>
            <a:r>
              <a:rPr lang="zh-CN" altLang="en-US" dirty="0"/>
              <a:t>教学目标与要求</a:t>
            </a:r>
            <a:endParaRPr lang="en-US" altLang="zh-CN" dirty="0"/>
          </a:p>
          <a:p>
            <a:pPr lvl="1"/>
            <a:r>
              <a:rPr lang="zh-CN" altLang="zh-CN" dirty="0"/>
              <a:t>初步了解操作系统，包括操作系统的定义、功能及种类。</a:t>
            </a:r>
          </a:p>
          <a:p>
            <a:pPr lvl="1"/>
            <a:r>
              <a:rPr lang="zh-CN" altLang="zh-CN" dirty="0"/>
              <a:t>理解操作系统的用户态和系统态工作模式。</a:t>
            </a:r>
          </a:p>
          <a:p>
            <a:endParaRPr lang="zh-CN" altLang="en-US" dirty="0"/>
          </a:p>
        </p:txBody>
      </p:sp>
      <p:sp>
        <p:nvSpPr>
          <p:cNvPr id="6" name="云形 5">
            <a:hlinkClick r:id="rId3" action="ppaction://hlinksldjump"/>
            <a:extLst>
              <a:ext uri="{FF2B5EF4-FFF2-40B4-BE49-F238E27FC236}">
                <a16:creationId xmlns:a16="http://schemas.microsoft.com/office/drawing/2014/main" id="{F800FA72-AE74-45BB-A654-27F71DA25229}"/>
              </a:ext>
            </a:extLst>
          </p:cNvPr>
          <p:cNvSpPr/>
          <p:nvPr/>
        </p:nvSpPr>
        <p:spPr bwMode="auto">
          <a:xfrm>
            <a:off x="6771075" y="4239090"/>
            <a:ext cx="3600000" cy="1125126"/>
          </a:xfrm>
          <a:prstGeom prst="cloud">
            <a:avLst/>
          </a:prstGeom>
          <a:solidFill>
            <a:srgbClr val="FFFF00"/>
          </a:solid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
                <a:srgbClr val="0000FF"/>
              </a:buClr>
              <a:buSzPct val="80000"/>
              <a:tabLst/>
            </a:pPr>
            <a:r>
              <a:rPr kumimoji="1" lang="en-US" altLang="zh-CN" sz="2000" b="1" i="0" u="none" strike="noStrike" cap="none" normalizeH="0" baseline="0" dirty="0">
                <a:ln>
                  <a:noFill/>
                </a:ln>
                <a:solidFill>
                  <a:srgbClr val="0000FF"/>
                </a:solidFill>
                <a:effectLst/>
                <a:ea typeface="黑体" pitchFamily="2" charset="-122"/>
              </a:rPr>
              <a:t>A1</a:t>
            </a:r>
            <a:r>
              <a:rPr kumimoji="1" lang="zh-CN" altLang="en-US" sz="2000" b="1" i="0" u="none" strike="noStrike" cap="none" normalizeH="0" baseline="0" dirty="0">
                <a:ln>
                  <a:noFill/>
                </a:ln>
                <a:solidFill>
                  <a:srgbClr val="0000FF"/>
                </a:solidFill>
                <a:effectLst/>
                <a:ea typeface="黑体" pitchFamily="2" charset="-122"/>
              </a:rPr>
              <a:t>：</a:t>
            </a:r>
            <a:r>
              <a:rPr kumimoji="1" lang="en-US" altLang="zh-CN" sz="2000" b="1" i="0" u="none" strike="noStrike" cap="none" normalizeH="0" baseline="0" dirty="0">
                <a:ln>
                  <a:noFill/>
                </a:ln>
                <a:solidFill>
                  <a:srgbClr val="0000FF"/>
                </a:solidFill>
                <a:effectLst/>
                <a:ea typeface="黑体" pitchFamily="2" charset="-122"/>
              </a:rPr>
              <a:t>OS</a:t>
            </a:r>
            <a:r>
              <a:rPr kumimoji="1" lang="zh-CN" altLang="en-US" sz="2000" b="1" i="0" u="none" strike="noStrike" cap="none" normalizeH="0" baseline="0" dirty="0">
                <a:ln>
                  <a:noFill/>
                </a:ln>
                <a:solidFill>
                  <a:srgbClr val="0000FF"/>
                </a:solidFill>
                <a:effectLst/>
                <a:ea typeface="黑体" pitchFamily="2" charset="-122"/>
              </a:rPr>
              <a:t>发展</a:t>
            </a:r>
            <a:endParaRPr kumimoji="1" lang="zh-CN" altLang="en-US" sz="20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endParaRPr>
          </a:p>
        </p:txBody>
      </p:sp>
      <p:sp>
        <p:nvSpPr>
          <p:cNvPr id="4" name="Rectangle 29">
            <a:extLst>
              <a:ext uri="{FF2B5EF4-FFF2-40B4-BE49-F238E27FC236}">
                <a16:creationId xmlns:a16="http://schemas.microsoft.com/office/drawing/2014/main" id="{81A8031F-D4E7-C19C-61F7-8BCC24172D01}"/>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2</a:t>
            </a:fld>
            <a:endParaRPr lang="en-US" altLang="zh-CN"/>
          </a:p>
        </p:txBody>
      </p:sp>
      <p:sp>
        <p:nvSpPr>
          <p:cNvPr id="7" name="矩形: 圆角 6">
            <a:extLst>
              <a:ext uri="{FF2B5EF4-FFF2-40B4-BE49-F238E27FC236}">
                <a16:creationId xmlns:a16="http://schemas.microsoft.com/office/drawing/2014/main" id="{4A04DECA-5371-708B-3F69-162AE467E026}"/>
              </a:ext>
            </a:extLst>
          </p:cNvPr>
          <p:cNvSpPr/>
          <p:nvPr/>
        </p:nvSpPr>
        <p:spPr bwMode="auto">
          <a:xfrm>
            <a:off x="695400" y="2078850"/>
            <a:ext cx="3150350" cy="360040"/>
          </a:xfrm>
          <a:prstGeom prst="round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
        <p:nvSpPr>
          <p:cNvPr id="8" name="矩形: 圆角 7">
            <a:extLst>
              <a:ext uri="{FF2B5EF4-FFF2-40B4-BE49-F238E27FC236}">
                <a16:creationId xmlns:a16="http://schemas.microsoft.com/office/drawing/2014/main" id="{95254928-BC10-AB1F-7FDA-89287A7A2854}"/>
              </a:ext>
            </a:extLst>
          </p:cNvPr>
          <p:cNvSpPr/>
          <p:nvPr/>
        </p:nvSpPr>
        <p:spPr bwMode="auto">
          <a:xfrm>
            <a:off x="695400" y="2933944"/>
            <a:ext cx="3150350" cy="1305145"/>
          </a:xfrm>
          <a:prstGeom prst="roundRect">
            <a:avLst>
              <a:gd name="adj" fmla="val 6348"/>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183567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left)">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left)">
                                      <p:cBhvr>
                                        <p:cTn id="33" dur="500"/>
                                        <p:tgtEl>
                                          <p:spTgt spid="3">
                                            <p:txEl>
                                              <p:pRg st="8" end="8"/>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wipe(left)">
                                      <p:cBhvr>
                                        <p:cTn id="36" dur="500"/>
                                        <p:tgtEl>
                                          <p:spTgt spid="3">
                                            <p:txEl>
                                              <p:pRg st="9" end="9"/>
                                            </p:txEl>
                                          </p:spTgt>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wipe(left)">
                                      <p:cBhvr>
                                        <p:cTn id="48" dur="500"/>
                                        <p:tgtEl>
                                          <p:spTgt spid="5">
                                            <p:txEl>
                                              <p:pRg st="0" end="0"/>
                                            </p:txEl>
                                          </p:spTgt>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animEffect transition="in" filter="wipe(left)">
                                      <p:cBhvr>
                                        <p:cTn id="51" dur="500"/>
                                        <p:tgtEl>
                                          <p:spTgt spid="5">
                                            <p:txEl>
                                              <p:pRg st="1" end="1"/>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
                                            <p:txEl>
                                              <p:pRg st="2" end="2"/>
                                            </p:txEl>
                                          </p:spTgt>
                                        </p:tgtEl>
                                        <p:attrNameLst>
                                          <p:attrName>style.visibility</p:attrName>
                                        </p:attrNameLst>
                                      </p:cBhvr>
                                      <p:to>
                                        <p:strVal val="visible"/>
                                      </p:to>
                                    </p:set>
                                    <p:animEffect transition="in" filter="wipe(left)">
                                      <p:cBhvr>
                                        <p:cTn id="54" dur="500"/>
                                        <p:tgtEl>
                                          <p:spTgt spid="5">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en-US" altLang="zh-CN" dirty="0"/>
              <a:t>1.3*  Computer-System Architecture</a:t>
            </a:r>
          </a:p>
        </p:txBody>
      </p:sp>
      <p:sp>
        <p:nvSpPr>
          <p:cNvPr id="317443" name="Rectangle 3"/>
          <p:cNvSpPr>
            <a:spLocks noGrp="1" noChangeArrowheads="1"/>
          </p:cNvSpPr>
          <p:nvPr>
            <p:ph idx="1"/>
          </p:nvPr>
        </p:nvSpPr>
        <p:spPr/>
        <p:txBody>
          <a:bodyPr/>
          <a:lstStyle/>
          <a:p>
            <a:pPr>
              <a:spcBef>
                <a:spcPts val="600"/>
              </a:spcBef>
            </a:pPr>
            <a:r>
              <a:rPr lang="en-US" altLang="zh-CN" dirty="0">
                <a:latin typeface="Times New Roman" panose="02020603050405020304" pitchFamily="18" charset="0"/>
              </a:rPr>
              <a:t>Single-processor system</a:t>
            </a:r>
          </a:p>
          <a:p>
            <a:pPr lvl="1">
              <a:spcBef>
                <a:spcPts val="600"/>
              </a:spcBef>
            </a:pPr>
            <a:r>
              <a:rPr lang="en-US" altLang="zh-CN" dirty="0">
                <a:solidFill>
                  <a:srgbClr val="0000FF"/>
                </a:solidFill>
                <a:latin typeface="Times New Roman" panose="02020603050405020304" pitchFamily="18" charset="0"/>
              </a:rPr>
              <a:t>One main CPU </a:t>
            </a:r>
            <a:r>
              <a:rPr lang="en-US" altLang="zh-CN" dirty="0">
                <a:latin typeface="Times New Roman" panose="02020603050405020304" pitchFamily="18" charset="0"/>
              </a:rPr>
              <a:t>executing a general-purpose instruction set</a:t>
            </a:r>
          </a:p>
          <a:p>
            <a:pPr lvl="1">
              <a:spcBef>
                <a:spcPts val="600"/>
              </a:spcBef>
            </a:pPr>
            <a:r>
              <a:rPr lang="en-US" altLang="zh-CN" dirty="0">
                <a:solidFill>
                  <a:srgbClr val="0000FF"/>
                </a:solidFill>
                <a:latin typeface="Times New Roman" panose="02020603050405020304" pitchFamily="18" charset="0"/>
              </a:rPr>
              <a:t>special-purpose processors </a:t>
            </a:r>
            <a:r>
              <a:rPr lang="en-US" altLang="zh-CN" dirty="0">
                <a:latin typeface="Times New Roman" panose="02020603050405020304" pitchFamily="18" charset="0"/>
              </a:rPr>
              <a:t>run a limited instruction set and do not run user processes.  Such as: </a:t>
            </a:r>
          </a:p>
          <a:p>
            <a:pPr lvl="2">
              <a:spcBef>
                <a:spcPts val="600"/>
              </a:spcBef>
            </a:pPr>
            <a:r>
              <a:rPr lang="en-US" altLang="zh-CN" sz="2400" dirty="0"/>
              <a:t>keyboard and disk controllers</a:t>
            </a:r>
          </a:p>
          <a:p>
            <a:pPr lvl="2">
              <a:spcBef>
                <a:spcPts val="600"/>
              </a:spcBef>
            </a:pPr>
            <a:r>
              <a:rPr lang="en-US" altLang="zh-CN" sz="2400" dirty="0"/>
              <a:t>I/O processors (on mainframes)</a:t>
            </a:r>
          </a:p>
          <a:p>
            <a:pPr>
              <a:spcBef>
                <a:spcPts val="600"/>
              </a:spcBef>
            </a:pPr>
            <a:r>
              <a:rPr lang="en-US" altLang="zh-CN" dirty="0">
                <a:latin typeface="Times New Roman" panose="02020603050405020304" pitchFamily="18" charset="0"/>
              </a:rPr>
              <a:t>Multiprocessor system / parallel system</a:t>
            </a:r>
          </a:p>
          <a:p>
            <a:pPr lvl="1">
              <a:spcBef>
                <a:spcPts val="600"/>
              </a:spcBef>
            </a:pPr>
            <a:r>
              <a:rPr lang="en-US" altLang="zh-CN" dirty="0">
                <a:latin typeface="Times New Roman" panose="02020603050405020304" pitchFamily="18" charset="0"/>
              </a:rPr>
              <a:t>Two or more processors in close communication, </a:t>
            </a:r>
            <a:br>
              <a:rPr lang="en-US" altLang="zh-CN" dirty="0">
                <a:latin typeface="Times New Roman" panose="02020603050405020304" pitchFamily="18" charset="0"/>
              </a:rPr>
            </a:br>
            <a:r>
              <a:rPr lang="en-US" altLang="zh-CN" dirty="0">
                <a:latin typeface="Times New Roman" panose="02020603050405020304" pitchFamily="18" charset="0"/>
              </a:rPr>
              <a:t>sharing the computer bus and the clock, memory</a:t>
            </a:r>
            <a:br>
              <a:rPr lang="en-US" altLang="zh-CN" dirty="0">
                <a:latin typeface="Times New Roman" panose="02020603050405020304" pitchFamily="18" charset="0"/>
              </a:rPr>
            </a:br>
            <a:r>
              <a:rPr lang="en-US" altLang="zh-CN" dirty="0">
                <a:latin typeface="Times New Roman" panose="02020603050405020304" pitchFamily="18" charset="0"/>
              </a:rPr>
              <a:t> and I/O devices.</a:t>
            </a:r>
          </a:p>
          <a:p>
            <a:pPr lvl="1">
              <a:spcBef>
                <a:spcPts val="600"/>
              </a:spcBef>
            </a:pPr>
            <a:r>
              <a:rPr lang="en-US" altLang="zh-CN" dirty="0">
                <a:latin typeface="Times New Roman" panose="02020603050405020304" pitchFamily="18" charset="0"/>
              </a:rPr>
              <a:t>Advantages</a:t>
            </a:r>
          </a:p>
          <a:p>
            <a:pPr lvl="2">
              <a:spcBef>
                <a:spcPts val="600"/>
              </a:spcBef>
            </a:pPr>
            <a:r>
              <a:rPr lang="en-US" altLang="zh-CN" sz="2400" dirty="0"/>
              <a:t>Increased throughput, Economy of scale, Increased reliability</a:t>
            </a:r>
          </a:p>
        </p:txBody>
      </p:sp>
      <p:pic>
        <p:nvPicPr>
          <p:cNvPr id="5" name="Picture 2">
            <a:extLst>
              <a:ext uri="{FF2B5EF4-FFF2-40B4-BE49-F238E27FC236}">
                <a16:creationId xmlns:a16="http://schemas.microsoft.com/office/drawing/2014/main" id="{AF3D69DC-CA5A-47AF-B467-CE1BE5791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234" y="3609020"/>
            <a:ext cx="3960000" cy="2233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29">
            <a:extLst>
              <a:ext uri="{FF2B5EF4-FFF2-40B4-BE49-F238E27FC236}">
                <a16:creationId xmlns:a16="http://schemas.microsoft.com/office/drawing/2014/main" id="{2E5F07C1-45F5-AE30-740F-0976ABF463C1}"/>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20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43">
                                            <p:txEl>
                                              <p:pRg st="0" end="0"/>
                                            </p:txEl>
                                          </p:spTgt>
                                        </p:tgtEl>
                                        <p:attrNameLst>
                                          <p:attrName>style.visibility</p:attrName>
                                        </p:attrNameLst>
                                      </p:cBhvr>
                                      <p:to>
                                        <p:strVal val="visible"/>
                                      </p:to>
                                    </p:set>
                                    <p:animEffect transition="in" filter="wipe(left)">
                                      <p:cBhvr>
                                        <p:cTn id="7" dur="500"/>
                                        <p:tgtEl>
                                          <p:spTgt spid="31744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7443">
                                            <p:txEl>
                                              <p:pRg st="1" end="1"/>
                                            </p:txEl>
                                          </p:spTgt>
                                        </p:tgtEl>
                                        <p:attrNameLst>
                                          <p:attrName>style.visibility</p:attrName>
                                        </p:attrNameLst>
                                      </p:cBhvr>
                                      <p:to>
                                        <p:strVal val="visible"/>
                                      </p:to>
                                    </p:set>
                                    <p:animEffect transition="in" filter="wipe(left)">
                                      <p:cBhvr>
                                        <p:cTn id="10" dur="500"/>
                                        <p:tgtEl>
                                          <p:spTgt spid="31744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7443">
                                            <p:txEl>
                                              <p:pRg st="2" end="2"/>
                                            </p:txEl>
                                          </p:spTgt>
                                        </p:tgtEl>
                                        <p:attrNameLst>
                                          <p:attrName>style.visibility</p:attrName>
                                        </p:attrNameLst>
                                      </p:cBhvr>
                                      <p:to>
                                        <p:strVal val="visible"/>
                                      </p:to>
                                    </p:set>
                                    <p:animEffect transition="in" filter="wipe(left)">
                                      <p:cBhvr>
                                        <p:cTn id="13" dur="500"/>
                                        <p:tgtEl>
                                          <p:spTgt spid="31744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17443">
                                            <p:txEl>
                                              <p:pRg st="3" end="3"/>
                                            </p:txEl>
                                          </p:spTgt>
                                        </p:tgtEl>
                                        <p:attrNameLst>
                                          <p:attrName>style.visibility</p:attrName>
                                        </p:attrNameLst>
                                      </p:cBhvr>
                                      <p:to>
                                        <p:strVal val="visible"/>
                                      </p:to>
                                    </p:set>
                                    <p:animEffect transition="in" filter="wipe(left)">
                                      <p:cBhvr>
                                        <p:cTn id="16" dur="500"/>
                                        <p:tgtEl>
                                          <p:spTgt spid="31744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7443">
                                            <p:txEl>
                                              <p:pRg st="4" end="4"/>
                                            </p:txEl>
                                          </p:spTgt>
                                        </p:tgtEl>
                                        <p:attrNameLst>
                                          <p:attrName>style.visibility</p:attrName>
                                        </p:attrNameLst>
                                      </p:cBhvr>
                                      <p:to>
                                        <p:strVal val="visible"/>
                                      </p:to>
                                    </p:set>
                                    <p:animEffect transition="in" filter="wipe(left)">
                                      <p:cBhvr>
                                        <p:cTn id="19" dur="500"/>
                                        <p:tgtEl>
                                          <p:spTgt spid="31744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17443">
                                            <p:txEl>
                                              <p:pRg st="5" end="5"/>
                                            </p:txEl>
                                          </p:spTgt>
                                        </p:tgtEl>
                                        <p:attrNameLst>
                                          <p:attrName>style.visibility</p:attrName>
                                        </p:attrNameLst>
                                      </p:cBhvr>
                                      <p:to>
                                        <p:strVal val="visible"/>
                                      </p:to>
                                    </p:set>
                                    <p:animEffect transition="in" filter="wipe(left)">
                                      <p:cBhvr>
                                        <p:cTn id="24" dur="500"/>
                                        <p:tgtEl>
                                          <p:spTgt spid="31744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17443">
                                            <p:txEl>
                                              <p:pRg st="6" end="6"/>
                                            </p:txEl>
                                          </p:spTgt>
                                        </p:tgtEl>
                                        <p:attrNameLst>
                                          <p:attrName>style.visibility</p:attrName>
                                        </p:attrNameLst>
                                      </p:cBhvr>
                                      <p:to>
                                        <p:strVal val="visible"/>
                                      </p:to>
                                    </p:set>
                                    <p:animEffect transition="in" filter="wipe(left)">
                                      <p:cBhvr>
                                        <p:cTn id="27" dur="500"/>
                                        <p:tgtEl>
                                          <p:spTgt spid="31744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17443">
                                            <p:txEl>
                                              <p:pRg st="7" end="7"/>
                                            </p:txEl>
                                          </p:spTgt>
                                        </p:tgtEl>
                                        <p:attrNameLst>
                                          <p:attrName>style.visibility</p:attrName>
                                        </p:attrNameLst>
                                      </p:cBhvr>
                                      <p:to>
                                        <p:strVal val="visible"/>
                                      </p:to>
                                    </p:set>
                                    <p:animEffect transition="in" filter="wipe(left)">
                                      <p:cBhvr>
                                        <p:cTn id="30" dur="500"/>
                                        <p:tgtEl>
                                          <p:spTgt spid="317443">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17443">
                                            <p:txEl>
                                              <p:pRg st="8" end="8"/>
                                            </p:txEl>
                                          </p:spTgt>
                                        </p:tgtEl>
                                        <p:attrNameLst>
                                          <p:attrName>style.visibility</p:attrName>
                                        </p:attrNameLst>
                                      </p:cBhvr>
                                      <p:to>
                                        <p:strVal val="visible"/>
                                      </p:to>
                                    </p:set>
                                    <p:animEffect transition="in" filter="wipe(left)">
                                      <p:cBhvr>
                                        <p:cTn id="33" dur="500"/>
                                        <p:tgtEl>
                                          <p:spTgt spid="317443">
                                            <p:txEl>
                                              <p:pRg st="8" end="8"/>
                                            </p:txEl>
                                          </p:spTgt>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en-US" altLang="zh-CN" dirty="0"/>
              <a:t>Computer-System Architecture</a:t>
            </a:r>
          </a:p>
        </p:txBody>
      </p:sp>
      <p:sp>
        <p:nvSpPr>
          <p:cNvPr id="355331" name="Rectangle 3"/>
          <p:cNvSpPr>
            <a:spLocks noGrp="1" noChangeArrowheads="1"/>
          </p:cNvSpPr>
          <p:nvPr>
            <p:ph idx="1"/>
          </p:nvPr>
        </p:nvSpPr>
        <p:spPr/>
        <p:txBody>
          <a:bodyPr/>
          <a:lstStyle/>
          <a:p>
            <a:r>
              <a:rPr lang="en-US" altLang="zh-CN" dirty="0">
                <a:latin typeface="Times New Roman" panose="02020603050405020304" pitchFamily="18" charset="0"/>
              </a:rPr>
              <a:t>Multiprocessor system(Cont.)</a:t>
            </a:r>
          </a:p>
          <a:p>
            <a:pPr lvl="1"/>
            <a:r>
              <a:rPr lang="en-US" altLang="zh-CN" dirty="0">
                <a:solidFill>
                  <a:srgbClr val="0000FF"/>
                </a:solidFill>
                <a:latin typeface="Times New Roman" panose="02020603050405020304" pitchFamily="18" charset="0"/>
              </a:rPr>
              <a:t>Asymmetric (</a:t>
            </a:r>
            <a:r>
              <a:rPr lang="zh-CN" altLang="en-US" dirty="0">
                <a:solidFill>
                  <a:srgbClr val="0000FF"/>
                </a:solidFill>
                <a:latin typeface="Times New Roman" panose="02020603050405020304" pitchFamily="18" charset="0"/>
              </a:rPr>
              <a:t>非对称的</a:t>
            </a:r>
            <a:r>
              <a:rPr lang="en-US" altLang="zh-CN" dirty="0">
                <a:solidFill>
                  <a:srgbClr val="0000FF"/>
                </a:solidFill>
                <a:latin typeface="Times New Roman" panose="02020603050405020304" pitchFamily="18" charset="0"/>
              </a:rPr>
              <a:t>) </a:t>
            </a:r>
            <a:r>
              <a:rPr lang="en-US" altLang="zh-CN" dirty="0">
                <a:latin typeface="Times New Roman" panose="02020603050405020304" pitchFamily="18" charset="0"/>
              </a:rPr>
              <a:t>multiprocessing</a:t>
            </a:r>
          </a:p>
          <a:p>
            <a:pPr lvl="2"/>
            <a:r>
              <a:rPr lang="en-US" altLang="zh-CN" dirty="0">
                <a:latin typeface="Times New Roman" panose="02020603050405020304" pitchFamily="18" charset="0"/>
              </a:rPr>
              <a:t>Each processor is assigned a specific task.</a:t>
            </a:r>
          </a:p>
          <a:p>
            <a:pPr lvl="2"/>
            <a:r>
              <a:rPr lang="en-US" altLang="zh-CN" dirty="0">
                <a:latin typeface="Times New Roman" panose="02020603050405020304" pitchFamily="18" charset="0"/>
              </a:rPr>
              <a:t>A </a:t>
            </a:r>
            <a:r>
              <a:rPr lang="en-US" altLang="zh-CN" dirty="0">
                <a:solidFill>
                  <a:srgbClr val="0000FF"/>
                </a:solidFill>
                <a:latin typeface="Times New Roman" panose="02020603050405020304" pitchFamily="18" charset="0"/>
              </a:rPr>
              <a:t>boss</a:t>
            </a:r>
            <a:r>
              <a:rPr lang="en-US" altLang="zh-CN" dirty="0">
                <a:latin typeface="Times New Roman" panose="02020603050405020304" pitchFamily="18" charset="0"/>
              </a:rPr>
              <a:t>/ </a:t>
            </a:r>
            <a:r>
              <a:rPr lang="en-US" altLang="zh-CN" dirty="0">
                <a:solidFill>
                  <a:srgbClr val="0000FF"/>
                </a:solidFill>
                <a:latin typeface="Times New Roman" panose="02020603050405020304" pitchFamily="18" charset="0"/>
              </a:rPr>
              <a:t>master</a:t>
            </a:r>
            <a:r>
              <a:rPr lang="en-US" altLang="zh-CN" dirty="0">
                <a:latin typeface="Times New Roman" panose="02020603050405020304" pitchFamily="18" charset="0"/>
              </a:rPr>
              <a:t> processor controls the system.</a:t>
            </a:r>
          </a:p>
          <a:p>
            <a:pPr lvl="2"/>
            <a:r>
              <a:rPr lang="en-US" altLang="zh-CN" dirty="0">
                <a:latin typeface="Times New Roman" panose="02020603050405020304" pitchFamily="18" charset="0"/>
              </a:rPr>
              <a:t>The other </a:t>
            </a:r>
            <a:r>
              <a:rPr lang="en-US" altLang="zh-CN" dirty="0">
                <a:solidFill>
                  <a:srgbClr val="0000FF"/>
                </a:solidFill>
                <a:latin typeface="Times New Roman" panose="02020603050405020304" pitchFamily="18" charset="0"/>
              </a:rPr>
              <a:t>slave</a:t>
            </a:r>
            <a:r>
              <a:rPr lang="en-US" altLang="zh-CN" dirty="0">
                <a:latin typeface="Times New Roman" panose="02020603050405020304" pitchFamily="18" charset="0"/>
              </a:rPr>
              <a:t> processors look to the boss for instruction or have predefined tasks.</a:t>
            </a:r>
          </a:p>
          <a:p>
            <a:pPr lvl="2"/>
            <a:r>
              <a:rPr lang="en-US" altLang="zh-CN" dirty="0">
                <a:latin typeface="Times New Roman" panose="02020603050405020304" pitchFamily="18" charset="0"/>
              </a:rPr>
              <a:t>Boss processor schedules and allocate work to the slave processors.</a:t>
            </a:r>
          </a:p>
          <a:p>
            <a:pPr lvl="1"/>
            <a:r>
              <a:rPr lang="en-US" altLang="zh-CN" dirty="0">
                <a:solidFill>
                  <a:srgbClr val="0000FF"/>
                </a:solidFill>
                <a:latin typeface="Times New Roman" panose="02020603050405020304" pitchFamily="18" charset="0"/>
              </a:rPr>
              <a:t>Symmetric (</a:t>
            </a:r>
            <a:r>
              <a:rPr lang="zh-CN" altLang="en-US" dirty="0">
                <a:solidFill>
                  <a:srgbClr val="0000FF"/>
                </a:solidFill>
                <a:latin typeface="Times New Roman" panose="02020603050405020304" pitchFamily="18" charset="0"/>
              </a:rPr>
              <a:t>对称的</a:t>
            </a:r>
            <a:r>
              <a:rPr lang="en-US" altLang="zh-CN" dirty="0">
                <a:solidFill>
                  <a:srgbClr val="0000FF"/>
                </a:solidFill>
                <a:latin typeface="Times New Roman" panose="02020603050405020304" pitchFamily="18" charset="0"/>
              </a:rPr>
              <a:t>) </a:t>
            </a:r>
            <a:r>
              <a:rPr lang="en-US" altLang="zh-CN" dirty="0">
                <a:latin typeface="Times New Roman" panose="02020603050405020304" pitchFamily="18" charset="0"/>
              </a:rPr>
              <a:t>multiprocessing -- SMP</a:t>
            </a:r>
          </a:p>
          <a:p>
            <a:pPr lvl="2"/>
            <a:r>
              <a:rPr lang="en-US" altLang="zh-CN" dirty="0">
                <a:latin typeface="Times New Roman" panose="02020603050405020304" pitchFamily="18" charset="0"/>
              </a:rPr>
              <a:t>Each processor performs all tasks within the OS</a:t>
            </a:r>
          </a:p>
          <a:p>
            <a:pPr lvl="2"/>
            <a:r>
              <a:rPr lang="en-US" altLang="zh-CN" dirty="0">
                <a:latin typeface="Times New Roman" panose="02020603050405020304" pitchFamily="18" charset="0"/>
              </a:rPr>
              <a:t>All processors are peers</a:t>
            </a:r>
          </a:p>
          <a:p>
            <a:pPr lvl="1"/>
            <a:r>
              <a:rPr lang="en-US" altLang="zh-CN" dirty="0">
                <a:solidFill>
                  <a:srgbClr val="0000FF"/>
                </a:solidFill>
              </a:rPr>
              <a:t>Multi-core</a:t>
            </a:r>
            <a:r>
              <a:rPr lang="en-US" altLang="zh-CN" dirty="0"/>
              <a:t> CPUs</a:t>
            </a:r>
          </a:p>
          <a:p>
            <a:pPr lvl="2"/>
            <a:r>
              <a:rPr lang="en-US" altLang="zh-CN" sz="2200" dirty="0"/>
              <a:t>Multiple compute cores on a single chip</a:t>
            </a:r>
          </a:p>
          <a:p>
            <a:pPr lvl="2"/>
            <a:r>
              <a:rPr lang="en-US" altLang="zh-CN" sz="2200" dirty="0"/>
              <a:t>multiprocessor</a:t>
            </a:r>
            <a:r>
              <a:rPr lang="en-US" altLang="zh-CN" sz="2200" b="0" dirty="0"/>
              <a:t> </a:t>
            </a:r>
            <a:r>
              <a:rPr lang="en-US" altLang="zh-CN" sz="2200" dirty="0"/>
              <a:t>chips</a:t>
            </a:r>
          </a:p>
          <a:p>
            <a:pPr lvl="2"/>
            <a:r>
              <a:rPr lang="en-US" altLang="zh-CN" sz="2200" dirty="0"/>
              <a:t>more</a:t>
            </a:r>
            <a:r>
              <a:rPr lang="en-US" altLang="zh-CN" sz="2200" b="0" dirty="0"/>
              <a:t> </a:t>
            </a:r>
            <a:r>
              <a:rPr lang="en-US" altLang="zh-CN" sz="2200" dirty="0"/>
              <a:t>efficient than multiple chips with single cores.</a:t>
            </a:r>
            <a:endParaRPr lang="en-US" altLang="zh-CN" dirty="0">
              <a:latin typeface="Times New Roman" panose="02020603050405020304" pitchFamily="18" charset="0"/>
            </a:endParaRPr>
          </a:p>
        </p:txBody>
      </p:sp>
      <p:pic>
        <p:nvPicPr>
          <p:cNvPr id="7" name="Picture 2">
            <a:extLst>
              <a:ext uri="{FF2B5EF4-FFF2-40B4-BE49-F238E27FC236}">
                <a16:creationId xmlns:a16="http://schemas.microsoft.com/office/drawing/2014/main" id="{D33E4E59-1E98-49D3-8B96-A0A376500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699030"/>
            <a:ext cx="3662200" cy="2737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29">
            <a:extLst>
              <a:ext uri="{FF2B5EF4-FFF2-40B4-BE49-F238E27FC236}">
                <a16:creationId xmlns:a16="http://schemas.microsoft.com/office/drawing/2014/main" id="{3B18417C-D198-BD6C-AC1D-69C639C08BDB}"/>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21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331">
                                            <p:txEl>
                                              <p:pRg st="0" end="0"/>
                                            </p:txEl>
                                          </p:spTgt>
                                        </p:tgtEl>
                                        <p:attrNameLst>
                                          <p:attrName>style.visibility</p:attrName>
                                        </p:attrNameLst>
                                      </p:cBhvr>
                                      <p:to>
                                        <p:strVal val="visible"/>
                                      </p:to>
                                    </p:set>
                                    <p:animEffect transition="in" filter="wipe(left)">
                                      <p:cBhvr>
                                        <p:cTn id="7" dur="500"/>
                                        <p:tgtEl>
                                          <p:spTgt spid="355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5331">
                                            <p:txEl>
                                              <p:pRg st="1" end="1"/>
                                            </p:txEl>
                                          </p:spTgt>
                                        </p:tgtEl>
                                        <p:attrNameLst>
                                          <p:attrName>style.visibility</p:attrName>
                                        </p:attrNameLst>
                                      </p:cBhvr>
                                      <p:to>
                                        <p:strVal val="visible"/>
                                      </p:to>
                                    </p:set>
                                    <p:animEffect transition="in" filter="wipe(left)">
                                      <p:cBhvr>
                                        <p:cTn id="12" dur="500"/>
                                        <p:tgtEl>
                                          <p:spTgt spid="35533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55331">
                                            <p:txEl>
                                              <p:pRg st="2" end="2"/>
                                            </p:txEl>
                                          </p:spTgt>
                                        </p:tgtEl>
                                        <p:attrNameLst>
                                          <p:attrName>style.visibility</p:attrName>
                                        </p:attrNameLst>
                                      </p:cBhvr>
                                      <p:to>
                                        <p:strVal val="visible"/>
                                      </p:to>
                                    </p:set>
                                    <p:animEffect transition="in" filter="wipe(left)">
                                      <p:cBhvr>
                                        <p:cTn id="15" dur="500"/>
                                        <p:tgtEl>
                                          <p:spTgt spid="355331">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55331">
                                            <p:txEl>
                                              <p:pRg st="3" end="3"/>
                                            </p:txEl>
                                          </p:spTgt>
                                        </p:tgtEl>
                                        <p:attrNameLst>
                                          <p:attrName>style.visibility</p:attrName>
                                        </p:attrNameLst>
                                      </p:cBhvr>
                                      <p:to>
                                        <p:strVal val="visible"/>
                                      </p:to>
                                    </p:set>
                                    <p:animEffect transition="in" filter="wipe(left)">
                                      <p:cBhvr>
                                        <p:cTn id="18" dur="500"/>
                                        <p:tgtEl>
                                          <p:spTgt spid="355331">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55331">
                                            <p:txEl>
                                              <p:pRg st="4" end="4"/>
                                            </p:txEl>
                                          </p:spTgt>
                                        </p:tgtEl>
                                        <p:attrNameLst>
                                          <p:attrName>style.visibility</p:attrName>
                                        </p:attrNameLst>
                                      </p:cBhvr>
                                      <p:to>
                                        <p:strVal val="visible"/>
                                      </p:to>
                                    </p:set>
                                    <p:animEffect transition="in" filter="wipe(left)">
                                      <p:cBhvr>
                                        <p:cTn id="21" dur="500"/>
                                        <p:tgtEl>
                                          <p:spTgt spid="355331">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55331">
                                            <p:txEl>
                                              <p:pRg st="5" end="5"/>
                                            </p:txEl>
                                          </p:spTgt>
                                        </p:tgtEl>
                                        <p:attrNameLst>
                                          <p:attrName>style.visibility</p:attrName>
                                        </p:attrNameLst>
                                      </p:cBhvr>
                                      <p:to>
                                        <p:strVal val="visible"/>
                                      </p:to>
                                    </p:set>
                                    <p:animEffect transition="in" filter="wipe(left)">
                                      <p:cBhvr>
                                        <p:cTn id="24" dur="500"/>
                                        <p:tgtEl>
                                          <p:spTgt spid="35533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55331">
                                            <p:txEl>
                                              <p:pRg st="6" end="6"/>
                                            </p:txEl>
                                          </p:spTgt>
                                        </p:tgtEl>
                                        <p:attrNameLst>
                                          <p:attrName>style.visibility</p:attrName>
                                        </p:attrNameLst>
                                      </p:cBhvr>
                                      <p:to>
                                        <p:strVal val="visible"/>
                                      </p:to>
                                    </p:set>
                                    <p:animEffect transition="in" filter="wipe(left)">
                                      <p:cBhvr>
                                        <p:cTn id="29" dur="500"/>
                                        <p:tgtEl>
                                          <p:spTgt spid="355331">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55331">
                                            <p:txEl>
                                              <p:pRg st="7" end="7"/>
                                            </p:txEl>
                                          </p:spTgt>
                                        </p:tgtEl>
                                        <p:attrNameLst>
                                          <p:attrName>style.visibility</p:attrName>
                                        </p:attrNameLst>
                                      </p:cBhvr>
                                      <p:to>
                                        <p:strVal val="visible"/>
                                      </p:to>
                                    </p:set>
                                    <p:animEffect transition="in" filter="wipe(left)">
                                      <p:cBhvr>
                                        <p:cTn id="32" dur="500"/>
                                        <p:tgtEl>
                                          <p:spTgt spid="355331">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55331">
                                            <p:txEl>
                                              <p:pRg st="8" end="8"/>
                                            </p:txEl>
                                          </p:spTgt>
                                        </p:tgtEl>
                                        <p:attrNameLst>
                                          <p:attrName>style.visibility</p:attrName>
                                        </p:attrNameLst>
                                      </p:cBhvr>
                                      <p:to>
                                        <p:strVal val="visible"/>
                                      </p:to>
                                    </p:set>
                                    <p:animEffect transition="in" filter="wipe(left)">
                                      <p:cBhvr>
                                        <p:cTn id="35" dur="500"/>
                                        <p:tgtEl>
                                          <p:spTgt spid="355331">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55331">
                                            <p:txEl>
                                              <p:pRg st="9" end="9"/>
                                            </p:txEl>
                                          </p:spTgt>
                                        </p:tgtEl>
                                        <p:attrNameLst>
                                          <p:attrName>style.visibility</p:attrName>
                                        </p:attrNameLst>
                                      </p:cBhvr>
                                      <p:to>
                                        <p:strVal val="visible"/>
                                      </p:to>
                                    </p:set>
                                    <p:animEffect transition="in" filter="wipe(left)">
                                      <p:cBhvr>
                                        <p:cTn id="40" dur="500"/>
                                        <p:tgtEl>
                                          <p:spTgt spid="355331">
                                            <p:txEl>
                                              <p:pRg st="9" end="9"/>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55331">
                                            <p:txEl>
                                              <p:pRg st="10" end="10"/>
                                            </p:txEl>
                                          </p:spTgt>
                                        </p:tgtEl>
                                        <p:attrNameLst>
                                          <p:attrName>style.visibility</p:attrName>
                                        </p:attrNameLst>
                                      </p:cBhvr>
                                      <p:to>
                                        <p:strVal val="visible"/>
                                      </p:to>
                                    </p:set>
                                    <p:animEffect transition="in" filter="wipe(left)">
                                      <p:cBhvr>
                                        <p:cTn id="43" dur="500"/>
                                        <p:tgtEl>
                                          <p:spTgt spid="355331">
                                            <p:txEl>
                                              <p:pRg st="10" end="10"/>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55331">
                                            <p:txEl>
                                              <p:pRg st="11" end="11"/>
                                            </p:txEl>
                                          </p:spTgt>
                                        </p:tgtEl>
                                        <p:attrNameLst>
                                          <p:attrName>style.visibility</p:attrName>
                                        </p:attrNameLst>
                                      </p:cBhvr>
                                      <p:to>
                                        <p:strVal val="visible"/>
                                      </p:to>
                                    </p:set>
                                    <p:animEffect transition="in" filter="wipe(left)">
                                      <p:cBhvr>
                                        <p:cTn id="46" dur="500"/>
                                        <p:tgtEl>
                                          <p:spTgt spid="355331">
                                            <p:txEl>
                                              <p:pRg st="11" end="11"/>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55331">
                                            <p:txEl>
                                              <p:pRg st="12" end="12"/>
                                            </p:txEl>
                                          </p:spTgt>
                                        </p:tgtEl>
                                        <p:attrNameLst>
                                          <p:attrName>style.visibility</p:attrName>
                                        </p:attrNameLst>
                                      </p:cBhvr>
                                      <p:to>
                                        <p:strVal val="visible"/>
                                      </p:to>
                                    </p:set>
                                    <p:animEffect transition="in" filter="wipe(left)">
                                      <p:cBhvr>
                                        <p:cTn id="49" dur="500"/>
                                        <p:tgtEl>
                                          <p:spTgt spid="355331">
                                            <p:txEl>
                                              <p:pRg st="12" end="12"/>
                                            </p:txEl>
                                          </p:spTgt>
                                        </p:tgtEl>
                                      </p:cBhvr>
                                    </p:animEffect>
                                  </p:childTnLst>
                                </p:cTn>
                              </p:par>
                              <p:par>
                                <p:cTn id="50" presetID="22" presetClass="entr" presetSubtype="8"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en-US" altLang="zh-CN" dirty="0"/>
              <a:t>Computer-System Architecture</a:t>
            </a:r>
          </a:p>
        </p:txBody>
      </p:sp>
      <p:sp>
        <p:nvSpPr>
          <p:cNvPr id="355331" name="Rectangle 3"/>
          <p:cNvSpPr>
            <a:spLocks noGrp="1" noChangeArrowheads="1"/>
          </p:cNvSpPr>
          <p:nvPr>
            <p:ph idx="1"/>
          </p:nvPr>
        </p:nvSpPr>
        <p:spPr/>
        <p:txBody>
          <a:bodyPr/>
          <a:lstStyle/>
          <a:p>
            <a:r>
              <a:rPr lang="en-US" altLang="zh-CN" dirty="0">
                <a:latin typeface="Times New Roman" panose="02020603050405020304" pitchFamily="18" charset="0"/>
              </a:rPr>
              <a:t>Multiprocessor system(Cont.)</a:t>
            </a:r>
          </a:p>
          <a:p>
            <a:pPr lvl="1"/>
            <a:r>
              <a:rPr lang="en-US" altLang="zh-CN" dirty="0">
                <a:solidFill>
                  <a:srgbClr val="0000FF"/>
                </a:solidFill>
                <a:latin typeface="Times New Roman" panose="02020603050405020304" pitchFamily="18" charset="0"/>
              </a:rPr>
              <a:t>blade servers (</a:t>
            </a:r>
            <a:r>
              <a:rPr lang="zh-CN" altLang="en-US" dirty="0">
                <a:solidFill>
                  <a:srgbClr val="0000FF"/>
                </a:solidFill>
                <a:latin typeface="Times New Roman" panose="02020603050405020304" pitchFamily="18" charset="0"/>
              </a:rPr>
              <a:t>刀片服务器</a:t>
            </a:r>
            <a:r>
              <a:rPr lang="en-US" altLang="zh-CN" dirty="0">
                <a:solidFill>
                  <a:srgbClr val="0000FF"/>
                </a:solidFill>
                <a:latin typeface="Times New Roman" panose="02020603050405020304" pitchFamily="18" charset="0"/>
              </a:rPr>
              <a:t>)</a:t>
            </a:r>
          </a:p>
          <a:p>
            <a:pPr lvl="2"/>
            <a:r>
              <a:rPr lang="en-US" altLang="zh-CN" sz="2200" dirty="0"/>
              <a:t>multiple processor boards, I/O boards, and networking boards are placed in the same chassis.</a:t>
            </a:r>
          </a:p>
          <a:p>
            <a:pPr lvl="2"/>
            <a:r>
              <a:rPr lang="en-US" altLang="zh-CN" sz="2200" dirty="0"/>
              <a:t>each blade-processor board boots independently and runs its own operating system. </a:t>
            </a:r>
          </a:p>
          <a:p>
            <a:pPr lvl="2"/>
            <a:r>
              <a:rPr lang="en-US" altLang="zh-CN" sz="2200" dirty="0"/>
              <a:t>Some blade-server boards are multiprocessor as well.</a:t>
            </a:r>
          </a:p>
          <a:p>
            <a:pPr lvl="2"/>
            <a:r>
              <a:rPr lang="en-US" altLang="zh-CN" sz="2200" dirty="0"/>
              <a:t>In essence, those servers consist of multiple independent multiprocessor systems.</a:t>
            </a:r>
          </a:p>
        </p:txBody>
      </p:sp>
      <p:sp>
        <p:nvSpPr>
          <p:cNvPr id="2" name="Rectangle 29">
            <a:extLst>
              <a:ext uri="{FF2B5EF4-FFF2-40B4-BE49-F238E27FC236}">
                <a16:creationId xmlns:a16="http://schemas.microsoft.com/office/drawing/2014/main" id="{5B948BA1-ED2A-A3E7-522C-97A0733EBAFC}"/>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22</a:t>
            </a:fld>
            <a:endParaRPr lang="en-US" altLang="zh-CN"/>
          </a:p>
        </p:txBody>
      </p:sp>
    </p:spTree>
    <p:extLst>
      <p:ext uri="{BB962C8B-B14F-4D97-AF65-F5344CB8AC3E}">
        <p14:creationId xmlns:p14="http://schemas.microsoft.com/office/powerpoint/2010/main" val="272423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331">
                                            <p:txEl>
                                              <p:pRg st="0" end="0"/>
                                            </p:txEl>
                                          </p:spTgt>
                                        </p:tgtEl>
                                        <p:attrNameLst>
                                          <p:attrName>style.visibility</p:attrName>
                                        </p:attrNameLst>
                                      </p:cBhvr>
                                      <p:to>
                                        <p:strVal val="visible"/>
                                      </p:to>
                                    </p:set>
                                    <p:animEffect transition="in" filter="wipe(left)">
                                      <p:cBhvr>
                                        <p:cTn id="7" dur="500"/>
                                        <p:tgtEl>
                                          <p:spTgt spid="355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5331">
                                            <p:txEl>
                                              <p:pRg st="1" end="1"/>
                                            </p:txEl>
                                          </p:spTgt>
                                        </p:tgtEl>
                                        <p:attrNameLst>
                                          <p:attrName>style.visibility</p:attrName>
                                        </p:attrNameLst>
                                      </p:cBhvr>
                                      <p:to>
                                        <p:strVal val="visible"/>
                                      </p:to>
                                    </p:set>
                                    <p:animEffect transition="in" filter="wipe(left)">
                                      <p:cBhvr>
                                        <p:cTn id="12" dur="500"/>
                                        <p:tgtEl>
                                          <p:spTgt spid="35533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55331">
                                            <p:txEl>
                                              <p:pRg st="2" end="2"/>
                                            </p:txEl>
                                          </p:spTgt>
                                        </p:tgtEl>
                                        <p:attrNameLst>
                                          <p:attrName>style.visibility</p:attrName>
                                        </p:attrNameLst>
                                      </p:cBhvr>
                                      <p:to>
                                        <p:strVal val="visible"/>
                                      </p:to>
                                    </p:set>
                                    <p:animEffect transition="in" filter="wipe(left)">
                                      <p:cBhvr>
                                        <p:cTn id="15" dur="500"/>
                                        <p:tgtEl>
                                          <p:spTgt spid="355331">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55331">
                                            <p:txEl>
                                              <p:pRg st="3" end="3"/>
                                            </p:txEl>
                                          </p:spTgt>
                                        </p:tgtEl>
                                        <p:attrNameLst>
                                          <p:attrName>style.visibility</p:attrName>
                                        </p:attrNameLst>
                                      </p:cBhvr>
                                      <p:to>
                                        <p:strVal val="visible"/>
                                      </p:to>
                                    </p:set>
                                    <p:animEffect transition="in" filter="wipe(left)">
                                      <p:cBhvr>
                                        <p:cTn id="18" dur="500"/>
                                        <p:tgtEl>
                                          <p:spTgt spid="355331">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55331">
                                            <p:txEl>
                                              <p:pRg st="4" end="4"/>
                                            </p:txEl>
                                          </p:spTgt>
                                        </p:tgtEl>
                                        <p:attrNameLst>
                                          <p:attrName>style.visibility</p:attrName>
                                        </p:attrNameLst>
                                      </p:cBhvr>
                                      <p:to>
                                        <p:strVal val="visible"/>
                                      </p:to>
                                    </p:set>
                                    <p:animEffect transition="in" filter="wipe(left)">
                                      <p:cBhvr>
                                        <p:cTn id="21" dur="500"/>
                                        <p:tgtEl>
                                          <p:spTgt spid="355331">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55331">
                                            <p:txEl>
                                              <p:pRg st="5" end="5"/>
                                            </p:txEl>
                                          </p:spTgt>
                                        </p:tgtEl>
                                        <p:attrNameLst>
                                          <p:attrName>style.visibility</p:attrName>
                                        </p:attrNameLst>
                                      </p:cBhvr>
                                      <p:to>
                                        <p:strVal val="visible"/>
                                      </p:to>
                                    </p:set>
                                    <p:animEffect transition="in" filter="wipe(left)">
                                      <p:cBhvr>
                                        <p:cTn id="24" dur="500"/>
                                        <p:tgtEl>
                                          <p:spTgt spid="3553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9">
            <a:extLst>
              <a:ext uri="{FF2B5EF4-FFF2-40B4-BE49-F238E27FC236}">
                <a16:creationId xmlns:a16="http://schemas.microsoft.com/office/drawing/2014/main" id="{11B6C6FE-2ECC-0D22-3914-22CEA461AC82}"/>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23</a:t>
            </a:fld>
            <a:endParaRPr lang="en-US" altLang="zh-CN"/>
          </a:p>
        </p:txBody>
      </p:sp>
      <p:sp>
        <p:nvSpPr>
          <p:cNvPr id="356354" name="Rectangle 2"/>
          <p:cNvSpPr>
            <a:spLocks noGrp="1" noChangeArrowheads="1"/>
          </p:cNvSpPr>
          <p:nvPr>
            <p:ph type="title"/>
          </p:nvPr>
        </p:nvSpPr>
        <p:spPr/>
        <p:txBody>
          <a:bodyPr/>
          <a:lstStyle/>
          <a:p>
            <a:r>
              <a:rPr lang="en-US" altLang="zh-CN" dirty="0"/>
              <a:t>Computer-System Architecture</a:t>
            </a:r>
          </a:p>
        </p:txBody>
      </p:sp>
      <p:sp>
        <p:nvSpPr>
          <p:cNvPr id="356355" name="Rectangle 3"/>
          <p:cNvSpPr>
            <a:spLocks noGrp="1" noChangeArrowheads="1"/>
          </p:cNvSpPr>
          <p:nvPr>
            <p:ph idx="1"/>
          </p:nvPr>
        </p:nvSpPr>
        <p:spPr/>
        <p:txBody>
          <a:bodyPr/>
          <a:lstStyle/>
          <a:p>
            <a:pPr>
              <a:spcBef>
                <a:spcPts val="600"/>
              </a:spcBef>
            </a:pPr>
            <a:r>
              <a:rPr lang="en-US" altLang="zh-CN" dirty="0">
                <a:solidFill>
                  <a:srgbClr val="0000FF"/>
                </a:solidFill>
                <a:latin typeface="Times New Roman" panose="02020603050405020304" pitchFamily="18" charset="0"/>
              </a:rPr>
              <a:t>Clustered (</a:t>
            </a:r>
            <a:r>
              <a:rPr lang="zh-CN" altLang="en-US" dirty="0">
                <a:solidFill>
                  <a:srgbClr val="0000FF"/>
                </a:solidFill>
                <a:latin typeface="Times New Roman" panose="02020603050405020304" pitchFamily="18" charset="0"/>
              </a:rPr>
              <a:t>集群</a:t>
            </a:r>
            <a:r>
              <a:rPr lang="en-US" altLang="zh-CN" dirty="0">
                <a:solidFill>
                  <a:srgbClr val="0000FF"/>
                </a:solidFill>
                <a:latin typeface="Times New Roman" panose="02020603050405020304" pitchFamily="18" charset="0"/>
              </a:rPr>
              <a:t>) </a:t>
            </a:r>
            <a:r>
              <a:rPr lang="en-US" altLang="zh-CN" dirty="0">
                <a:latin typeface="Times New Roman" panose="02020603050405020304" pitchFamily="18" charset="0"/>
              </a:rPr>
              <a:t>system</a:t>
            </a:r>
          </a:p>
          <a:p>
            <a:pPr lvl="1">
              <a:spcBef>
                <a:spcPts val="600"/>
              </a:spcBef>
            </a:pPr>
            <a:r>
              <a:rPr lang="en-US" altLang="zh-CN" dirty="0">
                <a:latin typeface="Times New Roman" panose="02020603050405020304" pitchFamily="18" charset="0"/>
              </a:rPr>
              <a:t>Clustered computers share storage </a:t>
            </a:r>
            <a:r>
              <a:rPr lang="en-US" altLang="zh-CN" dirty="0"/>
              <a:t>and</a:t>
            </a:r>
            <a:br>
              <a:rPr lang="en-US" altLang="zh-CN" dirty="0">
                <a:latin typeface="Times New Roman" panose="02020603050405020304" pitchFamily="18" charset="0"/>
              </a:rPr>
            </a:br>
            <a:r>
              <a:rPr lang="en-US" altLang="zh-CN" dirty="0">
                <a:latin typeface="Times New Roman" panose="02020603050405020304" pitchFamily="18" charset="0"/>
              </a:rPr>
              <a:t>are closely linked via a LAN or </a:t>
            </a:r>
            <a:r>
              <a:rPr lang="en-US" altLang="zh-CN" dirty="0"/>
              <a:t>a faster </a:t>
            </a:r>
            <a:br>
              <a:rPr lang="en-US" altLang="zh-CN" dirty="0">
                <a:latin typeface="Times New Roman" panose="02020603050405020304" pitchFamily="18" charset="0"/>
              </a:rPr>
            </a:br>
            <a:r>
              <a:rPr lang="en-US" altLang="zh-CN" dirty="0">
                <a:latin typeface="Times New Roman" panose="02020603050405020304" pitchFamily="18" charset="0"/>
              </a:rPr>
              <a:t>interconnect such as InfiniBand.  </a:t>
            </a:r>
          </a:p>
          <a:p>
            <a:pPr lvl="1">
              <a:spcBef>
                <a:spcPts val="600"/>
              </a:spcBef>
            </a:pPr>
            <a:r>
              <a:rPr lang="en-US" altLang="zh-CN" dirty="0">
                <a:latin typeface="Times New Roman" panose="02020603050405020304" pitchFamily="18" charset="0"/>
              </a:rPr>
              <a:t>Used to provide high-availability service.</a:t>
            </a:r>
          </a:p>
          <a:p>
            <a:pPr lvl="1">
              <a:spcBef>
                <a:spcPts val="600"/>
              </a:spcBef>
            </a:pPr>
            <a:r>
              <a:rPr lang="en-US" altLang="zh-CN" dirty="0">
                <a:latin typeface="Times New Roman" panose="02020603050405020304" pitchFamily="18" charset="0"/>
              </a:rPr>
              <a:t>A layer of cluster </a:t>
            </a:r>
            <a:r>
              <a:rPr lang="en-US" altLang="zh-CN" dirty="0">
                <a:solidFill>
                  <a:srgbClr val="0000FF"/>
                </a:solidFill>
                <a:latin typeface="Times New Roman" panose="02020603050405020304" pitchFamily="18" charset="0"/>
              </a:rPr>
              <a:t>software</a:t>
            </a:r>
            <a:r>
              <a:rPr lang="en-US" altLang="zh-CN" dirty="0">
                <a:latin typeface="Times New Roman" panose="02020603050405020304" pitchFamily="18" charset="0"/>
              </a:rPr>
              <a:t> runs on the cluster nodes.</a:t>
            </a:r>
          </a:p>
          <a:p>
            <a:pPr lvl="1">
              <a:spcBef>
                <a:spcPts val="600"/>
              </a:spcBef>
            </a:pPr>
            <a:r>
              <a:rPr lang="en-US" altLang="zh-CN" dirty="0">
                <a:solidFill>
                  <a:srgbClr val="0000FF"/>
                </a:solidFill>
                <a:latin typeface="Times New Roman" panose="02020603050405020304" pitchFamily="18" charset="0"/>
              </a:rPr>
              <a:t>Asymmetric</a:t>
            </a:r>
            <a:r>
              <a:rPr lang="en-US" altLang="zh-CN" dirty="0">
                <a:latin typeface="Times New Roman" panose="02020603050405020304" pitchFamily="18" charset="0"/>
              </a:rPr>
              <a:t> clustering</a:t>
            </a:r>
          </a:p>
          <a:p>
            <a:pPr lvl="2">
              <a:spcBef>
                <a:spcPts val="600"/>
              </a:spcBef>
            </a:pPr>
            <a:r>
              <a:rPr lang="en-US" altLang="zh-CN" dirty="0">
                <a:latin typeface="Times New Roman" panose="02020603050405020304" pitchFamily="18" charset="0"/>
              </a:rPr>
              <a:t>One machine is in hot-standby mode while the other is running the applications.</a:t>
            </a:r>
          </a:p>
          <a:p>
            <a:pPr lvl="2">
              <a:spcBef>
                <a:spcPts val="600"/>
              </a:spcBef>
            </a:pPr>
            <a:r>
              <a:rPr lang="en-US" altLang="zh-CN" dirty="0">
                <a:latin typeface="Times New Roman" panose="02020603050405020304" pitchFamily="18" charset="0"/>
              </a:rPr>
              <a:t>The hot-standby host machine does nothing but monitor  the active server.</a:t>
            </a:r>
          </a:p>
          <a:p>
            <a:pPr lvl="1">
              <a:spcBef>
                <a:spcPts val="600"/>
              </a:spcBef>
            </a:pPr>
            <a:r>
              <a:rPr lang="en-US" altLang="zh-CN" dirty="0">
                <a:solidFill>
                  <a:srgbClr val="0000FF"/>
                </a:solidFill>
                <a:latin typeface="Times New Roman" panose="02020603050405020304" pitchFamily="18" charset="0"/>
              </a:rPr>
              <a:t>Symmetric</a:t>
            </a:r>
            <a:r>
              <a:rPr lang="en-US" altLang="zh-CN" dirty="0">
                <a:latin typeface="Times New Roman" panose="02020603050405020304" pitchFamily="18" charset="0"/>
              </a:rPr>
              <a:t> clustering</a:t>
            </a:r>
          </a:p>
          <a:p>
            <a:pPr lvl="2">
              <a:spcBef>
                <a:spcPts val="600"/>
              </a:spcBef>
            </a:pPr>
            <a:r>
              <a:rPr lang="en-US" altLang="zh-CN" dirty="0">
                <a:latin typeface="Times New Roman" panose="02020603050405020304" pitchFamily="18" charset="0"/>
              </a:rPr>
              <a:t>Two or more hosts are running applications and are monitoring each other.</a:t>
            </a:r>
          </a:p>
        </p:txBody>
      </p:sp>
      <p:pic>
        <p:nvPicPr>
          <p:cNvPr id="2191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1615" y="1133745"/>
            <a:ext cx="4860000" cy="191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动作按钮: 结束 7">
            <a:hlinkClick r:id="" action="ppaction://noaction" highlightClick="1"/>
            <a:extLst>
              <a:ext uri="{FF2B5EF4-FFF2-40B4-BE49-F238E27FC236}">
                <a16:creationId xmlns:a16="http://schemas.microsoft.com/office/drawing/2014/main" id="{46D2C319-7F5F-0594-0976-568E58C57B2F}"/>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6355">
                                            <p:txEl>
                                              <p:pRg st="4" end="4"/>
                                            </p:txEl>
                                          </p:spTgt>
                                        </p:tgtEl>
                                        <p:attrNameLst>
                                          <p:attrName>style.visibility</p:attrName>
                                        </p:attrNameLst>
                                      </p:cBhvr>
                                      <p:to>
                                        <p:strVal val="visible"/>
                                      </p:to>
                                    </p:set>
                                    <p:animEffect transition="in" filter="wipe(left)">
                                      <p:cBhvr>
                                        <p:cTn id="7" dur="500"/>
                                        <p:tgtEl>
                                          <p:spTgt spid="356355">
                                            <p:txEl>
                                              <p:pRg st="4" end="4"/>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6355">
                                            <p:txEl>
                                              <p:pRg st="5" end="5"/>
                                            </p:txEl>
                                          </p:spTgt>
                                        </p:tgtEl>
                                        <p:attrNameLst>
                                          <p:attrName>style.visibility</p:attrName>
                                        </p:attrNameLst>
                                      </p:cBhvr>
                                      <p:to>
                                        <p:strVal val="visible"/>
                                      </p:to>
                                    </p:set>
                                    <p:animEffect transition="in" filter="wipe(left)">
                                      <p:cBhvr>
                                        <p:cTn id="10" dur="500"/>
                                        <p:tgtEl>
                                          <p:spTgt spid="356355">
                                            <p:txEl>
                                              <p:pRg st="5" end="5"/>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6355">
                                            <p:txEl>
                                              <p:pRg st="6" end="6"/>
                                            </p:txEl>
                                          </p:spTgt>
                                        </p:tgtEl>
                                        <p:attrNameLst>
                                          <p:attrName>style.visibility</p:attrName>
                                        </p:attrNameLst>
                                      </p:cBhvr>
                                      <p:to>
                                        <p:strVal val="visible"/>
                                      </p:to>
                                    </p:set>
                                    <p:animEffect transition="in" filter="wipe(left)">
                                      <p:cBhvr>
                                        <p:cTn id="13" dur="500"/>
                                        <p:tgtEl>
                                          <p:spTgt spid="356355">
                                            <p:txEl>
                                              <p:pRg st="6" end="6"/>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6355">
                                            <p:txEl>
                                              <p:pRg st="7" end="7"/>
                                            </p:txEl>
                                          </p:spTgt>
                                        </p:tgtEl>
                                        <p:attrNameLst>
                                          <p:attrName>style.visibility</p:attrName>
                                        </p:attrNameLst>
                                      </p:cBhvr>
                                      <p:to>
                                        <p:strVal val="visible"/>
                                      </p:to>
                                    </p:set>
                                    <p:animEffect transition="in" filter="wipe(left)">
                                      <p:cBhvr>
                                        <p:cTn id="16" dur="500"/>
                                        <p:tgtEl>
                                          <p:spTgt spid="356355">
                                            <p:txEl>
                                              <p:pRg st="7" end="7"/>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6355">
                                            <p:txEl>
                                              <p:pRg st="8" end="8"/>
                                            </p:txEl>
                                          </p:spTgt>
                                        </p:tgtEl>
                                        <p:attrNameLst>
                                          <p:attrName>style.visibility</p:attrName>
                                        </p:attrNameLst>
                                      </p:cBhvr>
                                      <p:to>
                                        <p:strVal val="visible"/>
                                      </p:to>
                                    </p:set>
                                    <p:animEffect transition="in" filter="wipe(left)">
                                      <p:cBhvr>
                                        <p:cTn id="19" dur="500"/>
                                        <p:tgtEl>
                                          <p:spTgt spid="356355">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out)">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uiExpand="1" build="p"/>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altLang="zh-CN" dirty="0"/>
              <a:t>1.4  Operating-System Structure</a:t>
            </a:r>
          </a:p>
        </p:txBody>
      </p:sp>
      <p:sp>
        <p:nvSpPr>
          <p:cNvPr id="201731" name="Rectangle 3"/>
          <p:cNvSpPr>
            <a:spLocks noGrp="1" noChangeArrowheads="1"/>
          </p:cNvSpPr>
          <p:nvPr>
            <p:ph idx="1"/>
          </p:nvPr>
        </p:nvSpPr>
        <p:spPr/>
        <p:txBody>
          <a:bodyPr>
            <a:normAutofit lnSpcReduction="10000"/>
          </a:bodyPr>
          <a:lstStyle/>
          <a:p>
            <a:r>
              <a:rPr lang="en-US" altLang="zh-CN" dirty="0" err="1">
                <a:latin typeface="Times New Roman" panose="02020603050405020304" pitchFamily="18" charset="0"/>
              </a:rPr>
              <a:t>Uniprogramming</a:t>
            </a:r>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pPr lvl="1"/>
            <a:endParaRPr lang="en-US" altLang="zh-CN" dirty="0">
              <a:latin typeface="Times New Roman" panose="02020603050405020304" pitchFamily="18" charset="0"/>
            </a:endParaRPr>
          </a:p>
          <a:p>
            <a:pPr lvl="2"/>
            <a:endParaRPr lang="en-US" altLang="zh-CN" dirty="0">
              <a:latin typeface="Times New Roman" panose="02020603050405020304" pitchFamily="18" charset="0"/>
            </a:endParaRPr>
          </a:p>
          <a:p>
            <a:pPr lvl="2"/>
            <a:endParaRPr lang="en-US" altLang="zh-CN" dirty="0">
              <a:latin typeface="Times New Roman" panose="02020603050405020304" pitchFamily="18" charset="0"/>
            </a:endParaRPr>
          </a:p>
          <a:p>
            <a:pPr lvl="2"/>
            <a:endParaRPr lang="en-US" altLang="zh-CN" dirty="0">
              <a:latin typeface="Times New Roman" panose="02020603050405020304" pitchFamily="18" charset="0"/>
            </a:endParaRPr>
          </a:p>
          <a:p>
            <a:pPr lvl="2"/>
            <a:endParaRPr lang="en-US" altLang="zh-CN" dirty="0">
              <a:latin typeface="Times New Roman" panose="02020603050405020304" pitchFamily="18" charset="0"/>
            </a:endParaRPr>
          </a:p>
          <a:p>
            <a:pPr lvl="1"/>
            <a:r>
              <a:rPr lang="en-US" altLang="zh-CN" dirty="0">
                <a:latin typeface="Times New Roman" panose="02020603050405020304" pitchFamily="18" charset="0"/>
              </a:rPr>
              <a:t>Problem:  </a:t>
            </a:r>
            <a:r>
              <a:rPr lang="en-US" altLang="zh-CN" dirty="0">
                <a:solidFill>
                  <a:srgbClr val="0000FF"/>
                </a:solidFill>
                <a:latin typeface="Times New Roman" panose="02020603050405020304" pitchFamily="18" charset="0"/>
              </a:rPr>
              <a:t>low performance</a:t>
            </a:r>
          </a:p>
          <a:p>
            <a:pPr lvl="2"/>
            <a:r>
              <a:rPr lang="en-US" altLang="zh-CN" sz="2400" dirty="0">
                <a:latin typeface="Times New Roman" panose="02020603050405020304" pitchFamily="18" charset="0"/>
              </a:rPr>
              <a:t>I/O and CPU could not overlap.</a:t>
            </a:r>
          </a:p>
          <a:p>
            <a:pPr lvl="2"/>
            <a:r>
              <a:rPr lang="en-US" altLang="zh-CN" sz="2400" dirty="0">
                <a:latin typeface="Times New Roman" panose="02020603050405020304" pitchFamily="18" charset="0"/>
              </a:rPr>
              <a:t>I/O very slow. </a:t>
            </a:r>
            <a:br>
              <a:rPr lang="en-US" altLang="zh-CN" sz="2400" dirty="0">
                <a:latin typeface="Times New Roman" panose="02020603050405020304" pitchFamily="18" charset="0"/>
              </a:rPr>
            </a:br>
            <a:r>
              <a:rPr lang="en-US" altLang="zh-CN" sz="2400" dirty="0">
                <a:latin typeface="Times New Roman" panose="02020603050405020304" pitchFamily="18" charset="0"/>
              </a:rPr>
              <a:t>Processor must wait for I/O instruction to complete before preceding.</a:t>
            </a:r>
          </a:p>
          <a:p>
            <a:pPr lvl="1"/>
            <a:r>
              <a:rPr lang="en-US" altLang="zh-CN" dirty="0">
                <a:latin typeface="Times New Roman" panose="02020603050405020304" pitchFamily="18" charset="0"/>
              </a:rPr>
              <a:t>solution: </a:t>
            </a:r>
            <a:r>
              <a:rPr lang="en-US" altLang="zh-CN" dirty="0">
                <a:solidFill>
                  <a:srgbClr val="0000FF"/>
                </a:solidFill>
                <a:latin typeface="Times New Roman" panose="02020603050405020304" pitchFamily="18" charset="0"/>
              </a:rPr>
              <a:t>off-line I/O operations</a:t>
            </a:r>
          </a:p>
          <a:p>
            <a:pPr lvl="2"/>
            <a:r>
              <a:rPr lang="en-US" altLang="zh-CN" sz="2400" dirty="0">
                <a:latin typeface="Times New Roman" panose="02020603050405020304" pitchFamily="18" charset="0"/>
              </a:rPr>
              <a:t>loading jobs into memory from tapes. </a:t>
            </a:r>
          </a:p>
          <a:p>
            <a:pPr lvl="2"/>
            <a:r>
              <a:rPr lang="en-US" altLang="zh-CN" sz="2400" dirty="0">
                <a:latin typeface="Times New Roman" panose="02020603050405020304" pitchFamily="18" charset="0"/>
              </a:rPr>
              <a:t>card reading and line printing done off-line.</a:t>
            </a:r>
          </a:p>
        </p:txBody>
      </p:sp>
      <p:grpSp>
        <p:nvGrpSpPr>
          <p:cNvPr id="201732" name="Group 4"/>
          <p:cNvGrpSpPr>
            <a:grpSpLocks/>
          </p:cNvGrpSpPr>
          <p:nvPr/>
        </p:nvGrpSpPr>
        <p:grpSpPr bwMode="auto">
          <a:xfrm>
            <a:off x="1048653" y="1853825"/>
            <a:ext cx="8467727" cy="1600200"/>
            <a:chOff x="336" y="3120"/>
            <a:chExt cx="5334" cy="1008"/>
          </a:xfrm>
        </p:grpSpPr>
        <p:sp>
          <p:nvSpPr>
            <p:cNvPr id="201733" name="Line 5"/>
            <p:cNvSpPr>
              <a:spLocks noChangeShapeType="1"/>
            </p:cNvSpPr>
            <p:nvPr/>
          </p:nvSpPr>
          <p:spPr bwMode="auto">
            <a:xfrm>
              <a:off x="816" y="3120"/>
              <a:ext cx="0" cy="10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4" name="Line 6"/>
            <p:cNvSpPr>
              <a:spLocks noChangeShapeType="1"/>
            </p:cNvSpPr>
            <p:nvPr/>
          </p:nvSpPr>
          <p:spPr bwMode="auto">
            <a:xfrm>
              <a:off x="816" y="3456"/>
              <a:ext cx="453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5" name="Line 7"/>
            <p:cNvSpPr>
              <a:spLocks noChangeShapeType="1"/>
            </p:cNvSpPr>
            <p:nvPr/>
          </p:nvSpPr>
          <p:spPr bwMode="auto">
            <a:xfrm>
              <a:off x="816" y="3936"/>
              <a:ext cx="453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6" name="Text Box 8"/>
            <p:cNvSpPr txBox="1">
              <a:spLocks noChangeArrowheads="1"/>
            </p:cNvSpPr>
            <p:nvPr/>
          </p:nvSpPr>
          <p:spPr bwMode="auto">
            <a:xfrm>
              <a:off x="336" y="33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CPU</a:t>
              </a:r>
            </a:p>
          </p:txBody>
        </p:sp>
        <p:sp>
          <p:nvSpPr>
            <p:cNvPr id="201737" name="Text Box 9"/>
            <p:cNvSpPr txBox="1">
              <a:spLocks noChangeArrowheads="1"/>
            </p:cNvSpPr>
            <p:nvPr/>
          </p:nvSpPr>
          <p:spPr bwMode="auto">
            <a:xfrm>
              <a:off x="336" y="374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I/O</a:t>
              </a:r>
            </a:p>
          </p:txBody>
        </p:sp>
        <p:sp>
          <p:nvSpPr>
            <p:cNvPr id="201738" name="Text Box 10"/>
            <p:cNvSpPr txBox="1">
              <a:spLocks noChangeArrowheads="1"/>
            </p:cNvSpPr>
            <p:nvPr/>
          </p:nvSpPr>
          <p:spPr bwMode="auto">
            <a:xfrm>
              <a:off x="5382" y="331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t</a:t>
              </a:r>
            </a:p>
          </p:txBody>
        </p:sp>
        <p:sp>
          <p:nvSpPr>
            <p:cNvPr id="201739" name="Text Box 11"/>
            <p:cNvSpPr txBox="1">
              <a:spLocks noChangeArrowheads="1"/>
            </p:cNvSpPr>
            <p:nvPr/>
          </p:nvSpPr>
          <p:spPr bwMode="auto">
            <a:xfrm>
              <a:off x="5382" y="379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t</a:t>
              </a:r>
            </a:p>
          </p:txBody>
        </p:sp>
      </p:grpSp>
      <p:grpSp>
        <p:nvGrpSpPr>
          <p:cNvPr id="201740" name="Group 12"/>
          <p:cNvGrpSpPr>
            <a:grpSpLocks/>
          </p:cNvGrpSpPr>
          <p:nvPr/>
        </p:nvGrpSpPr>
        <p:grpSpPr bwMode="auto">
          <a:xfrm>
            <a:off x="4334018" y="1973545"/>
            <a:ext cx="1007503" cy="793751"/>
            <a:chOff x="1090" y="3173"/>
            <a:chExt cx="723" cy="500"/>
          </a:xfrm>
        </p:grpSpPr>
        <p:sp>
          <p:nvSpPr>
            <p:cNvPr id="201741" name="Rectangle 13"/>
            <p:cNvSpPr>
              <a:spLocks noChangeArrowheads="1"/>
            </p:cNvSpPr>
            <p:nvPr/>
          </p:nvSpPr>
          <p:spPr bwMode="auto">
            <a:xfrm>
              <a:off x="1344" y="3173"/>
              <a:ext cx="105" cy="25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sz="2000"/>
            </a:p>
          </p:txBody>
        </p:sp>
        <p:sp>
          <p:nvSpPr>
            <p:cNvPr id="201742" name="Text Box 14"/>
            <p:cNvSpPr txBox="1">
              <a:spLocks noChangeArrowheads="1"/>
            </p:cNvSpPr>
            <p:nvPr/>
          </p:nvSpPr>
          <p:spPr bwMode="auto">
            <a:xfrm>
              <a:off x="1090" y="3421"/>
              <a:ext cx="72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t>0.2ms</a:t>
              </a:r>
            </a:p>
          </p:txBody>
        </p:sp>
      </p:grpSp>
      <p:grpSp>
        <p:nvGrpSpPr>
          <p:cNvPr id="201749" name="Group 21"/>
          <p:cNvGrpSpPr>
            <a:grpSpLocks/>
          </p:cNvGrpSpPr>
          <p:nvPr/>
        </p:nvGrpSpPr>
        <p:grpSpPr bwMode="auto">
          <a:xfrm>
            <a:off x="4872137" y="2735327"/>
            <a:ext cx="2465367" cy="873126"/>
            <a:chOff x="2400" y="3646"/>
            <a:chExt cx="960" cy="550"/>
          </a:xfrm>
        </p:grpSpPr>
        <p:sp>
          <p:nvSpPr>
            <p:cNvPr id="201750" name="Rectangle 22"/>
            <p:cNvSpPr>
              <a:spLocks noChangeArrowheads="1"/>
            </p:cNvSpPr>
            <p:nvPr/>
          </p:nvSpPr>
          <p:spPr bwMode="auto">
            <a:xfrm>
              <a:off x="2400" y="3646"/>
              <a:ext cx="960" cy="252"/>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000"/>
            </a:p>
          </p:txBody>
        </p:sp>
        <p:sp>
          <p:nvSpPr>
            <p:cNvPr id="201751" name="Text Box 23"/>
            <p:cNvSpPr txBox="1">
              <a:spLocks noChangeArrowheads="1"/>
            </p:cNvSpPr>
            <p:nvPr/>
          </p:nvSpPr>
          <p:spPr bwMode="auto">
            <a:xfrm>
              <a:off x="2400" y="3936"/>
              <a:ext cx="960"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zh-CN" sz="2000" b="1" dirty="0"/>
                <a:t>Line printer  10s</a:t>
              </a:r>
            </a:p>
          </p:txBody>
        </p:sp>
      </p:grpSp>
      <p:grpSp>
        <p:nvGrpSpPr>
          <p:cNvPr id="26" name="Group 18"/>
          <p:cNvGrpSpPr>
            <a:grpSpLocks/>
          </p:cNvGrpSpPr>
          <p:nvPr/>
        </p:nvGrpSpPr>
        <p:grpSpPr bwMode="auto">
          <a:xfrm>
            <a:off x="2695201" y="2735898"/>
            <a:ext cx="1987430" cy="873126"/>
            <a:chOff x="1488" y="3647"/>
            <a:chExt cx="624" cy="550"/>
          </a:xfrm>
        </p:grpSpPr>
        <p:sp>
          <p:nvSpPr>
            <p:cNvPr id="27" name="Rectangle 19"/>
            <p:cNvSpPr>
              <a:spLocks noChangeArrowheads="1"/>
            </p:cNvSpPr>
            <p:nvPr/>
          </p:nvSpPr>
          <p:spPr bwMode="auto">
            <a:xfrm>
              <a:off x="1488" y="3647"/>
              <a:ext cx="624" cy="25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000"/>
            </a:p>
          </p:txBody>
        </p:sp>
        <p:sp>
          <p:nvSpPr>
            <p:cNvPr id="28" name="Text Box 20"/>
            <p:cNvSpPr txBox="1">
              <a:spLocks noChangeArrowheads="1"/>
            </p:cNvSpPr>
            <p:nvPr/>
          </p:nvSpPr>
          <p:spPr bwMode="auto">
            <a:xfrm>
              <a:off x="1496" y="3945"/>
              <a:ext cx="60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sz="2000" b="1" dirty="0"/>
                <a:t>Card-Reader 8s</a:t>
              </a:r>
            </a:p>
          </p:txBody>
        </p:sp>
      </p:grpSp>
      <p:sp>
        <p:nvSpPr>
          <p:cNvPr id="2" name="Rectangle 29">
            <a:extLst>
              <a:ext uri="{FF2B5EF4-FFF2-40B4-BE49-F238E27FC236}">
                <a16:creationId xmlns:a16="http://schemas.microsoft.com/office/drawing/2014/main" id="{18BBC24E-8D94-7141-00EC-A769DA957465}"/>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24</a:t>
            </a:fld>
            <a:endParaRPr lang="en-US" altLang="zh-CN"/>
          </a:p>
        </p:txBody>
      </p:sp>
    </p:spTree>
    <p:extLst>
      <p:ext uri="{BB962C8B-B14F-4D97-AF65-F5344CB8AC3E}">
        <p14:creationId xmlns:p14="http://schemas.microsoft.com/office/powerpoint/2010/main" val="1248714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Effect transition="in" filter="wipe(left)">
                                      <p:cBhvr>
                                        <p:cTn id="7" dur="500"/>
                                        <p:tgtEl>
                                          <p:spTgt spid="201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1732"/>
                                        </p:tgtEl>
                                        <p:attrNameLst>
                                          <p:attrName>style.visibility</p:attrName>
                                        </p:attrNameLst>
                                      </p:cBhvr>
                                      <p:to>
                                        <p:strVal val="visible"/>
                                      </p:to>
                                    </p:set>
                                    <p:animEffect transition="in" filter="wipe(left)">
                                      <p:cBhvr>
                                        <p:cTn id="12" dur="500"/>
                                        <p:tgtEl>
                                          <p:spTgt spid="2017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1740"/>
                                        </p:tgtEl>
                                        <p:attrNameLst>
                                          <p:attrName>style.visibility</p:attrName>
                                        </p:attrNameLst>
                                      </p:cBhvr>
                                      <p:to>
                                        <p:strVal val="visible"/>
                                      </p:to>
                                    </p:set>
                                    <p:animEffect transition="in" filter="wipe(left)">
                                      <p:cBhvr>
                                        <p:cTn id="22" dur="500"/>
                                        <p:tgtEl>
                                          <p:spTgt spid="2017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1749"/>
                                        </p:tgtEl>
                                        <p:attrNameLst>
                                          <p:attrName>style.visibility</p:attrName>
                                        </p:attrNameLst>
                                      </p:cBhvr>
                                      <p:to>
                                        <p:strVal val="visible"/>
                                      </p:to>
                                    </p:set>
                                    <p:animEffect transition="in" filter="wipe(left)">
                                      <p:cBhvr>
                                        <p:cTn id="27" dur="500"/>
                                        <p:tgtEl>
                                          <p:spTgt spid="2017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1731">
                                            <p:txEl>
                                              <p:pRg st="7" end="7"/>
                                            </p:txEl>
                                          </p:spTgt>
                                        </p:tgtEl>
                                        <p:attrNameLst>
                                          <p:attrName>style.visibility</p:attrName>
                                        </p:attrNameLst>
                                      </p:cBhvr>
                                      <p:to>
                                        <p:strVal val="visible"/>
                                      </p:to>
                                    </p:set>
                                    <p:animEffect transition="in" filter="wipe(left)">
                                      <p:cBhvr>
                                        <p:cTn id="32" dur="500"/>
                                        <p:tgtEl>
                                          <p:spTgt spid="201731">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01731">
                                            <p:txEl>
                                              <p:pRg st="8" end="8"/>
                                            </p:txEl>
                                          </p:spTgt>
                                        </p:tgtEl>
                                        <p:attrNameLst>
                                          <p:attrName>style.visibility</p:attrName>
                                        </p:attrNameLst>
                                      </p:cBhvr>
                                      <p:to>
                                        <p:strVal val="visible"/>
                                      </p:to>
                                    </p:set>
                                    <p:animEffect transition="in" filter="wipe(left)">
                                      <p:cBhvr>
                                        <p:cTn id="35" dur="500"/>
                                        <p:tgtEl>
                                          <p:spTgt spid="201731">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01731">
                                            <p:txEl>
                                              <p:pRg st="9" end="9"/>
                                            </p:txEl>
                                          </p:spTgt>
                                        </p:tgtEl>
                                        <p:attrNameLst>
                                          <p:attrName>style.visibility</p:attrName>
                                        </p:attrNameLst>
                                      </p:cBhvr>
                                      <p:to>
                                        <p:strVal val="visible"/>
                                      </p:to>
                                    </p:set>
                                    <p:animEffect transition="in" filter="wipe(left)">
                                      <p:cBhvr>
                                        <p:cTn id="38" dur="500"/>
                                        <p:tgtEl>
                                          <p:spTgt spid="201731">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1731">
                                            <p:txEl>
                                              <p:pRg st="10" end="10"/>
                                            </p:txEl>
                                          </p:spTgt>
                                        </p:tgtEl>
                                        <p:attrNameLst>
                                          <p:attrName>style.visibility</p:attrName>
                                        </p:attrNameLst>
                                      </p:cBhvr>
                                      <p:to>
                                        <p:strVal val="visible"/>
                                      </p:to>
                                    </p:set>
                                    <p:animEffect transition="in" filter="wipe(left)">
                                      <p:cBhvr>
                                        <p:cTn id="43" dur="500"/>
                                        <p:tgtEl>
                                          <p:spTgt spid="201731">
                                            <p:txEl>
                                              <p:pRg st="10" end="10"/>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01731">
                                            <p:txEl>
                                              <p:pRg st="11" end="11"/>
                                            </p:txEl>
                                          </p:spTgt>
                                        </p:tgtEl>
                                        <p:attrNameLst>
                                          <p:attrName>style.visibility</p:attrName>
                                        </p:attrNameLst>
                                      </p:cBhvr>
                                      <p:to>
                                        <p:strVal val="visible"/>
                                      </p:to>
                                    </p:set>
                                    <p:animEffect transition="in" filter="wipe(left)">
                                      <p:cBhvr>
                                        <p:cTn id="46" dur="500"/>
                                        <p:tgtEl>
                                          <p:spTgt spid="201731">
                                            <p:txEl>
                                              <p:pRg st="11" end="11"/>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01731">
                                            <p:txEl>
                                              <p:pRg st="12" end="12"/>
                                            </p:txEl>
                                          </p:spTgt>
                                        </p:tgtEl>
                                        <p:attrNameLst>
                                          <p:attrName>style.visibility</p:attrName>
                                        </p:attrNameLst>
                                      </p:cBhvr>
                                      <p:to>
                                        <p:strVal val="visible"/>
                                      </p:to>
                                    </p:set>
                                    <p:animEffect transition="in" filter="wipe(left)">
                                      <p:cBhvr>
                                        <p:cTn id="49" dur="500"/>
                                        <p:tgtEl>
                                          <p:spTgt spid="20173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solidFill>
            <a:srgbClr val="002060"/>
          </a:solidFill>
        </p:spPr>
        <p:txBody>
          <a:bodyPr/>
          <a:lstStyle/>
          <a:p>
            <a:r>
              <a:rPr lang="en-US" altLang="zh-CN" dirty="0"/>
              <a:t>Off-line I/O Operations</a:t>
            </a:r>
            <a:endParaRPr lang="zh-CN" altLang="en-US" dirty="0"/>
          </a:p>
        </p:txBody>
      </p:sp>
      <p:pic>
        <p:nvPicPr>
          <p:cNvPr id="218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79" y="998730"/>
            <a:ext cx="4135878" cy="12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81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479" y="2303875"/>
            <a:ext cx="3177876" cy="12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81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1818" y="3699030"/>
            <a:ext cx="4355000" cy="12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695400" y="1296629"/>
            <a:ext cx="543739" cy="3046988"/>
          </a:xfrm>
          <a:prstGeom prst="rect">
            <a:avLst/>
          </a:prstGeom>
          <a:noFill/>
        </p:spPr>
        <p:txBody>
          <a:bodyPr wrap="none" rtlCol="0">
            <a:spAutoFit/>
          </a:bodyPr>
          <a:lstStyle/>
          <a:p>
            <a:r>
              <a:rPr lang="en-US" altLang="zh-CN" dirty="0"/>
              <a:t>(1)</a:t>
            </a:r>
          </a:p>
          <a:p>
            <a:endParaRPr lang="en-US" altLang="zh-CN" sz="2000" dirty="0"/>
          </a:p>
          <a:p>
            <a:endParaRPr lang="en-US" altLang="zh-CN" sz="2000" dirty="0"/>
          </a:p>
          <a:p>
            <a:r>
              <a:rPr lang="en-US" altLang="zh-CN" sz="2000" dirty="0"/>
              <a:t> </a:t>
            </a:r>
            <a:endParaRPr lang="en-US" altLang="zh-CN" dirty="0"/>
          </a:p>
          <a:p>
            <a:r>
              <a:rPr lang="en-US" altLang="zh-CN" dirty="0"/>
              <a:t>(2)</a:t>
            </a:r>
          </a:p>
          <a:p>
            <a:endParaRPr lang="en-US" altLang="zh-CN" sz="2000" dirty="0"/>
          </a:p>
          <a:p>
            <a:endParaRPr lang="en-US" altLang="zh-CN" sz="2000" dirty="0"/>
          </a:p>
          <a:p>
            <a:endParaRPr lang="en-US" altLang="zh-CN" sz="2000" dirty="0"/>
          </a:p>
          <a:p>
            <a:r>
              <a:rPr lang="en-US" altLang="zh-CN" dirty="0"/>
              <a:t>(3)</a:t>
            </a:r>
            <a:endParaRPr lang="zh-CN" altLang="en-US" dirty="0"/>
          </a:p>
        </p:txBody>
      </p:sp>
      <p:sp>
        <p:nvSpPr>
          <p:cNvPr id="9" name="Rectangle 3"/>
          <p:cNvSpPr txBox="1">
            <a:spLocks noChangeArrowheads="1"/>
          </p:cNvSpPr>
          <p:nvPr/>
        </p:nvSpPr>
        <p:spPr bwMode="auto">
          <a:xfrm>
            <a:off x="406400" y="4959030"/>
            <a:ext cx="9986615" cy="166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FF"/>
              </a:buClr>
              <a:buSzPct val="75000"/>
              <a:buFont typeface="Monotype Sorts" pitchFamily="2" charset="2"/>
              <a:buChar char="n"/>
              <a:defRPr kumimoji="1" sz="2800" b="1">
                <a:solidFill>
                  <a:schemeClr val="tx1"/>
                </a:solidFill>
                <a:latin typeface="+mn-lt"/>
                <a:ea typeface="+mn-ea"/>
                <a:cs typeface="+mn-cs"/>
              </a:defRPr>
            </a:lvl1pPr>
            <a:lvl2pPr marL="742950" indent="-285750" algn="l" rtl="0" fontAlgn="base">
              <a:spcBef>
                <a:spcPct val="20000"/>
              </a:spcBef>
              <a:spcAft>
                <a:spcPct val="0"/>
              </a:spcAft>
              <a:buClr>
                <a:srgbClr val="0000FF"/>
              </a:buClr>
              <a:buSzPct val="80000"/>
              <a:buFont typeface="Wingdings" panose="05000000000000000000" pitchFamily="2" charset="2"/>
              <a:buChar char="p"/>
              <a:defRPr kumimoji="1" sz="2400" b="1">
                <a:solidFill>
                  <a:schemeClr val="tx1"/>
                </a:solidFill>
                <a:latin typeface="+mn-lt"/>
                <a:ea typeface="+mn-ea"/>
              </a:defRPr>
            </a:lvl2pPr>
            <a:lvl3pPr marL="1143000" indent="-228600" algn="l" rtl="0" fontAlgn="base">
              <a:spcBef>
                <a:spcPct val="20000"/>
              </a:spcBef>
              <a:spcAft>
                <a:spcPct val="0"/>
              </a:spcAft>
              <a:buClr>
                <a:srgbClr val="0000FF"/>
              </a:buClr>
              <a:buFont typeface="Wingdings" panose="05000000000000000000" pitchFamily="2" charset="2"/>
              <a:buChar char="Ø"/>
              <a:defRPr kumimoji="1" sz="2000" b="1">
                <a:solidFill>
                  <a:schemeClr val="tx1"/>
                </a:solidFill>
                <a:latin typeface="+mn-lt"/>
                <a:ea typeface="+mn-ea"/>
              </a:defRPr>
            </a:lvl3pPr>
            <a:lvl4pPr marL="1600200" indent="-228600" algn="l" rtl="0" fontAlgn="base">
              <a:spcBef>
                <a:spcPct val="20000"/>
              </a:spcBef>
              <a:spcAft>
                <a:spcPct val="0"/>
              </a:spcAft>
              <a:buClr>
                <a:srgbClr val="0000FF"/>
              </a:buClr>
              <a:buFont typeface="Wingdings" panose="05000000000000000000" pitchFamily="2" charset="2"/>
              <a:buChar char="l"/>
              <a:defRPr kumimoji="1" b="1">
                <a:solidFill>
                  <a:schemeClr val="tx1"/>
                </a:solidFill>
                <a:latin typeface="+mn-lt"/>
                <a:ea typeface="+mn-ea"/>
              </a:defRPr>
            </a:lvl4pPr>
            <a:lvl5pPr marL="2057400" indent="-228600" algn="l" rtl="0" fontAlgn="base">
              <a:spcBef>
                <a:spcPct val="20000"/>
              </a:spcBef>
              <a:spcAft>
                <a:spcPct val="0"/>
              </a:spcAft>
              <a:buChar char="»"/>
              <a:defRPr kumimoji="1" b="1">
                <a:solidFill>
                  <a:schemeClr val="tx1"/>
                </a:solidFill>
                <a:latin typeface="+mn-lt"/>
                <a:ea typeface="+mn-ea"/>
              </a:defRPr>
            </a:lvl5pPr>
            <a:lvl6pPr marL="2514600" indent="-228600" algn="l" rtl="0" fontAlgn="base">
              <a:spcBef>
                <a:spcPct val="20000"/>
              </a:spcBef>
              <a:spcAft>
                <a:spcPct val="0"/>
              </a:spcAft>
              <a:buChar char="»"/>
              <a:defRPr kumimoji="1" b="1">
                <a:solidFill>
                  <a:schemeClr val="tx1"/>
                </a:solidFill>
                <a:latin typeface="+mn-lt"/>
                <a:ea typeface="+mn-ea"/>
              </a:defRPr>
            </a:lvl6pPr>
            <a:lvl7pPr marL="2971800" indent="-228600" algn="l" rtl="0" fontAlgn="base">
              <a:spcBef>
                <a:spcPct val="20000"/>
              </a:spcBef>
              <a:spcAft>
                <a:spcPct val="0"/>
              </a:spcAft>
              <a:buChar char="»"/>
              <a:defRPr kumimoji="1" b="1">
                <a:solidFill>
                  <a:schemeClr val="tx1"/>
                </a:solidFill>
                <a:latin typeface="+mn-lt"/>
                <a:ea typeface="+mn-ea"/>
              </a:defRPr>
            </a:lvl7pPr>
            <a:lvl8pPr marL="3429000" indent="-228600" algn="l" rtl="0" fontAlgn="base">
              <a:spcBef>
                <a:spcPct val="20000"/>
              </a:spcBef>
              <a:spcAft>
                <a:spcPct val="0"/>
              </a:spcAft>
              <a:buChar char="»"/>
              <a:defRPr kumimoji="1" b="1">
                <a:solidFill>
                  <a:schemeClr val="tx1"/>
                </a:solidFill>
                <a:latin typeface="+mn-lt"/>
                <a:ea typeface="+mn-ea"/>
              </a:defRPr>
            </a:lvl8pPr>
            <a:lvl9pPr marL="3886200" indent="-228600" algn="l" rtl="0" fontAlgn="base">
              <a:spcBef>
                <a:spcPct val="20000"/>
              </a:spcBef>
              <a:spcAft>
                <a:spcPct val="0"/>
              </a:spcAft>
              <a:buChar char="»"/>
              <a:defRPr kumimoji="1" b="1">
                <a:solidFill>
                  <a:schemeClr val="tx1"/>
                </a:solidFill>
                <a:latin typeface="+mn-lt"/>
                <a:ea typeface="+mn-ea"/>
              </a:defRPr>
            </a:lvl9pPr>
          </a:lstStyle>
          <a:p>
            <a:pPr>
              <a:spcBef>
                <a:spcPts val="0"/>
              </a:spcBef>
              <a:buSzPct val="80000"/>
              <a:buFont typeface="Wingdings" panose="05000000000000000000" pitchFamily="2" charset="2"/>
              <a:buChar char="n"/>
            </a:pPr>
            <a:r>
              <a:rPr lang="en-US" altLang="zh-CN" kern="0" dirty="0">
                <a:latin typeface="Times New Roman" panose="02020603050405020304" pitchFamily="18" charset="0"/>
                <a:cs typeface="Times New Roman" panose="02020603050405020304" pitchFamily="18" charset="0"/>
              </a:rPr>
              <a:t>Monitor, the OS of batch processing Era.</a:t>
            </a:r>
          </a:p>
          <a:p>
            <a:pPr lvl="1">
              <a:spcBef>
                <a:spcPts val="0"/>
              </a:spcBef>
            </a:pPr>
            <a:r>
              <a:rPr lang="en-US" altLang="zh-CN" kern="0" dirty="0">
                <a:latin typeface="Times New Roman" panose="02020603050405020304" pitchFamily="18" charset="0"/>
                <a:cs typeface="Times New Roman" panose="02020603050405020304" pitchFamily="18" charset="0"/>
              </a:rPr>
              <a:t>The 1</a:t>
            </a:r>
            <a:r>
              <a:rPr lang="en-US" altLang="zh-CN" kern="0" baseline="30000" dirty="0">
                <a:latin typeface="Times New Roman" panose="02020603050405020304" pitchFamily="18" charset="0"/>
                <a:cs typeface="Times New Roman" panose="02020603050405020304" pitchFamily="18" charset="0"/>
              </a:rPr>
              <a:t>st</a:t>
            </a:r>
            <a:r>
              <a:rPr lang="en-US" altLang="zh-CN" kern="0" dirty="0">
                <a:latin typeface="Times New Roman" panose="02020603050405020304" pitchFamily="18" charset="0"/>
                <a:cs typeface="Times New Roman" panose="02020603050405020304" pitchFamily="18" charset="0"/>
              </a:rPr>
              <a:t>, </a:t>
            </a:r>
            <a:r>
              <a:rPr lang="en-US" altLang="zh-CN" kern="0" dirty="0" err="1">
                <a:latin typeface="Times New Roman" panose="02020603050405020304" pitchFamily="18" charset="0"/>
                <a:cs typeface="Times New Roman" panose="02020603050405020304" pitchFamily="18" charset="0"/>
              </a:rPr>
              <a:t>GeneralMotors</a:t>
            </a:r>
            <a:endParaRPr lang="en-US" altLang="zh-CN" kern="0" dirty="0">
              <a:latin typeface="Times New Roman" panose="02020603050405020304" pitchFamily="18" charset="0"/>
              <a:cs typeface="Times New Roman" panose="02020603050405020304" pitchFamily="18" charset="0"/>
            </a:endParaRPr>
          </a:p>
          <a:p>
            <a:pPr lvl="1">
              <a:spcBef>
                <a:spcPts val="0"/>
              </a:spcBef>
            </a:pPr>
            <a:r>
              <a:rPr lang="en-US" altLang="zh-CN" kern="0" dirty="0">
                <a:latin typeface="Times New Roman" panose="02020603050405020304" pitchFamily="18" charset="0"/>
                <a:cs typeface="Times New Roman" panose="02020603050405020304" pitchFamily="18" charset="0"/>
              </a:rPr>
              <a:t>2</a:t>
            </a:r>
            <a:r>
              <a:rPr lang="en-US" altLang="zh-CN" kern="0" baseline="30000" dirty="0">
                <a:latin typeface="Times New Roman" panose="02020603050405020304" pitchFamily="18" charset="0"/>
                <a:cs typeface="Times New Roman" panose="02020603050405020304" pitchFamily="18" charset="0"/>
              </a:rPr>
              <a:t>nd</a:t>
            </a:r>
            <a:r>
              <a:rPr lang="en-US" altLang="zh-CN" kern="0" dirty="0">
                <a:latin typeface="Times New Roman" panose="02020603050405020304" pitchFamily="18" charset="0"/>
                <a:cs typeface="Times New Roman" panose="02020603050405020304" pitchFamily="18" charset="0"/>
              </a:rPr>
              <a:t>,  FMS: Fortran Monitor System</a:t>
            </a:r>
            <a:br>
              <a:rPr lang="en-US" altLang="zh-CN" kern="0" dirty="0">
                <a:latin typeface="Times New Roman" panose="02020603050405020304" pitchFamily="18" charset="0"/>
                <a:cs typeface="Times New Roman" panose="02020603050405020304" pitchFamily="18" charset="0"/>
              </a:rPr>
            </a:br>
            <a:r>
              <a:rPr lang="en-US" altLang="zh-CN" kern="0" dirty="0">
                <a:latin typeface="Times New Roman" panose="02020603050405020304" pitchFamily="18" charset="0"/>
                <a:cs typeface="Times New Roman" panose="02020603050405020304" pitchFamily="18" charset="0"/>
              </a:rPr>
              <a:t>IBSYS,</a:t>
            </a:r>
            <a:r>
              <a:rPr lang="en-US" altLang="zh-CN" dirty="0">
                <a:latin typeface="Times New Roman" panose="02020603050405020304" pitchFamily="18" charset="0"/>
                <a:cs typeface="Times New Roman" panose="02020603050405020304" pitchFamily="18" charset="0"/>
              </a:rPr>
              <a:t> Monitoring system for IBM 7094</a:t>
            </a:r>
            <a:endParaRPr lang="en-US" altLang="zh-CN" kern="0" dirty="0">
              <a:latin typeface="Times New Roman" panose="02020603050405020304" pitchFamily="18" charset="0"/>
              <a:cs typeface="Times New Roman" panose="02020603050405020304" pitchFamily="18" charset="0"/>
            </a:endParaRPr>
          </a:p>
        </p:txBody>
      </p:sp>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6121" y="1958389"/>
            <a:ext cx="4608670" cy="2235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29">
            <a:extLst>
              <a:ext uri="{FF2B5EF4-FFF2-40B4-BE49-F238E27FC236}">
                <a16:creationId xmlns:a16="http://schemas.microsoft.com/office/drawing/2014/main" id="{25FC756D-470D-8FC3-CB5E-020D76BD115A}"/>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25</a:t>
            </a:fld>
            <a:endParaRPr lang="en-US" altLang="zh-CN"/>
          </a:p>
        </p:txBody>
      </p:sp>
    </p:spTree>
    <p:extLst>
      <p:ext uri="{BB962C8B-B14F-4D97-AF65-F5344CB8AC3E}">
        <p14:creationId xmlns:p14="http://schemas.microsoft.com/office/powerpoint/2010/main" val="353604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wipe(left)">
                                      <p:cBhvr>
                                        <p:cTn id="15" dur="500"/>
                                        <p:tgtEl>
                                          <p:spTgt spid="9">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wipe(left)">
                                      <p:cBhvr>
                                        <p:cTn id="1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Spooling (</a:t>
            </a:r>
            <a:r>
              <a:rPr lang="zh-CN" altLang="en-US" dirty="0"/>
              <a:t>假脱机</a:t>
            </a:r>
            <a:r>
              <a:rPr lang="en-US" altLang="zh-CN" dirty="0"/>
              <a:t>) </a:t>
            </a:r>
            <a:endParaRPr lang="zh-CN" altLang="en-US" dirty="0"/>
          </a:p>
        </p:txBody>
      </p:sp>
      <p:sp>
        <p:nvSpPr>
          <p:cNvPr id="203779" name="Rectangle 3"/>
          <p:cNvSpPr>
            <a:spLocks noGrp="1" noChangeArrowheads="1"/>
          </p:cNvSpPr>
          <p:nvPr>
            <p:ph idx="1"/>
          </p:nvPr>
        </p:nvSpPr>
        <p:spPr/>
        <p:txBody>
          <a:bodyPr/>
          <a:lstStyle/>
          <a:p>
            <a:r>
              <a:rPr lang="en-US" altLang="zh-CN" dirty="0">
                <a:solidFill>
                  <a:srgbClr val="FF0000"/>
                </a:solidFill>
                <a:latin typeface="Times New Roman" panose="02020603050405020304" pitchFamily="18" charset="0"/>
              </a:rPr>
              <a:t>S</a:t>
            </a:r>
            <a:r>
              <a:rPr lang="en-US" altLang="zh-CN" dirty="0">
                <a:latin typeface="Times New Roman" panose="02020603050405020304" pitchFamily="18" charset="0"/>
              </a:rPr>
              <a:t>imultaneous </a:t>
            </a:r>
            <a:r>
              <a:rPr lang="en-US" altLang="zh-CN" dirty="0">
                <a:solidFill>
                  <a:srgbClr val="FF3300"/>
                </a:solidFill>
                <a:latin typeface="Times New Roman" panose="02020603050405020304" pitchFamily="18" charset="0"/>
              </a:rPr>
              <a:t>P</a:t>
            </a:r>
            <a:r>
              <a:rPr lang="en-US" altLang="zh-CN" dirty="0">
                <a:latin typeface="Times New Roman" panose="02020603050405020304" pitchFamily="18" charset="0"/>
              </a:rPr>
              <a:t>eripheral </a:t>
            </a:r>
            <a:r>
              <a:rPr lang="en-US" altLang="zh-CN" dirty="0">
                <a:solidFill>
                  <a:srgbClr val="FF3300"/>
                </a:solidFill>
                <a:latin typeface="Times New Roman" panose="02020603050405020304" pitchFamily="18" charset="0"/>
              </a:rPr>
              <a:t>O</a:t>
            </a:r>
            <a:r>
              <a:rPr lang="en-US" altLang="zh-CN" dirty="0">
                <a:latin typeface="Times New Roman" panose="02020603050405020304" pitchFamily="18" charset="0"/>
              </a:rPr>
              <a:t>peration </a:t>
            </a:r>
            <a:r>
              <a:rPr lang="en-US" altLang="zh-CN" dirty="0">
                <a:solidFill>
                  <a:srgbClr val="FF3300"/>
                </a:solidFill>
                <a:latin typeface="Times New Roman" panose="02020603050405020304" pitchFamily="18" charset="0"/>
              </a:rPr>
              <a:t>O</a:t>
            </a:r>
            <a:r>
              <a:rPr lang="en-US" altLang="zh-CN" dirty="0">
                <a:latin typeface="Times New Roman" panose="02020603050405020304" pitchFamily="18" charset="0"/>
              </a:rPr>
              <a:t>n </a:t>
            </a:r>
            <a:r>
              <a:rPr lang="en-US" altLang="zh-CN" dirty="0">
                <a:solidFill>
                  <a:srgbClr val="FF3300"/>
                </a:solidFill>
                <a:latin typeface="Times New Roman" panose="02020603050405020304" pitchFamily="18" charset="0"/>
              </a:rPr>
              <a:t>L</a:t>
            </a:r>
            <a:r>
              <a:rPr lang="en-US" altLang="zh-CN" dirty="0">
                <a:latin typeface="Times New Roman" panose="02020603050405020304" pitchFamily="18" charset="0"/>
              </a:rPr>
              <a:t>ine</a:t>
            </a:r>
          </a:p>
          <a:p>
            <a:r>
              <a:rPr lang="en-US" altLang="zh-CN" dirty="0">
                <a:solidFill>
                  <a:srgbClr val="0000FF"/>
                </a:solidFill>
                <a:latin typeface="Times New Roman" panose="02020603050405020304" pitchFamily="18" charset="0"/>
              </a:rPr>
              <a:t>Overlap</a:t>
            </a:r>
            <a:r>
              <a:rPr lang="en-US" altLang="zh-CN" dirty="0">
                <a:latin typeface="Times New Roman" panose="02020603050405020304" pitchFamily="18" charset="0"/>
              </a:rPr>
              <a:t> I/O operation of one job with computation of another job.  </a:t>
            </a:r>
          </a:p>
          <a:p>
            <a:pPr lvl="1"/>
            <a:r>
              <a:rPr lang="en-US" altLang="zh-CN" dirty="0">
                <a:latin typeface="Times New Roman" panose="02020603050405020304" pitchFamily="18" charset="0"/>
              </a:rPr>
              <a:t>While executing one job, </a:t>
            </a:r>
            <a:br>
              <a:rPr lang="en-US" altLang="zh-CN" dirty="0">
                <a:latin typeface="Times New Roman" panose="02020603050405020304" pitchFamily="18" charset="0"/>
              </a:rPr>
            </a:br>
            <a:r>
              <a:rPr lang="en-US" altLang="zh-CN" dirty="0">
                <a:latin typeface="Times New Roman" panose="02020603050405020304" pitchFamily="18" charset="0"/>
              </a:rPr>
              <a:t>the OS reads next job from card reader into a storage area on the disk (job queue),  and</a:t>
            </a:r>
            <a:br>
              <a:rPr lang="en-US" altLang="zh-CN" dirty="0">
                <a:latin typeface="Times New Roman" panose="02020603050405020304" pitchFamily="18" charset="0"/>
              </a:rPr>
            </a:br>
            <a:r>
              <a:rPr lang="en-US" altLang="zh-CN" dirty="0">
                <a:latin typeface="Times New Roman" panose="02020603050405020304" pitchFamily="18" charset="0"/>
              </a:rPr>
              <a:t>outputs printout of previous job from disk to printer.</a:t>
            </a:r>
          </a:p>
          <a:p>
            <a:r>
              <a:rPr lang="en-US" altLang="zh-CN" i="1" dirty="0">
                <a:solidFill>
                  <a:srgbClr val="0000FF"/>
                </a:solidFill>
                <a:latin typeface="Times New Roman" panose="02020603050405020304" pitchFamily="18" charset="0"/>
              </a:rPr>
              <a:t>Job pool</a:t>
            </a:r>
            <a:r>
              <a:rPr lang="en-US" altLang="zh-CN" dirty="0">
                <a:latin typeface="Times New Roman" panose="02020603050405020304" pitchFamily="18" charset="0"/>
              </a:rPr>
              <a:t> </a:t>
            </a:r>
          </a:p>
          <a:p>
            <a:pPr lvl="1"/>
            <a:r>
              <a:rPr lang="en-US" altLang="zh-CN" dirty="0">
                <a:solidFill>
                  <a:srgbClr val="0000FF"/>
                </a:solidFill>
              </a:rPr>
              <a:t>data</a:t>
            </a:r>
            <a:r>
              <a:rPr lang="en-US" altLang="zh-CN" dirty="0">
                <a:latin typeface="Times New Roman" panose="02020603050405020304" pitchFamily="18" charset="0"/>
              </a:rPr>
              <a:t> </a:t>
            </a:r>
            <a:r>
              <a:rPr lang="en-US" altLang="zh-CN" dirty="0">
                <a:solidFill>
                  <a:srgbClr val="0000FF"/>
                </a:solidFill>
              </a:rPr>
              <a:t>structure</a:t>
            </a:r>
            <a:r>
              <a:rPr lang="en-US" altLang="zh-CN" dirty="0">
                <a:latin typeface="Times New Roman" panose="02020603050405020304" pitchFamily="18" charset="0"/>
              </a:rPr>
              <a:t> </a:t>
            </a:r>
          </a:p>
          <a:p>
            <a:pPr lvl="1"/>
            <a:r>
              <a:rPr lang="en-US" altLang="zh-CN" dirty="0">
                <a:latin typeface="Times New Roman" panose="02020603050405020304" pitchFamily="18" charset="0"/>
              </a:rPr>
              <a:t>allows the OS to select which job to run next</a:t>
            </a:r>
          </a:p>
          <a:p>
            <a:pPr lvl="1"/>
            <a:r>
              <a:rPr lang="en-US" altLang="zh-CN" dirty="0">
                <a:latin typeface="Times New Roman" panose="02020603050405020304" pitchFamily="18" charset="0"/>
              </a:rPr>
              <a:t>to increase CPU utilization</a:t>
            </a:r>
          </a:p>
        </p:txBody>
      </p:sp>
      <p:sp>
        <p:nvSpPr>
          <p:cNvPr id="3" name="Rectangle 29">
            <a:extLst>
              <a:ext uri="{FF2B5EF4-FFF2-40B4-BE49-F238E27FC236}">
                <a16:creationId xmlns:a16="http://schemas.microsoft.com/office/drawing/2014/main" id="{A8D26E12-94C0-A50F-6D6D-738E5F9AC719}"/>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26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Effect transition="in" filter="wipe(left)">
                                      <p:cBhvr>
                                        <p:cTn id="7" dur="500"/>
                                        <p:tgtEl>
                                          <p:spTgt spid="203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3779">
                                            <p:txEl>
                                              <p:pRg st="1" end="1"/>
                                            </p:txEl>
                                          </p:spTgt>
                                        </p:tgtEl>
                                        <p:attrNameLst>
                                          <p:attrName>style.visibility</p:attrName>
                                        </p:attrNameLst>
                                      </p:cBhvr>
                                      <p:to>
                                        <p:strVal val="visible"/>
                                      </p:to>
                                    </p:set>
                                    <p:animEffect transition="in" filter="wipe(left)">
                                      <p:cBhvr>
                                        <p:cTn id="12" dur="500"/>
                                        <p:tgtEl>
                                          <p:spTgt spid="203779">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03779">
                                            <p:txEl>
                                              <p:pRg st="2" end="2"/>
                                            </p:txEl>
                                          </p:spTgt>
                                        </p:tgtEl>
                                        <p:attrNameLst>
                                          <p:attrName>style.visibility</p:attrName>
                                        </p:attrNameLst>
                                      </p:cBhvr>
                                      <p:to>
                                        <p:strVal val="visible"/>
                                      </p:to>
                                    </p:set>
                                    <p:animEffect transition="in" filter="wipe(left)">
                                      <p:cBhvr>
                                        <p:cTn id="15" dur="500"/>
                                        <p:tgtEl>
                                          <p:spTgt spid="20377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03779">
                                            <p:txEl>
                                              <p:pRg st="3" end="3"/>
                                            </p:txEl>
                                          </p:spTgt>
                                        </p:tgtEl>
                                        <p:attrNameLst>
                                          <p:attrName>style.visibility</p:attrName>
                                        </p:attrNameLst>
                                      </p:cBhvr>
                                      <p:to>
                                        <p:strVal val="visible"/>
                                      </p:to>
                                    </p:set>
                                    <p:animEffect transition="in" filter="wipe(left)">
                                      <p:cBhvr>
                                        <p:cTn id="20" dur="500"/>
                                        <p:tgtEl>
                                          <p:spTgt spid="203779">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03779">
                                            <p:txEl>
                                              <p:pRg st="4" end="4"/>
                                            </p:txEl>
                                          </p:spTgt>
                                        </p:tgtEl>
                                        <p:attrNameLst>
                                          <p:attrName>style.visibility</p:attrName>
                                        </p:attrNameLst>
                                      </p:cBhvr>
                                      <p:to>
                                        <p:strVal val="visible"/>
                                      </p:to>
                                    </p:set>
                                    <p:animEffect transition="in" filter="wipe(left)">
                                      <p:cBhvr>
                                        <p:cTn id="23" dur="500"/>
                                        <p:tgtEl>
                                          <p:spTgt spid="203779">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03779">
                                            <p:txEl>
                                              <p:pRg st="5" end="5"/>
                                            </p:txEl>
                                          </p:spTgt>
                                        </p:tgtEl>
                                        <p:attrNameLst>
                                          <p:attrName>style.visibility</p:attrName>
                                        </p:attrNameLst>
                                      </p:cBhvr>
                                      <p:to>
                                        <p:strVal val="visible"/>
                                      </p:to>
                                    </p:set>
                                    <p:animEffect transition="in" filter="wipe(left)">
                                      <p:cBhvr>
                                        <p:cTn id="26" dur="500"/>
                                        <p:tgtEl>
                                          <p:spTgt spid="203779">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3779">
                                            <p:txEl>
                                              <p:pRg st="6" end="6"/>
                                            </p:txEl>
                                          </p:spTgt>
                                        </p:tgtEl>
                                        <p:attrNameLst>
                                          <p:attrName>style.visibility</p:attrName>
                                        </p:attrNameLst>
                                      </p:cBhvr>
                                      <p:to>
                                        <p:strVal val="visible"/>
                                      </p:to>
                                    </p:set>
                                    <p:animEffect transition="in" filter="wipe(left)">
                                      <p:cBhvr>
                                        <p:cTn id="29" dur="500"/>
                                        <p:tgtEl>
                                          <p:spTgt spid="2037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solidFill>
            <a:srgbClr val="002060"/>
          </a:solidFill>
        </p:spPr>
        <p:txBody>
          <a:bodyPr/>
          <a:lstStyle/>
          <a:p>
            <a:r>
              <a:rPr lang="en-US" altLang="zh-CN" dirty="0"/>
              <a:t>Spooling</a:t>
            </a:r>
            <a:endParaRPr lang="en-US" altLang="zh-CN" dirty="0">
              <a:solidFill>
                <a:srgbClr val="0000FF"/>
              </a:solidFill>
            </a:endParaRPr>
          </a:p>
        </p:txBody>
      </p:sp>
      <p:grpSp>
        <p:nvGrpSpPr>
          <p:cNvPr id="205827" name="Group 3"/>
          <p:cNvGrpSpPr>
            <a:grpSpLocks/>
          </p:cNvGrpSpPr>
          <p:nvPr/>
        </p:nvGrpSpPr>
        <p:grpSpPr bwMode="auto">
          <a:xfrm>
            <a:off x="3800745" y="4302127"/>
            <a:ext cx="3960439" cy="1985963"/>
            <a:chOff x="2159" y="2496"/>
            <a:chExt cx="1154" cy="1251"/>
          </a:xfrm>
        </p:grpSpPr>
        <p:sp>
          <p:nvSpPr>
            <p:cNvPr id="205828" name="AutoShape 4"/>
            <p:cNvSpPr>
              <a:spLocks noChangeArrowheads="1"/>
            </p:cNvSpPr>
            <p:nvPr/>
          </p:nvSpPr>
          <p:spPr bwMode="auto">
            <a:xfrm rot="16200000">
              <a:off x="2280" y="2375"/>
              <a:ext cx="912" cy="1154"/>
            </a:xfrm>
            <a:prstGeom prst="can">
              <a:avLst>
                <a:gd name="adj" fmla="val 65789"/>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5829" name="Text Box 5"/>
            <p:cNvSpPr txBox="1">
              <a:spLocks noChangeArrowheads="1"/>
            </p:cNvSpPr>
            <p:nvPr/>
          </p:nvSpPr>
          <p:spPr bwMode="auto">
            <a:xfrm>
              <a:off x="2564" y="3456"/>
              <a:ext cx="36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b="1" dirty="0"/>
                <a:t>job pool</a:t>
              </a:r>
            </a:p>
          </p:txBody>
        </p:sp>
      </p:grpSp>
      <p:grpSp>
        <p:nvGrpSpPr>
          <p:cNvPr id="205831" name="Group 7"/>
          <p:cNvGrpSpPr>
            <a:grpSpLocks/>
          </p:cNvGrpSpPr>
          <p:nvPr/>
        </p:nvGrpSpPr>
        <p:grpSpPr bwMode="auto">
          <a:xfrm>
            <a:off x="693677" y="3184527"/>
            <a:ext cx="1468438" cy="1217613"/>
            <a:chOff x="226" y="1436"/>
            <a:chExt cx="925" cy="767"/>
          </a:xfrm>
        </p:grpSpPr>
        <p:sp>
          <p:nvSpPr>
            <p:cNvPr id="205832" name="AutoShape 8"/>
            <p:cNvSpPr>
              <a:spLocks noChangeArrowheads="1"/>
            </p:cNvSpPr>
            <p:nvPr/>
          </p:nvSpPr>
          <p:spPr bwMode="auto">
            <a:xfrm>
              <a:off x="528" y="1436"/>
              <a:ext cx="480" cy="488"/>
            </a:xfrm>
            <a:prstGeom prst="cube">
              <a:avLst>
                <a:gd name="adj" fmla="val 41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5833" name="Text Box 9"/>
            <p:cNvSpPr txBox="1">
              <a:spLocks noChangeArrowheads="1"/>
            </p:cNvSpPr>
            <p:nvPr/>
          </p:nvSpPr>
          <p:spPr bwMode="auto">
            <a:xfrm>
              <a:off x="226" y="1951"/>
              <a:ext cx="92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sz="2000" b="1" dirty="0"/>
                <a:t>card reader</a:t>
              </a:r>
            </a:p>
          </p:txBody>
        </p:sp>
      </p:grpSp>
      <p:sp>
        <p:nvSpPr>
          <p:cNvPr id="205834" name="Freeform 10"/>
          <p:cNvSpPr>
            <a:spLocks/>
          </p:cNvSpPr>
          <p:nvPr/>
        </p:nvSpPr>
        <p:spPr bwMode="auto">
          <a:xfrm>
            <a:off x="1792287" y="3586631"/>
            <a:ext cx="2422248" cy="1468156"/>
          </a:xfrm>
          <a:custGeom>
            <a:avLst/>
            <a:gdLst>
              <a:gd name="T0" fmla="*/ 0 w 864"/>
              <a:gd name="T1" fmla="*/ 0 h 1152"/>
              <a:gd name="T2" fmla="*/ 288 w 864"/>
              <a:gd name="T3" fmla="*/ 240 h 1152"/>
              <a:gd name="T4" fmla="*/ 432 w 864"/>
              <a:gd name="T5" fmla="*/ 912 h 1152"/>
              <a:gd name="T6" fmla="*/ 864 w 864"/>
              <a:gd name="T7" fmla="*/ 1152 h 1152"/>
            </a:gdLst>
            <a:ahLst/>
            <a:cxnLst>
              <a:cxn ang="0">
                <a:pos x="T0" y="T1"/>
              </a:cxn>
              <a:cxn ang="0">
                <a:pos x="T2" y="T3"/>
              </a:cxn>
              <a:cxn ang="0">
                <a:pos x="T4" y="T5"/>
              </a:cxn>
              <a:cxn ang="0">
                <a:pos x="T6" y="T7"/>
              </a:cxn>
            </a:cxnLst>
            <a:rect l="0" t="0" r="r" b="b"/>
            <a:pathLst>
              <a:path w="864" h="1152">
                <a:moveTo>
                  <a:pt x="0" y="0"/>
                </a:moveTo>
                <a:cubicBezTo>
                  <a:pt x="108" y="44"/>
                  <a:pt x="216" y="88"/>
                  <a:pt x="288" y="240"/>
                </a:cubicBezTo>
                <a:cubicBezTo>
                  <a:pt x="360" y="392"/>
                  <a:pt x="336" y="760"/>
                  <a:pt x="432" y="912"/>
                </a:cubicBezTo>
                <a:cubicBezTo>
                  <a:pt x="528" y="1064"/>
                  <a:pt x="696" y="1108"/>
                  <a:pt x="864" y="1152"/>
                </a:cubicBezTo>
              </a:path>
            </a:pathLst>
          </a:custGeom>
          <a:noFill/>
          <a:ln w="28575" cap="flat" cmpd="sng">
            <a:solidFill>
              <a:schemeClr val="tx1"/>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205835" name="AutoShape 11"/>
          <p:cNvSpPr>
            <a:spLocks noChangeArrowheads="1"/>
          </p:cNvSpPr>
          <p:nvPr/>
        </p:nvSpPr>
        <p:spPr bwMode="auto">
          <a:xfrm>
            <a:off x="693677" y="5301102"/>
            <a:ext cx="1702178" cy="783193"/>
          </a:xfrm>
          <a:prstGeom prst="wedgeRoundRectCallout">
            <a:avLst>
              <a:gd name="adj1" fmla="val 73300"/>
              <a:gd name="adj2" fmla="val -171539"/>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ts val="0"/>
              </a:spcBef>
            </a:pPr>
            <a:r>
              <a:rPr lang="en-US" altLang="zh-CN" sz="2000" b="1" dirty="0">
                <a:solidFill>
                  <a:srgbClr val="0000FF"/>
                </a:solidFill>
              </a:rPr>
              <a:t>OS</a:t>
            </a:r>
          </a:p>
          <a:p>
            <a:pPr algn="ctr">
              <a:spcBef>
                <a:spcPts val="0"/>
              </a:spcBef>
            </a:pPr>
            <a:r>
              <a:rPr lang="en-US" altLang="zh-CN" sz="2000" b="1" dirty="0">
                <a:solidFill>
                  <a:srgbClr val="0000FF"/>
                </a:solidFill>
              </a:rPr>
              <a:t>input process</a:t>
            </a:r>
          </a:p>
        </p:txBody>
      </p:sp>
      <p:grpSp>
        <p:nvGrpSpPr>
          <p:cNvPr id="205836" name="Group 12"/>
          <p:cNvGrpSpPr>
            <a:grpSpLocks/>
          </p:cNvGrpSpPr>
          <p:nvPr/>
        </p:nvGrpSpPr>
        <p:grpSpPr bwMode="auto">
          <a:xfrm>
            <a:off x="5151896" y="4554125"/>
            <a:ext cx="2204244" cy="900000"/>
            <a:chOff x="2410" y="2615"/>
            <a:chExt cx="813" cy="604"/>
          </a:xfrm>
        </p:grpSpPr>
        <p:sp>
          <p:nvSpPr>
            <p:cNvPr id="205837" name="Rectangle 13"/>
            <p:cNvSpPr>
              <a:spLocks noChangeArrowheads="1"/>
            </p:cNvSpPr>
            <p:nvPr/>
          </p:nvSpPr>
          <p:spPr bwMode="auto">
            <a:xfrm>
              <a:off x="2410" y="2615"/>
              <a:ext cx="133" cy="2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838" name="Rectangle 14"/>
            <p:cNvSpPr>
              <a:spLocks noChangeArrowheads="1"/>
            </p:cNvSpPr>
            <p:nvPr/>
          </p:nvSpPr>
          <p:spPr bwMode="auto">
            <a:xfrm>
              <a:off x="2659" y="2615"/>
              <a:ext cx="133" cy="2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839" name="Rectangle 15"/>
            <p:cNvSpPr>
              <a:spLocks noChangeArrowheads="1"/>
            </p:cNvSpPr>
            <p:nvPr/>
          </p:nvSpPr>
          <p:spPr bwMode="auto">
            <a:xfrm>
              <a:off x="2925" y="2615"/>
              <a:ext cx="133" cy="2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840" name="Rectangle 16"/>
            <p:cNvSpPr>
              <a:spLocks noChangeArrowheads="1"/>
            </p:cNvSpPr>
            <p:nvPr/>
          </p:nvSpPr>
          <p:spPr bwMode="auto">
            <a:xfrm>
              <a:off x="3090" y="2951"/>
              <a:ext cx="133" cy="2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841" name="Rectangle 17"/>
            <p:cNvSpPr>
              <a:spLocks noChangeArrowheads="1"/>
            </p:cNvSpPr>
            <p:nvPr/>
          </p:nvSpPr>
          <p:spPr bwMode="auto">
            <a:xfrm>
              <a:off x="2792" y="2951"/>
              <a:ext cx="133" cy="2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842" name="Rectangle 18"/>
            <p:cNvSpPr>
              <a:spLocks noChangeArrowheads="1"/>
            </p:cNvSpPr>
            <p:nvPr/>
          </p:nvSpPr>
          <p:spPr bwMode="auto">
            <a:xfrm>
              <a:off x="2543" y="2951"/>
              <a:ext cx="133" cy="2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205843" name="AutoShape 19"/>
          <p:cNvSpPr>
            <a:spLocks noChangeArrowheads="1"/>
          </p:cNvSpPr>
          <p:nvPr/>
        </p:nvSpPr>
        <p:spPr bwMode="auto">
          <a:xfrm>
            <a:off x="1910535" y="1399865"/>
            <a:ext cx="2397466" cy="783193"/>
          </a:xfrm>
          <a:prstGeom prst="wedgeRoundRectCallout">
            <a:avLst>
              <a:gd name="adj1" fmla="val 70388"/>
              <a:gd name="adj2" fmla="val 202931"/>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ts val="0"/>
              </a:spcBef>
            </a:pPr>
            <a:r>
              <a:rPr lang="en-US" altLang="zh-CN" sz="2000" b="1" dirty="0">
                <a:solidFill>
                  <a:srgbClr val="0000FF"/>
                </a:solidFill>
              </a:rPr>
              <a:t>system/user process</a:t>
            </a:r>
          </a:p>
          <a:p>
            <a:pPr algn="ctr">
              <a:spcBef>
                <a:spcPts val="0"/>
              </a:spcBef>
            </a:pPr>
            <a:r>
              <a:rPr lang="en-US" altLang="zh-CN" sz="2000" b="1" dirty="0">
                <a:solidFill>
                  <a:srgbClr val="0000FF"/>
                </a:solidFill>
              </a:rPr>
              <a:t>input request</a:t>
            </a:r>
          </a:p>
        </p:txBody>
      </p:sp>
      <p:grpSp>
        <p:nvGrpSpPr>
          <p:cNvPr id="205845" name="Group 21"/>
          <p:cNvGrpSpPr>
            <a:grpSpLocks/>
          </p:cNvGrpSpPr>
          <p:nvPr/>
        </p:nvGrpSpPr>
        <p:grpSpPr bwMode="auto">
          <a:xfrm>
            <a:off x="5257800" y="1403874"/>
            <a:ext cx="1470025" cy="2520619"/>
            <a:chOff x="2304" y="554"/>
            <a:chExt cx="926" cy="1306"/>
          </a:xfrm>
        </p:grpSpPr>
        <p:grpSp>
          <p:nvGrpSpPr>
            <p:cNvPr id="205846" name="Group 22"/>
            <p:cNvGrpSpPr>
              <a:grpSpLocks/>
            </p:cNvGrpSpPr>
            <p:nvPr/>
          </p:nvGrpSpPr>
          <p:grpSpPr bwMode="auto">
            <a:xfrm>
              <a:off x="2304" y="828"/>
              <a:ext cx="926" cy="1032"/>
              <a:chOff x="2304" y="828"/>
              <a:chExt cx="926" cy="1032"/>
            </a:xfrm>
          </p:grpSpPr>
          <p:sp>
            <p:nvSpPr>
              <p:cNvPr id="205847" name="Rectangle 23"/>
              <p:cNvSpPr>
                <a:spLocks noChangeArrowheads="1"/>
              </p:cNvSpPr>
              <p:nvPr/>
            </p:nvSpPr>
            <p:spPr bwMode="auto">
              <a:xfrm>
                <a:off x="2304" y="828"/>
                <a:ext cx="926" cy="10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205848" name="Line 24"/>
              <p:cNvSpPr>
                <a:spLocks noChangeShapeType="1"/>
              </p:cNvSpPr>
              <p:nvPr/>
            </p:nvSpPr>
            <p:spPr bwMode="auto">
              <a:xfrm>
                <a:off x="2304" y="10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849" name="Line 25"/>
              <p:cNvSpPr>
                <a:spLocks noChangeShapeType="1"/>
              </p:cNvSpPr>
              <p:nvPr/>
            </p:nvSpPr>
            <p:spPr bwMode="auto">
              <a:xfrm>
                <a:off x="2304" y="1277"/>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850" name="Line 26"/>
              <p:cNvSpPr>
                <a:spLocks noChangeShapeType="1"/>
              </p:cNvSpPr>
              <p:nvPr/>
            </p:nvSpPr>
            <p:spPr bwMode="auto">
              <a:xfrm>
                <a:off x="2304" y="1463"/>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205851" name="Text Box 27"/>
            <p:cNvSpPr txBox="1">
              <a:spLocks noChangeArrowheads="1"/>
            </p:cNvSpPr>
            <p:nvPr/>
          </p:nvSpPr>
          <p:spPr bwMode="auto">
            <a:xfrm>
              <a:off x="2352" y="554"/>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b="1" dirty="0"/>
                <a:t>memory</a:t>
              </a:r>
            </a:p>
          </p:txBody>
        </p:sp>
      </p:grpSp>
      <p:sp>
        <p:nvSpPr>
          <p:cNvPr id="205852" name="Arc 28"/>
          <p:cNvSpPr>
            <a:spLocks/>
          </p:cNvSpPr>
          <p:nvPr/>
        </p:nvSpPr>
        <p:spPr bwMode="auto">
          <a:xfrm flipH="1" flipV="1">
            <a:off x="4800600" y="2555873"/>
            <a:ext cx="838200" cy="2173154"/>
          </a:xfrm>
          <a:custGeom>
            <a:avLst/>
            <a:gdLst>
              <a:gd name="G0" fmla="+- 0 0 0"/>
              <a:gd name="G1" fmla="+- 18531 0 0"/>
              <a:gd name="G2" fmla="+- 21600 0 0"/>
              <a:gd name="T0" fmla="*/ 11099 w 21600"/>
              <a:gd name="T1" fmla="*/ 0 h 38138"/>
              <a:gd name="T2" fmla="*/ 9062 w 21600"/>
              <a:gd name="T3" fmla="*/ 38138 h 38138"/>
              <a:gd name="T4" fmla="*/ 0 w 21600"/>
              <a:gd name="T5" fmla="*/ 18531 h 38138"/>
            </a:gdLst>
            <a:ahLst/>
            <a:cxnLst>
              <a:cxn ang="0">
                <a:pos x="T0" y="T1"/>
              </a:cxn>
              <a:cxn ang="0">
                <a:pos x="T2" y="T3"/>
              </a:cxn>
              <a:cxn ang="0">
                <a:pos x="T4" y="T5"/>
              </a:cxn>
            </a:cxnLst>
            <a:rect l="0" t="0" r="r" b="b"/>
            <a:pathLst>
              <a:path w="21600" h="38138" fill="none" extrusionOk="0">
                <a:moveTo>
                  <a:pt x="11098" y="0"/>
                </a:moveTo>
                <a:cubicBezTo>
                  <a:pt x="17612" y="3902"/>
                  <a:pt x="21600" y="10937"/>
                  <a:pt x="21600" y="18531"/>
                </a:cubicBezTo>
                <a:cubicBezTo>
                  <a:pt x="21600" y="26951"/>
                  <a:pt x="16706" y="34605"/>
                  <a:pt x="9062" y="38138"/>
                </a:cubicBezTo>
              </a:path>
              <a:path w="21600" h="38138" stroke="0" extrusionOk="0">
                <a:moveTo>
                  <a:pt x="11098" y="0"/>
                </a:moveTo>
                <a:cubicBezTo>
                  <a:pt x="17612" y="3902"/>
                  <a:pt x="21600" y="10937"/>
                  <a:pt x="21600" y="18531"/>
                </a:cubicBezTo>
                <a:cubicBezTo>
                  <a:pt x="21600" y="26951"/>
                  <a:pt x="16706" y="34605"/>
                  <a:pt x="9062" y="38138"/>
                </a:cubicBezTo>
                <a:lnTo>
                  <a:pt x="0" y="18531"/>
                </a:lnTo>
                <a:close/>
              </a:path>
            </a:pathLst>
          </a:custGeom>
          <a:noFill/>
          <a:ln w="2857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205853" name="AutoShape 29"/>
          <p:cNvSpPr>
            <a:spLocks noChangeArrowheads="1"/>
          </p:cNvSpPr>
          <p:nvPr/>
        </p:nvSpPr>
        <p:spPr bwMode="auto">
          <a:xfrm>
            <a:off x="8063719" y="1399866"/>
            <a:ext cx="2397466" cy="783193"/>
          </a:xfrm>
          <a:prstGeom prst="wedgeRoundRectCallout">
            <a:avLst>
              <a:gd name="adj1" fmla="val -95721"/>
              <a:gd name="adj2" fmla="val 211078"/>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ts val="0"/>
              </a:spcBef>
            </a:pPr>
            <a:r>
              <a:rPr lang="en-US" altLang="zh-CN" sz="2000" b="1" dirty="0">
                <a:solidFill>
                  <a:srgbClr val="0000FF"/>
                </a:solidFill>
              </a:rPr>
              <a:t>system/user process</a:t>
            </a:r>
          </a:p>
          <a:p>
            <a:pPr algn="ctr">
              <a:spcBef>
                <a:spcPts val="0"/>
              </a:spcBef>
            </a:pPr>
            <a:r>
              <a:rPr lang="en-US" altLang="zh-CN" sz="2000" b="1" dirty="0">
                <a:solidFill>
                  <a:srgbClr val="0000FF"/>
                </a:solidFill>
              </a:rPr>
              <a:t>output request</a:t>
            </a:r>
          </a:p>
        </p:txBody>
      </p:sp>
      <p:sp>
        <p:nvSpPr>
          <p:cNvPr id="205854" name="Arc 30"/>
          <p:cNvSpPr>
            <a:spLocks/>
          </p:cNvSpPr>
          <p:nvPr/>
        </p:nvSpPr>
        <p:spPr bwMode="auto">
          <a:xfrm>
            <a:off x="6627814" y="2933945"/>
            <a:ext cx="534987" cy="2124000"/>
          </a:xfrm>
          <a:custGeom>
            <a:avLst/>
            <a:gdLst>
              <a:gd name="G0" fmla="+- 0 0 0"/>
              <a:gd name="G1" fmla="+- 21600 0 0"/>
              <a:gd name="G2" fmla="+- 21600 0 0"/>
              <a:gd name="T0" fmla="*/ 69 w 21600"/>
              <a:gd name="T1" fmla="*/ 0 h 23211"/>
              <a:gd name="T2" fmla="*/ 21540 w 21600"/>
              <a:gd name="T3" fmla="*/ 23211 h 23211"/>
              <a:gd name="T4" fmla="*/ 0 w 21600"/>
              <a:gd name="T5" fmla="*/ 21600 h 23211"/>
            </a:gdLst>
            <a:ahLst/>
            <a:cxnLst>
              <a:cxn ang="0">
                <a:pos x="T0" y="T1"/>
              </a:cxn>
              <a:cxn ang="0">
                <a:pos x="T2" y="T3"/>
              </a:cxn>
              <a:cxn ang="0">
                <a:pos x="T4" y="T5"/>
              </a:cxn>
            </a:cxnLst>
            <a:rect l="0" t="0" r="r" b="b"/>
            <a:pathLst>
              <a:path w="21600" h="23211" fill="none" extrusionOk="0">
                <a:moveTo>
                  <a:pt x="68" y="0"/>
                </a:moveTo>
                <a:cubicBezTo>
                  <a:pt x="11971" y="38"/>
                  <a:pt x="21600" y="9697"/>
                  <a:pt x="21600" y="21600"/>
                </a:cubicBezTo>
                <a:cubicBezTo>
                  <a:pt x="21600" y="22137"/>
                  <a:pt x="21579" y="22674"/>
                  <a:pt x="21539" y="23210"/>
                </a:cubicBezTo>
              </a:path>
              <a:path w="21600" h="23211" stroke="0" extrusionOk="0">
                <a:moveTo>
                  <a:pt x="68" y="0"/>
                </a:moveTo>
                <a:cubicBezTo>
                  <a:pt x="11971" y="38"/>
                  <a:pt x="21600" y="9697"/>
                  <a:pt x="21600" y="21600"/>
                </a:cubicBezTo>
                <a:cubicBezTo>
                  <a:pt x="21600" y="22137"/>
                  <a:pt x="21579" y="22674"/>
                  <a:pt x="21539" y="23210"/>
                </a:cubicBezTo>
                <a:lnTo>
                  <a:pt x="0" y="21600"/>
                </a:lnTo>
                <a:close/>
              </a:path>
            </a:pathLst>
          </a:custGeom>
          <a:noFill/>
          <a:ln w="2857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205855" name="Group 31"/>
          <p:cNvGrpSpPr>
            <a:grpSpLocks/>
          </p:cNvGrpSpPr>
          <p:nvPr/>
        </p:nvGrpSpPr>
        <p:grpSpPr bwMode="auto">
          <a:xfrm>
            <a:off x="10069573" y="2899785"/>
            <a:ext cx="1428750" cy="1438276"/>
            <a:chOff x="4416" y="1440"/>
            <a:chExt cx="900" cy="906"/>
          </a:xfrm>
        </p:grpSpPr>
        <p:graphicFrame>
          <p:nvGraphicFramePr>
            <p:cNvPr id="205856" name="Object 32"/>
            <p:cNvGraphicFramePr>
              <a:graphicFrameLocks noChangeAspect="1"/>
            </p:cNvGraphicFramePr>
            <p:nvPr/>
          </p:nvGraphicFramePr>
          <p:xfrm>
            <a:off x="4464" y="1440"/>
            <a:ext cx="768" cy="660"/>
          </p:xfrm>
          <a:graphic>
            <a:graphicData uri="http://schemas.openxmlformats.org/presentationml/2006/ole">
              <mc:AlternateContent xmlns:mc="http://schemas.openxmlformats.org/markup-compatibility/2006">
                <mc:Choice xmlns:v="urn:schemas-microsoft-com:vml" Requires="v">
                  <p:oleObj name="剪辑" r:id="rId3" imgW="1383840" imgH="1187640" progId="MS_ClipArt_Gallery.2">
                    <p:embed/>
                  </p:oleObj>
                </mc:Choice>
                <mc:Fallback>
                  <p:oleObj name="剪辑" r:id="rId3" imgW="1383840" imgH="1187640" progId="MS_ClipArt_Gallery.2">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440"/>
                          <a:ext cx="768" cy="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57" name="Text Box 33"/>
            <p:cNvSpPr txBox="1">
              <a:spLocks noChangeArrowheads="1"/>
            </p:cNvSpPr>
            <p:nvPr/>
          </p:nvSpPr>
          <p:spPr bwMode="auto">
            <a:xfrm>
              <a:off x="4416" y="2094"/>
              <a:ext cx="9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sz="2000" b="1" dirty="0"/>
                <a:t>line printer</a:t>
              </a:r>
            </a:p>
          </p:txBody>
        </p:sp>
      </p:grpSp>
      <p:sp>
        <p:nvSpPr>
          <p:cNvPr id="205858" name="Freeform 34"/>
          <p:cNvSpPr>
            <a:spLocks/>
          </p:cNvSpPr>
          <p:nvPr/>
        </p:nvSpPr>
        <p:spPr bwMode="auto">
          <a:xfrm>
            <a:off x="7784043" y="3429000"/>
            <a:ext cx="2397466" cy="1625787"/>
          </a:xfrm>
          <a:custGeom>
            <a:avLst/>
            <a:gdLst>
              <a:gd name="T0" fmla="*/ 0 w 768"/>
              <a:gd name="T1" fmla="*/ 1152 h 1152"/>
              <a:gd name="T2" fmla="*/ 288 w 768"/>
              <a:gd name="T3" fmla="*/ 1008 h 1152"/>
              <a:gd name="T4" fmla="*/ 432 w 768"/>
              <a:gd name="T5" fmla="*/ 288 h 1152"/>
              <a:gd name="T6" fmla="*/ 768 w 768"/>
              <a:gd name="T7" fmla="*/ 0 h 1152"/>
            </a:gdLst>
            <a:ahLst/>
            <a:cxnLst>
              <a:cxn ang="0">
                <a:pos x="T0" y="T1"/>
              </a:cxn>
              <a:cxn ang="0">
                <a:pos x="T2" y="T3"/>
              </a:cxn>
              <a:cxn ang="0">
                <a:pos x="T4" y="T5"/>
              </a:cxn>
              <a:cxn ang="0">
                <a:pos x="T6" y="T7"/>
              </a:cxn>
            </a:cxnLst>
            <a:rect l="0" t="0" r="r" b="b"/>
            <a:pathLst>
              <a:path w="768" h="1152">
                <a:moveTo>
                  <a:pt x="0" y="1152"/>
                </a:moveTo>
                <a:cubicBezTo>
                  <a:pt x="108" y="1152"/>
                  <a:pt x="216" y="1152"/>
                  <a:pt x="288" y="1008"/>
                </a:cubicBezTo>
                <a:cubicBezTo>
                  <a:pt x="360" y="864"/>
                  <a:pt x="352" y="456"/>
                  <a:pt x="432" y="288"/>
                </a:cubicBezTo>
                <a:cubicBezTo>
                  <a:pt x="512" y="120"/>
                  <a:pt x="712" y="48"/>
                  <a:pt x="768" y="0"/>
                </a:cubicBezTo>
              </a:path>
            </a:pathLst>
          </a:custGeom>
          <a:noFill/>
          <a:ln w="28575" cap="flat" cmpd="sng">
            <a:solidFill>
              <a:schemeClr val="tx1"/>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205859" name="AutoShape 35"/>
          <p:cNvSpPr>
            <a:spLocks noChangeArrowheads="1"/>
          </p:cNvSpPr>
          <p:nvPr/>
        </p:nvSpPr>
        <p:spPr bwMode="auto">
          <a:xfrm>
            <a:off x="9601231" y="5297818"/>
            <a:ext cx="1850364" cy="783193"/>
          </a:xfrm>
          <a:prstGeom prst="wedgeRoundRectCallout">
            <a:avLst>
              <a:gd name="adj1" fmla="val -84204"/>
              <a:gd name="adj2" fmla="val -180992"/>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ts val="0"/>
              </a:spcBef>
            </a:pPr>
            <a:r>
              <a:rPr lang="en-US" altLang="zh-CN" sz="2000" b="1" dirty="0">
                <a:solidFill>
                  <a:srgbClr val="0000FF"/>
                </a:solidFill>
              </a:rPr>
              <a:t>OS</a:t>
            </a:r>
          </a:p>
          <a:p>
            <a:pPr algn="ctr">
              <a:spcBef>
                <a:spcPts val="0"/>
              </a:spcBef>
            </a:pPr>
            <a:r>
              <a:rPr lang="en-US" altLang="zh-CN" sz="2000" b="1" dirty="0">
                <a:solidFill>
                  <a:srgbClr val="0000FF"/>
                </a:solidFill>
              </a:rPr>
              <a:t>output process</a:t>
            </a:r>
          </a:p>
        </p:txBody>
      </p:sp>
      <p:sp>
        <p:nvSpPr>
          <p:cNvPr id="2" name="圆角矩形 1"/>
          <p:cNvSpPr/>
          <p:nvPr/>
        </p:nvSpPr>
        <p:spPr bwMode="auto">
          <a:xfrm>
            <a:off x="9252000" y="251140"/>
            <a:ext cx="2700000" cy="432000"/>
          </a:xfrm>
          <a:prstGeom prst="round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2000" b="1" dirty="0">
                <a:latin typeface="楷体" panose="02010609060101010101" pitchFamily="49" charset="-122"/>
                <a:ea typeface="楷体" panose="02010609060101010101" pitchFamily="49" charset="-122"/>
              </a:rPr>
              <a:t>虚拟设备，提高效率</a:t>
            </a:r>
          </a:p>
        </p:txBody>
      </p:sp>
      <p:sp>
        <p:nvSpPr>
          <p:cNvPr id="3" name="Rectangle 29">
            <a:extLst>
              <a:ext uri="{FF2B5EF4-FFF2-40B4-BE49-F238E27FC236}">
                <a16:creationId xmlns:a16="http://schemas.microsoft.com/office/drawing/2014/main" id="{D2D832A0-BC6C-4667-BE27-7AD991A4621F}"/>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27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834"/>
                                        </p:tgtEl>
                                        <p:attrNameLst>
                                          <p:attrName>style.visibility</p:attrName>
                                        </p:attrNameLst>
                                      </p:cBhvr>
                                      <p:to>
                                        <p:strVal val="visible"/>
                                      </p:to>
                                    </p:set>
                                    <p:animEffect transition="in" filter="wipe(left)">
                                      <p:cBhvr>
                                        <p:cTn id="7" dur="500"/>
                                        <p:tgtEl>
                                          <p:spTgt spid="2058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5835"/>
                                        </p:tgtEl>
                                        <p:attrNameLst>
                                          <p:attrName>style.visibility</p:attrName>
                                        </p:attrNameLst>
                                      </p:cBhvr>
                                      <p:to>
                                        <p:strVal val="visible"/>
                                      </p:to>
                                    </p:set>
                                    <p:animEffect transition="in" filter="wipe(left)">
                                      <p:cBhvr>
                                        <p:cTn id="10" dur="500"/>
                                        <p:tgtEl>
                                          <p:spTgt spid="2058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5852"/>
                                        </p:tgtEl>
                                        <p:attrNameLst>
                                          <p:attrName>style.visibility</p:attrName>
                                        </p:attrNameLst>
                                      </p:cBhvr>
                                      <p:to>
                                        <p:strVal val="visible"/>
                                      </p:to>
                                    </p:set>
                                    <p:animEffect transition="in" filter="wipe(down)">
                                      <p:cBhvr>
                                        <p:cTn id="15" dur="500"/>
                                        <p:tgtEl>
                                          <p:spTgt spid="20585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5843"/>
                                        </p:tgtEl>
                                        <p:attrNameLst>
                                          <p:attrName>style.visibility</p:attrName>
                                        </p:attrNameLst>
                                      </p:cBhvr>
                                      <p:to>
                                        <p:strVal val="visible"/>
                                      </p:to>
                                    </p:set>
                                    <p:animEffect transition="in" filter="wipe(down)">
                                      <p:cBhvr>
                                        <p:cTn id="18" dur="500"/>
                                        <p:tgtEl>
                                          <p:spTgt spid="20584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5854"/>
                                        </p:tgtEl>
                                        <p:attrNameLst>
                                          <p:attrName>style.visibility</p:attrName>
                                        </p:attrNameLst>
                                      </p:cBhvr>
                                      <p:to>
                                        <p:strVal val="visible"/>
                                      </p:to>
                                    </p:set>
                                    <p:animEffect transition="in" filter="wipe(left)">
                                      <p:cBhvr>
                                        <p:cTn id="23" dur="500"/>
                                        <p:tgtEl>
                                          <p:spTgt spid="20585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05853"/>
                                        </p:tgtEl>
                                        <p:attrNameLst>
                                          <p:attrName>style.visibility</p:attrName>
                                        </p:attrNameLst>
                                      </p:cBhvr>
                                      <p:to>
                                        <p:strVal val="visible"/>
                                      </p:to>
                                    </p:set>
                                    <p:animEffect transition="in" filter="wipe(left)">
                                      <p:cBhvr>
                                        <p:cTn id="26" dur="500"/>
                                        <p:tgtEl>
                                          <p:spTgt spid="2058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05858"/>
                                        </p:tgtEl>
                                        <p:attrNameLst>
                                          <p:attrName>style.visibility</p:attrName>
                                        </p:attrNameLst>
                                      </p:cBhvr>
                                      <p:to>
                                        <p:strVal val="visible"/>
                                      </p:to>
                                    </p:set>
                                    <p:animEffect transition="in" filter="wipe(left)">
                                      <p:cBhvr>
                                        <p:cTn id="31" dur="500"/>
                                        <p:tgtEl>
                                          <p:spTgt spid="20585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05859"/>
                                        </p:tgtEl>
                                        <p:attrNameLst>
                                          <p:attrName>style.visibility</p:attrName>
                                        </p:attrNameLst>
                                      </p:cBhvr>
                                      <p:to>
                                        <p:strVal val="visible"/>
                                      </p:to>
                                    </p:set>
                                    <p:animEffect transition="in" filter="wipe(left)">
                                      <p:cBhvr>
                                        <p:cTn id="34" dur="500"/>
                                        <p:tgtEl>
                                          <p:spTgt spid="20585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4" grpId="0" animBg="1"/>
      <p:bldP spid="205835" grpId="0" animBg="1"/>
      <p:bldP spid="205843" grpId="0" animBg="1"/>
      <p:bldP spid="205852" grpId="0" animBg="1"/>
      <p:bldP spid="205853" grpId="0" animBg="1"/>
      <p:bldP spid="205854" grpId="0" animBg="1"/>
      <p:bldP spid="205858" grpId="0" animBg="1"/>
      <p:bldP spid="205859"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000" y="108000"/>
            <a:ext cx="11520000" cy="720000"/>
          </a:xfrm>
        </p:spPr>
        <p:txBody>
          <a:bodyPr/>
          <a:lstStyle/>
          <a:p>
            <a:r>
              <a:rPr lang="en-US" altLang="zh-CN" dirty="0"/>
              <a:t>Multiprogramming</a:t>
            </a:r>
            <a:endParaRPr lang="zh-CN" altLang="en-US" dirty="0"/>
          </a:p>
        </p:txBody>
      </p:sp>
      <p:sp>
        <p:nvSpPr>
          <p:cNvPr id="442371" name="Rectangle 3"/>
          <p:cNvSpPr>
            <a:spLocks noGrp="1" noChangeArrowheads="1"/>
          </p:cNvSpPr>
          <p:nvPr>
            <p:ph sz="half" idx="1"/>
          </p:nvPr>
        </p:nvSpPr>
        <p:spPr>
          <a:xfrm>
            <a:off x="360000" y="1080001"/>
            <a:ext cx="7896240" cy="5373188"/>
          </a:xfrm>
        </p:spPr>
        <p:txBody>
          <a:bodyPr>
            <a:normAutofit/>
          </a:bodyPr>
          <a:lstStyle/>
          <a:p>
            <a:pPr>
              <a:spcBef>
                <a:spcPts val="600"/>
              </a:spcBef>
            </a:pPr>
            <a:r>
              <a:rPr lang="en-US" altLang="zh-CN" dirty="0">
                <a:latin typeface="Times New Roman" panose="02020603050405020304" pitchFamily="18" charset="0"/>
                <a:cs typeface="Times New Roman" panose="02020603050405020304" pitchFamily="18" charset="0"/>
              </a:rPr>
              <a:t>To </a:t>
            </a:r>
            <a:r>
              <a:rPr lang="en-US" altLang="zh-CN" dirty="0">
                <a:solidFill>
                  <a:srgbClr val="0000FF"/>
                </a:solidFill>
                <a:latin typeface="Times New Roman" panose="02020603050405020304" pitchFamily="18" charset="0"/>
                <a:cs typeface="Times New Roman" panose="02020603050405020304" pitchFamily="18" charset="0"/>
              </a:rPr>
              <a:t>keep</a:t>
            </a:r>
            <a:r>
              <a:rPr lang="en-US" altLang="zh-CN" dirty="0">
                <a:latin typeface="Times New Roman" panose="02020603050405020304" pitchFamily="18" charset="0"/>
                <a:cs typeface="Times New Roman" panose="02020603050405020304" pitchFamily="18" charset="0"/>
              </a:rPr>
              <a:t> CPU and I/O devices </a:t>
            </a:r>
            <a:r>
              <a:rPr lang="en-US" altLang="zh-CN" dirty="0">
                <a:solidFill>
                  <a:srgbClr val="0000FF"/>
                </a:solidFill>
                <a:latin typeface="Times New Roman" panose="02020603050405020304" pitchFamily="18" charset="0"/>
                <a:cs typeface="Times New Roman" panose="02020603050405020304" pitchFamily="18" charset="0"/>
              </a:rPr>
              <a:t>busy</a:t>
            </a:r>
            <a:r>
              <a:rPr lang="en-US" altLang="zh-CN" dirty="0">
                <a:latin typeface="Times New Roman" panose="02020603050405020304" pitchFamily="18" charset="0"/>
                <a:cs typeface="Times New Roman" panose="02020603050405020304" pitchFamily="18" charset="0"/>
              </a:rPr>
              <a:t> at all times.</a:t>
            </a:r>
          </a:p>
          <a:p>
            <a:pPr>
              <a:spcBef>
                <a:spcPts val="600"/>
              </a:spcBef>
            </a:pPr>
            <a:r>
              <a:rPr lang="en-US" altLang="zh-CN" dirty="0">
                <a:latin typeface="Times New Roman" panose="02020603050405020304" pitchFamily="18" charset="0"/>
                <a:cs typeface="Times New Roman" panose="02020603050405020304" pitchFamily="18" charset="0"/>
              </a:rPr>
              <a:t>Multiprogramming organizes jobs (code and data) so CPU always has one to execute.</a:t>
            </a:r>
          </a:p>
          <a:p>
            <a:pPr>
              <a:spcBef>
                <a:spcPts val="600"/>
              </a:spcBef>
            </a:pPr>
            <a:r>
              <a:rPr lang="en-US" altLang="zh-CN" dirty="0">
                <a:latin typeface="Times New Roman" panose="02020603050405020304" pitchFamily="18" charset="0"/>
                <a:cs typeface="Times New Roman" panose="02020603050405020304" pitchFamily="18" charset="0"/>
              </a:rPr>
              <a:t>A subset of total jobs in system is kept in memory.</a:t>
            </a:r>
          </a:p>
          <a:p>
            <a:pPr>
              <a:spcBef>
                <a:spcPts val="600"/>
              </a:spcBef>
            </a:pPr>
            <a:r>
              <a:rPr lang="en-US" altLang="zh-CN" dirty="0">
                <a:solidFill>
                  <a:srgbClr val="0000FF"/>
                </a:solidFill>
              </a:rPr>
              <a:t>job scheduling – </a:t>
            </a:r>
            <a:r>
              <a:rPr lang="en-US" altLang="zh-CN" dirty="0">
                <a:latin typeface="Times New Roman" panose="02020603050405020304" pitchFamily="18" charset="0"/>
                <a:cs typeface="Times New Roman" panose="02020603050405020304" pitchFamily="18" charset="0"/>
              </a:rPr>
              <a:t>selects</a:t>
            </a:r>
            <a:r>
              <a:rPr lang="en-US" altLang="zh-CN" dirty="0"/>
              <a:t> one job to </a:t>
            </a:r>
            <a:r>
              <a:rPr lang="en-US" altLang="zh-CN" dirty="0">
                <a:latin typeface="Times New Roman" panose="02020603050405020304" pitchFamily="18" charset="0"/>
                <a:cs typeface="Times New Roman" panose="02020603050405020304" pitchFamily="18" charset="0"/>
              </a:rPr>
              <a:t>run.</a:t>
            </a:r>
            <a:endParaRPr lang="en-US" altLang="zh-CN" dirty="0">
              <a:solidFill>
                <a:srgbClr val="0000FF"/>
              </a:solidFill>
              <a:latin typeface="Times New Roman" panose="02020603050405020304" pitchFamily="18" charset="0"/>
              <a:cs typeface="Times New Roman" panose="02020603050405020304" pitchFamily="18" charset="0"/>
            </a:endParaRPr>
          </a:p>
          <a:p>
            <a:pPr>
              <a:spcBef>
                <a:spcPts val="600"/>
              </a:spcBef>
            </a:pPr>
            <a:r>
              <a:rPr lang="en-US" altLang="zh-CN" dirty="0">
                <a:latin typeface="Times New Roman" panose="02020603050405020304" pitchFamily="18" charset="0"/>
                <a:cs typeface="Times New Roman" panose="02020603050405020304" pitchFamily="18" charset="0"/>
              </a:rPr>
              <a:t>When it has to wait ( e.g. for I/O ), OS switches to another job. </a:t>
            </a:r>
          </a:p>
        </p:txBody>
      </p:sp>
      <p:pic>
        <p:nvPicPr>
          <p:cNvPr id="9" name="内容占位符 8">
            <a:extLst>
              <a:ext uri="{FF2B5EF4-FFF2-40B4-BE49-F238E27FC236}">
                <a16:creationId xmlns:a16="http://schemas.microsoft.com/office/drawing/2014/main" id="{44165455-436E-762F-ED74-0F14C982E265}"/>
              </a:ext>
            </a:extLst>
          </p:cNvPr>
          <p:cNvPicPr>
            <a:picLocks noGrp="1" noChangeAspect="1"/>
          </p:cNvPicPr>
          <p:nvPr>
            <p:ph sz="half" idx="2"/>
          </p:nvPr>
        </p:nvPicPr>
        <p:blipFill>
          <a:blip r:embed="rId3"/>
          <a:stretch>
            <a:fillRect/>
          </a:stretch>
        </p:blipFill>
        <p:spPr>
          <a:xfrm>
            <a:off x="8481265" y="1064326"/>
            <a:ext cx="3485870" cy="4833347"/>
          </a:xfrm>
          <a:prstGeom prst="rect">
            <a:avLst/>
          </a:prstGeom>
        </p:spPr>
      </p:pic>
      <p:sp>
        <p:nvSpPr>
          <p:cNvPr id="3" name="Rectangle 29">
            <a:extLst>
              <a:ext uri="{FF2B5EF4-FFF2-40B4-BE49-F238E27FC236}">
                <a16:creationId xmlns:a16="http://schemas.microsoft.com/office/drawing/2014/main" id="{CF3AF091-22F2-B3AB-6BB4-8F859FBC8206}"/>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28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2371">
                                            <p:txEl>
                                              <p:pRg st="0" end="0"/>
                                            </p:txEl>
                                          </p:spTgt>
                                        </p:tgtEl>
                                        <p:attrNameLst>
                                          <p:attrName>style.visibility</p:attrName>
                                        </p:attrNameLst>
                                      </p:cBhvr>
                                      <p:to>
                                        <p:strVal val="visible"/>
                                      </p:to>
                                    </p:set>
                                    <p:animEffect transition="in" filter="wipe(left)">
                                      <p:cBhvr>
                                        <p:cTn id="7" dur="500"/>
                                        <p:tgtEl>
                                          <p:spTgt spid="442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2371">
                                            <p:txEl>
                                              <p:pRg st="1" end="1"/>
                                            </p:txEl>
                                          </p:spTgt>
                                        </p:tgtEl>
                                        <p:attrNameLst>
                                          <p:attrName>style.visibility</p:attrName>
                                        </p:attrNameLst>
                                      </p:cBhvr>
                                      <p:to>
                                        <p:strVal val="visible"/>
                                      </p:to>
                                    </p:set>
                                    <p:animEffect transition="in" filter="wipe(left)">
                                      <p:cBhvr>
                                        <p:cTn id="12" dur="500"/>
                                        <p:tgtEl>
                                          <p:spTgt spid="4423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2371">
                                            <p:txEl>
                                              <p:pRg st="2" end="2"/>
                                            </p:txEl>
                                          </p:spTgt>
                                        </p:tgtEl>
                                        <p:attrNameLst>
                                          <p:attrName>style.visibility</p:attrName>
                                        </p:attrNameLst>
                                      </p:cBhvr>
                                      <p:to>
                                        <p:strVal val="visible"/>
                                      </p:to>
                                    </p:set>
                                    <p:animEffect transition="in" filter="wipe(left)">
                                      <p:cBhvr>
                                        <p:cTn id="17" dur="500"/>
                                        <p:tgtEl>
                                          <p:spTgt spid="4423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2371">
                                            <p:txEl>
                                              <p:pRg st="3" end="3"/>
                                            </p:txEl>
                                          </p:spTgt>
                                        </p:tgtEl>
                                        <p:attrNameLst>
                                          <p:attrName>style.visibility</p:attrName>
                                        </p:attrNameLst>
                                      </p:cBhvr>
                                      <p:to>
                                        <p:strVal val="visible"/>
                                      </p:to>
                                    </p:set>
                                    <p:animEffect transition="in" filter="wipe(left)">
                                      <p:cBhvr>
                                        <p:cTn id="27" dur="500"/>
                                        <p:tgtEl>
                                          <p:spTgt spid="44237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2371">
                                            <p:txEl>
                                              <p:pRg st="4" end="4"/>
                                            </p:txEl>
                                          </p:spTgt>
                                        </p:tgtEl>
                                        <p:attrNameLst>
                                          <p:attrName>style.visibility</p:attrName>
                                        </p:attrNameLst>
                                      </p:cBhvr>
                                      <p:to>
                                        <p:strVal val="visible"/>
                                      </p:to>
                                    </p:set>
                                    <p:animEffect transition="in" filter="wipe(left)">
                                      <p:cBhvr>
                                        <p:cTn id="32" dur="500"/>
                                        <p:tgtEl>
                                          <p:spTgt spid="4423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Multiprogramming</a:t>
            </a:r>
            <a:endParaRPr lang="zh-CN" altLang="en-US" dirty="0"/>
          </a:p>
        </p:txBody>
      </p:sp>
      <p:sp>
        <p:nvSpPr>
          <p:cNvPr id="209923" name="Rectangle 3"/>
          <p:cNvSpPr>
            <a:spLocks noGrp="1" noChangeArrowheads="1"/>
          </p:cNvSpPr>
          <p:nvPr>
            <p:ph idx="1"/>
          </p:nvPr>
        </p:nvSpPr>
        <p:spPr/>
        <p:txBody>
          <a:bodyPr/>
          <a:lstStyle/>
          <a:p>
            <a:pPr>
              <a:buFont typeface="Wingdings" panose="05000000000000000000" pitchFamily="2" charset="2"/>
              <a:buChar char="n"/>
            </a:pPr>
            <a:r>
              <a:rPr lang="en-US" altLang="zh-CN" dirty="0"/>
              <a:t>When one job needs to wait for I/O, the processor can switch to the other job.</a:t>
            </a:r>
          </a:p>
          <a:p>
            <a:pPr>
              <a:buFont typeface="Wingdings" panose="05000000000000000000" pitchFamily="2" charset="2"/>
              <a:buChar char="n"/>
            </a:pPr>
            <a:r>
              <a:rPr lang="en-US" altLang="zh-CN" dirty="0"/>
              <a:t>Multiprogramming with two programs:</a:t>
            </a:r>
          </a:p>
          <a:p>
            <a:endParaRPr lang="en-US" altLang="zh-CN" dirty="0"/>
          </a:p>
        </p:txBody>
      </p:sp>
      <p:sp>
        <p:nvSpPr>
          <p:cNvPr id="209924" name="Rectangle 4"/>
          <p:cNvSpPr>
            <a:spLocks noChangeArrowheads="1"/>
          </p:cNvSpPr>
          <p:nvPr/>
        </p:nvSpPr>
        <p:spPr bwMode="auto">
          <a:xfrm>
            <a:off x="2451191" y="3205562"/>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run</a:t>
            </a:r>
          </a:p>
        </p:txBody>
      </p:sp>
      <p:sp>
        <p:nvSpPr>
          <p:cNvPr id="209927" name="Rectangle 7"/>
          <p:cNvSpPr>
            <a:spLocks noChangeArrowheads="1"/>
          </p:cNvSpPr>
          <p:nvPr/>
        </p:nvSpPr>
        <p:spPr bwMode="auto">
          <a:xfrm>
            <a:off x="2451191" y="3973912"/>
            <a:ext cx="854075" cy="457200"/>
          </a:xfrm>
          <a:prstGeom prst="rect">
            <a:avLst/>
          </a:prstGeom>
          <a:solidFill>
            <a:schemeClr val="bg1">
              <a:lumMod val="65000"/>
            </a:schemeClr>
          </a:solidFill>
          <a:ln>
            <a:noFill/>
          </a:ln>
          <a:effectLst/>
        </p:spPr>
        <p:txBody>
          <a:bodyPr anchor="ctr">
            <a:spAutoFit/>
          </a:bodyPr>
          <a:lstStyle/>
          <a:p>
            <a:pPr algn="ctr"/>
            <a:endParaRPr lang="en-US" altLang="zh-CN" b="1" dirty="0"/>
          </a:p>
        </p:txBody>
      </p:sp>
      <p:sp>
        <p:nvSpPr>
          <p:cNvPr id="209928" name="Rectangle 8"/>
          <p:cNvSpPr>
            <a:spLocks noChangeArrowheads="1"/>
          </p:cNvSpPr>
          <p:nvPr/>
        </p:nvSpPr>
        <p:spPr bwMode="auto">
          <a:xfrm>
            <a:off x="3306854" y="3973912"/>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run</a:t>
            </a:r>
          </a:p>
        </p:txBody>
      </p:sp>
      <p:sp>
        <p:nvSpPr>
          <p:cNvPr id="209929" name="Rectangle 9"/>
          <p:cNvSpPr>
            <a:spLocks noChangeArrowheads="1"/>
          </p:cNvSpPr>
          <p:nvPr/>
        </p:nvSpPr>
        <p:spPr bwMode="auto">
          <a:xfrm>
            <a:off x="3305266" y="3203975"/>
            <a:ext cx="2925763" cy="46800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I/O</a:t>
            </a:r>
          </a:p>
        </p:txBody>
      </p:sp>
      <p:sp>
        <p:nvSpPr>
          <p:cNvPr id="209930" name="Rectangle 10"/>
          <p:cNvSpPr>
            <a:spLocks noChangeArrowheads="1"/>
          </p:cNvSpPr>
          <p:nvPr/>
        </p:nvSpPr>
        <p:spPr bwMode="auto">
          <a:xfrm>
            <a:off x="6231029" y="3203975"/>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run</a:t>
            </a:r>
          </a:p>
        </p:txBody>
      </p:sp>
      <p:sp>
        <p:nvSpPr>
          <p:cNvPr id="209931" name="Rectangle 11"/>
          <p:cNvSpPr>
            <a:spLocks noChangeArrowheads="1"/>
          </p:cNvSpPr>
          <p:nvPr/>
        </p:nvSpPr>
        <p:spPr bwMode="auto">
          <a:xfrm>
            <a:off x="4160929" y="3969150"/>
            <a:ext cx="2497137" cy="46800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altLang="zh-CN" b="1" dirty="0"/>
              <a:t>I/O</a:t>
            </a:r>
          </a:p>
        </p:txBody>
      </p:sp>
      <p:sp>
        <p:nvSpPr>
          <p:cNvPr id="209932" name="Rectangle 12"/>
          <p:cNvSpPr>
            <a:spLocks noChangeArrowheads="1"/>
          </p:cNvSpPr>
          <p:nvPr/>
        </p:nvSpPr>
        <p:spPr bwMode="auto">
          <a:xfrm>
            <a:off x="7086691" y="3973912"/>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run</a:t>
            </a:r>
          </a:p>
        </p:txBody>
      </p:sp>
      <p:sp>
        <p:nvSpPr>
          <p:cNvPr id="209933" name="Rectangle 13"/>
          <p:cNvSpPr>
            <a:spLocks noChangeArrowheads="1"/>
          </p:cNvSpPr>
          <p:nvPr/>
        </p:nvSpPr>
        <p:spPr bwMode="auto">
          <a:xfrm>
            <a:off x="7086690" y="3203975"/>
            <a:ext cx="1754188" cy="46800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I/O</a:t>
            </a:r>
          </a:p>
        </p:txBody>
      </p:sp>
      <p:sp>
        <p:nvSpPr>
          <p:cNvPr id="209934" name="Rectangle 14"/>
          <p:cNvSpPr>
            <a:spLocks noChangeArrowheads="1"/>
          </p:cNvSpPr>
          <p:nvPr/>
        </p:nvSpPr>
        <p:spPr bwMode="auto">
          <a:xfrm>
            <a:off x="7940765" y="3973912"/>
            <a:ext cx="1944000" cy="46800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I/O</a:t>
            </a:r>
          </a:p>
        </p:txBody>
      </p:sp>
      <p:grpSp>
        <p:nvGrpSpPr>
          <p:cNvPr id="209941" name="Group 21"/>
          <p:cNvGrpSpPr>
            <a:grpSpLocks/>
          </p:cNvGrpSpPr>
          <p:nvPr/>
        </p:nvGrpSpPr>
        <p:grpSpPr bwMode="auto">
          <a:xfrm>
            <a:off x="920426" y="3219851"/>
            <a:ext cx="10015552" cy="2921000"/>
            <a:chOff x="187" y="1763"/>
            <a:chExt cx="6309" cy="1840"/>
          </a:xfrm>
        </p:grpSpPr>
        <p:sp>
          <p:nvSpPr>
            <p:cNvPr id="209942" name="Line 22"/>
            <p:cNvSpPr>
              <a:spLocks noChangeShapeType="1"/>
            </p:cNvSpPr>
            <p:nvPr/>
          </p:nvSpPr>
          <p:spPr bwMode="auto">
            <a:xfrm>
              <a:off x="1053" y="2042"/>
              <a:ext cx="5443" cy="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43" name="Line 23"/>
            <p:cNvSpPr>
              <a:spLocks noChangeShapeType="1"/>
            </p:cNvSpPr>
            <p:nvPr/>
          </p:nvSpPr>
          <p:spPr bwMode="auto">
            <a:xfrm>
              <a:off x="1053" y="2522"/>
              <a:ext cx="5443" cy="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44" name="Text Box 24"/>
            <p:cNvSpPr txBox="1">
              <a:spLocks noChangeArrowheads="1"/>
            </p:cNvSpPr>
            <p:nvPr/>
          </p:nvSpPr>
          <p:spPr bwMode="auto">
            <a:xfrm>
              <a:off x="187" y="1763"/>
              <a:ext cx="8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t>Program A</a:t>
              </a:r>
            </a:p>
          </p:txBody>
        </p:sp>
        <p:sp>
          <p:nvSpPr>
            <p:cNvPr id="209945" name="Text Box 25"/>
            <p:cNvSpPr txBox="1">
              <a:spLocks noChangeArrowheads="1"/>
            </p:cNvSpPr>
            <p:nvPr/>
          </p:nvSpPr>
          <p:spPr bwMode="auto">
            <a:xfrm>
              <a:off x="187" y="2273"/>
              <a:ext cx="8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t>Program B</a:t>
              </a:r>
            </a:p>
          </p:txBody>
        </p:sp>
        <p:sp>
          <p:nvSpPr>
            <p:cNvPr id="209946" name="Text Box 26"/>
            <p:cNvSpPr txBox="1">
              <a:spLocks noChangeArrowheads="1"/>
            </p:cNvSpPr>
            <p:nvPr/>
          </p:nvSpPr>
          <p:spPr bwMode="auto">
            <a:xfrm>
              <a:off x="1364" y="3351"/>
              <a:ext cx="420" cy="25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t>time</a:t>
              </a:r>
            </a:p>
          </p:txBody>
        </p:sp>
        <p:sp>
          <p:nvSpPr>
            <p:cNvPr id="209947" name="Line 27"/>
            <p:cNvSpPr>
              <a:spLocks noChangeShapeType="1"/>
            </p:cNvSpPr>
            <p:nvPr/>
          </p:nvSpPr>
          <p:spPr bwMode="auto">
            <a:xfrm>
              <a:off x="1831" y="3521"/>
              <a:ext cx="2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 name="Rectangle 7"/>
          <p:cNvSpPr>
            <a:spLocks noChangeArrowheads="1"/>
          </p:cNvSpPr>
          <p:nvPr/>
        </p:nvSpPr>
        <p:spPr bwMode="auto">
          <a:xfrm>
            <a:off x="6658066" y="3967563"/>
            <a:ext cx="425451" cy="457200"/>
          </a:xfrm>
          <a:prstGeom prst="rect">
            <a:avLst/>
          </a:prstGeom>
          <a:solidFill>
            <a:schemeClr val="bg1">
              <a:lumMod val="65000"/>
            </a:schemeClr>
          </a:solidFill>
          <a:ln>
            <a:noFill/>
          </a:ln>
          <a:effectLst/>
        </p:spPr>
        <p:txBody>
          <a:bodyPr wrap="square" anchor="ctr">
            <a:spAutoFit/>
          </a:bodyPr>
          <a:lstStyle/>
          <a:p>
            <a:pPr algn="ctr"/>
            <a:endParaRPr lang="en-US" altLang="zh-CN" b="1" dirty="0"/>
          </a:p>
        </p:txBody>
      </p:sp>
      <p:sp>
        <p:nvSpPr>
          <p:cNvPr id="2" name="Rectangle 29">
            <a:extLst>
              <a:ext uri="{FF2B5EF4-FFF2-40B4-BE49-F238E27FC236}">
                <a16:creationId xmlns:a16="http://schemas.microsoft.com/office/drawing/2014/main" id="{2E9ADF1A-FE98-6259-0A80-94FF7FDC4988}"/>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29</a:t>
            </a:fld>
            <a:endParaRPr lang="en-US" altLang="zh-CN"/>
          </a:p>
        </p:txBody>
      </p:sp>
      <p:sp>
        <p:nvSpPr>
          <p:cNvPr id="5" name="Rectangle 10">
            <a:extLst>
              <a:ext uri="{FF2B5EF4-FFF2-40B4-BE49-F238E27FC236}">
                <a16:creationId xmlns:a16="http://schemas.microsoft.com/office/drawing/2014/main" id="{9CC616BA-067D-4A00-7E98-0CE9BF0FBC9D}"/>
              </a:ext>
            </a:extLst>
          </p:cNvPr>
          <p:cNvSpPr>
            <a:spLocks noChangeArrowheads="1"/>
          </p:cNvSpPr>
          <p:nvPr/>
        </p:nvSpPr>
        <p:spPr bwMode="auto">
          <a:xfrm>
            <a:off x="8839291" y="3196825"/>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run</a:t>
            </a:r>
          </a:p>
        </p:txBody>
      </p:sp>
      <p:sp>
        <p:nvSpPr>
          <p:cNvPr id="6" name="Rectangle 10">
            <a:extLst>
              <a:ext uri="{FF2B5EF4-FFF2-40B4-BE49-F238E27FC236}">
                <a16:creationId xmlns:a16="http://schemas.microsoft.com/office/drawing/2014/main" id="{2FE91D0C-E36A-5B9B-FEAE-1BDFE940746A}"/>
              </a:ext>
            </a:extLst>
          </p:cNvPr>
          <p:cNvSpPr>
            <a:spLocks noChangeArrowheads="1"/>
          </p:cNvSpPr>
          <p:nvPr/>
        </p:nvSpPr>
        <p:spPr bwMode="auto">
          <a:xfrm>
            <a:off x="9877440" y="3961910"/>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run</a:t>
            </a:r>
          </a:p>
        </p:txBody>
      </p:sp>
      <p:grpSp>
        <p:nvGrpSpPr>
          <p:cNvPr id="11" name="组合 10">
            <a:extLst>
              <a:ext uri="{FF2B5EF4-FFF2-40B4-BE49-F238E27FC236}">
                <a16:creationId xmlns:a16="http://schemas.microsoft.com/office/drawing/2014/main" id="{D6A01CA8-F6E0-70B8-BD6F-4BC518FECF60}"/>
              </a:ext>
            </a:extLst>
          </p:cNvPr>
          <p:cNvGrpSpPr/>
          <p:nvPr/>
        </p:nvGrpSpPr>
        <p:grpSpPr>
          <a:xfrm>
            <a:off x="920425" y="5048651"/>
            <a:ext cx="10035412" cy="601662"/>
            <a:chOff x="920425" y="5048651"/>
            <a:chExt cx="10035412" cy="601662"/>
          </a:xfrm>
        </p:grpSpPr>
        <p:grpSp>
          <p:nvGrpSpPr>
            <p:cNvPr id="4" name="组合 3">
              <a:extLst>
                <a:ext uri="{FF2B5EF4-FFF2-40B4-BE49-F238E27FC236}">
                  <a16:creationId xmlns:a16="http://schemas.microsoft.com/office/drawing/2014/main" id="{38457C50-4772-48CE-4A1A-60390CE4BAAE}"/>
                </a:ext>
              </a:extLst>
            </p:cNvPr>
            <p:cNvGrpSpPr/>
            <p:nvPr/>
          </p:nvGrpSpPr>
          <p:grpSpPr>
            <a:xfrm>
              <a:off x="920425" y="5048651"/>
              <a:ext cx="10035412" cy="601662"/>
              <a:chOff x="1685510" y="5048651"/>
              <a:chExt cx="10035412" cy="601662"/>
            </a:xfrm>
          </p:grpSpPr>
          <p:sp>
            <p:nvSpPr>
              <p:cNvPr id="209925" name="Text Box 5"/>
              <p:cNvSpPr txBox="1">
                <a:spLocks noChangeArrowheads="1"/>
              </p:cNvSpPr>
              <p:nvPr/>
            </p:nvSpPr>
            <p:spPr bwMode="auto">
              <a:xfrm>
                <a:off x="1685510" y="5253438"/>
                <a:ext cx="13954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t>combined</a:t>
                </a:r>
              </a:p>
            </p:txBody>
          </p:sp>
          <p:sp>
            <p:nvSpPr>
              <p:cNvPr id="209926" name="Line 6"/>
              <p:cNvSpPr>
                <a:spLocks noChangeShapeType="1"/>
              </p:cNvSpPr>
              <p:nvPr/>
            </p:nvSpPr>
            <p:spPr bwMode="auto">
              <a:xfrm>
                <a:off x="3080922" y="5515375"/>
                <a:ext cx="8640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09935" name="Rectangle 15"/>
              <p:cNvSpPr>
                <a:spLocks noChangeArrowheads="1"/>
              </p:cNvSpPr>
              <p:nvPr/>
            </p:nvSpPr>
            <p:spPr bwMode="auto">
              <a:xfrm>
                <a:off x="3216276" y="5048651"/>
                <a:ext cx="854075" cy="46672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t>A</a:t>
                </a:r>
              </a:p>
            </p:txBody>
          </p:sp>
          <p:sp>
            <p:nvSpPr>
              <p:cNvPr id="209936" name="Rectangle 16"/>
              <p:cNvSpPr>
                <a:spLocks noChangeArrowheads="1"/>
              </p:cNvSpPr>
              <p:nvPr/>
            </p:nvSpPr>
            <p:spPr bwMode="auto">
              <a:xfrm>
                <a:off x="4070351" y="5048651"/>
                <a:ext cx="854075" cy="46672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t>B</a:t>
                </a:r>
              </a:p>
            </p:txBody>
          </p:sp>
          <p:sp>
            <p:nvSpPr>
              <p:cNvPr id="209937" name="Rectangle 17"/>
              <p:cNvSpPr>
                <a:spLocks noChangeArrowheads="1"/>
              </p:cNvSpPr>
              <p:nvPr/>
            </p:nvSpPr>
            <p:spPr bwMode="auto">
              <a:xfrm>
                <a:off x="6996114" y="5048651"/>
                <a:ext cx="854075" cy="46672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t>A</a:t>
                </a:r>
              </a:p>
            </p:txBody>
          </p:sp>
          <p:sp>
            <p:nvSpPr>
              <p:cNvPr id="209938" name="Rectangle 18"/>
              <p:cNvSpPr>
                <a:spLocks noChangeArrowheads="1"/>
              </p:cNvSpPr>
              <p:nvPr/>
            </p:nvSpPr>
            <p:spPr bwMode="auto">
              <a:xfrm>
                <a:off x="7851776" y="5048651"/>
                <a:ext cx="854075" cy="46672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t>B</a:t>
                </a:r>
              </a:p>
            </p:txBody>
          </p:sp>
          <p:sp>
            <p:nvSpPr>
              <p:cNvPr id="209939" name="Rectangle 19"/>
              <p:cNvSpPr>
                <a:spLocks noChangeArrowheads="1"/>
              </p:cNvSpPr>
              <p:nvPr/>
            </p:nvSpPr>
            <p:spPr bwMode="auto">
              <a:xfrm>
                <a:off x="4926013" y="5050237"/>
                <a:ext cx="2070100" cy="46800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endParaRPr lang="en-US" altLang="zh-CN" b="1" dirty="0"/>
              </a:p>
            </p:txBody>
          </p:sp>
          <p:sp>
            <p:nvSpPr>
              <p:cNvPr id="209940" name="Rectangle 20"/>
              <p:cNvSpPr>
                <a:spLocks noChangeArrowheads="1"/>
              </p:cNvSpPr>
              <p:nvPr/>
            </p:nvSpPr>
            <p:spPr bwMode="auto">
              <a:xfrm>
                <a:off x="8705851" y="5050237"/>
                <a:ext cx="898525" cy="46800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endParaRPr lang="en-US" altLang="zh-CN" b="1" dirty="0"/>
              </a:p>
            </p:txBody>
          </p:sp>
        </p:grpSp>
        <p:sp>
          <p:nvSpPr>
            <p:cNvPr id="7" name="Rectangle 10">
              <a:extLst>
                <a:ext uri="{FF2B5EF4-FFF2-40B4-BE49-F238E27FC236}">
                  <a16:creationId xmlns:a16="http://schemas.microsoft.com/office/drawing/2014/main" id="{3DD23208-63A1-B4E5-2312-E4B48AF30115}"/>
                </a:ext>
              </a:extLst>
            </p:cNvPr>
            <p:cNvSpPr>
              <a:spLocks noChangeArrowheads="1"/>
            </p:cNvSpPr>
            <p:nvPr/>
          </p:nvSpPr>
          <p:spPr bwMode="auto">
            <a:xfrm>
              <a:off x="8841305" y="5049180"/>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A</a:t>
              </a:r>
            </a:p>
          </p:txBody>
        </p:sp>
        <p:sp>
          <p:nvSpPr>
            <p:cNvPr id="8" name="Rectangle 10">
              <a:extLst>
                <a:ext uri="{FF2B5EF4-FFF2-40B4-BE49-F238E27FC236}">
                  <a16:creationId xmlns:a16="http://schemas.microsoft.com/office/drawing/2014/main" id="{1847C68F-12D1-3204-B885-3E7A9CBF2983}"/>
                </a:ext>
              </a:extLst>
            </p:cNvPr>
            <p:cNvSpPr>
              <a:spLocks noChangeArrowheads="1"/>
            </p:cNvSpPr>
            <p:nvPr/>
          </p:nvSpPr>
          <p:spPr bwMode="auto">
            <a:xfrm>
              <a:off x="9876420" y="5049180"/>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B</a:t>
              </a:r>
            </a:p>
          </p:txBody>
        </p:sp>
        <p:sp>
          <p:nvSpPr>
            <p:cNvPr id="9" name="Rectangle 20">
              <a:extLst>
                <a:ext uri="{FF2B5EF4-FFF2-40B4-BE49-F238E27FC236}">
                  <a16:creationId xmlns:a16="http://schemas.microsoft.com/office/drawing/2014/main" id="{028D8790-AA93-0AF3-4030-B07195730A86}"/>
                </a:ext>
              </a:extLst>
            </p:cNvPr>
            <p:cNvSpPr>
              <a:spLocks noChangeArrowheads="1"/>
            </p:cNvSpPr>
            <p:nvPr/>
          </p:nvSpPr>
          <p:spPr bwMode="auto">
            <a:xfrm>
              <a:off x="9696400" y="5049180"/>
              <a:ext cx="180000" cy="46800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endParaRPr lang="en-US" altLang="zh-CN" b="1"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wipe(left)">
                                      <p:cBhvr>
                                        <p:cTn id="7" dur="500"/>
                                        <p:tgtEl>
                                          <p:spTgt spid="209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wipe(left)">
                                      <p:cBhvr>
                                        <p:cTn id="12" dur="500"/>
                                        <p:tgtEl>
                                          <p:spTgt spid="2099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9941"/>
                                        </p:tgtEl>
                                        <p:attrNameLst>
                                          <p:attrName>style.visibility</p:attrName>
                                        </p:attrNameLst>
                                      </p:cBhvr>
                                      <p:to>
                                        <p:strVal val="visible"/>
                                      </p:to>
                                    </p:set>
                                    <p:animEffect transition="in" filter="wipe(left)">
                                      <p:cBhvr>
                                        <p:cTn id="17" dur="500"/>
                                        <p:tgtEl>
                                          <p:spTgt spid="2099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9924"/>
                                        </p:tgtEl>
                                        <p:attrNameLst>
                                          <p:attrName>style.visibility</p:attrName>
                                        </p:attrNameLst>
                                      </p:cBhvr>
                                      <p:to>
                                        <p:strVal val="visible"/>
                                      </p:to>
                                    </p:set>
                                    <p:animEffect transition="in" filter="wipe(left)">
                                      <p:cBhvr>
                                        <p:cTn id="22" dur="500"/>
                                        <p:tgtEl>
                                          <p:spTgt spid="20992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09927"/>
                                        </p:tgtEl>
                                        <p:attrNameLst>
                                          <p:attrName>style.visibility</p:attrName>
                                        </p:attrNameLst>
                                      </p:cBhvr>
                                      <p:to>
                                        <p:strVal val="visible"/>
                                      </p:to>
                                    </p:set>
                                    <p:animEffect transition="in" filter="wipe(left)">
                                      <p:cBhvr>
                                        <p:cTn id="25" dur="500"/>
                                        <p:tgtEl>
                                          <p:spTgt spid="20992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9929"/>
                                        </p:tgtEl>
                                        <p:attrNameLst>
                                          <p:attrName>style.visibility</p:attrName>
                                        </p:attrNameLst>
                                      </p:cBhvr>
                                      <p:to>
                                        <p:strVal val="visible"/>
                                      </p:to>
                                    </p:set>
                                    <p:animEffect transition="in" filter="wipe(left)">
                                      <p:cBhvr>
                                        <p:cTn id="30" dur="500"/>
                                        <p:tgtEl>
                                          <p:spTgt spid="20992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09928"/>
                                        </p:tgtEl>
                                        <p:attrNameLst>
                                          <p:attrName>style.visibility</p:attrName>
                                        </p:attrNameLst>
                                      </p:cBhvr>
                                      <p:to>
                                        <p:strVal val="visible"/>
                                      </p:to>
                                    </p:set>
                                    <p:animEffect transition="in" filter="wipe(left)">
                                      <p:cBhvr>
                                        <p:cTn id="33" dur="500"/>
                                        <p:tgtEl>
                                          <p:spTgt spid="209928"/>
                                        </p:tgtEl>
                                      </p:cBhvr>
                                    </p:animEffect>
                                  </p:childTnLst>
                                </p:cTn>
                              </p:par>
                            </p:childTnLst>
                          </p:cTn>
                        </p:par>
                      </p:childTnLst>
                    </p:cTn>
                  </p:par>
                  <p:par>
                    <p:cTn id="34" fill="hold">
                      <p:stCondLst>
                        <p:cond delay="indefinite"/>
                      </p:stCondLst>
                      <p:childTnLst>
                        <p:par>
                          <p:cTn id="35" fill="hold" nodeType="after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9931"/>
                                        </p:tgtEl>
                                        <p:attrNameLst>
                                          <p:attrName>style.visibility</p:attrName>
                                        </p:attrNameLst>
                                      </p:cBhvr>
                                      <p:to>
                                        <p:strVal val="visible"/>
                                      </p:to>
                                    </p:set>
                                    <p:animEffect transition="in" filter="wipe(left)">
                                      <p:cBhvr>
                                        <p:cTn id="38" dur="500"/>
                                        <p:tgtEl>
                                          <p:spTgt spid="209931"/>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09930"/>
                                        </p:tgtEl>
                                        <p:attrNameLst>
                                          <p:attrName>style.visibility</p:attrName>
                                        </p:attrNameLst>
                                      </p:cBhvr>
                                      <p:to>
                                        <p:strVal val="visible"/>
                                      </p:to>
                                    </p:set>
                                    <p:animEffect transition="in" filter="wipe(left)">
                                      <p:cBhvr>
                                        <p:cTn id="42" dur="500"/>
                                        <p:tgtEl>
                                          <p:spTgt spid="20993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09933"/>
                                        </p:tgtEl>
                                        <p:attrNameLst>
                                          <p:attrName>style.visibility</p:attrName>
                                        </p:attrNameLst>
                                      </p:cBhvr>
                                      <p:to>
                                        <p:strVal val="visible"/>
                                      </p:to>
                                    </p:set>
                                    <p:animEffect transition="in" filter="wipe(left)">
                                      <p:cBhvr>
                                        <p:cTn id="50" dur="500"/>
                                        <p:tgtEl>
                                          <p:spTgt spid="20993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09932"/>
                                        </p:tgtEl>
                                        <p:attrNameLst>
                                          <p:attrName>style.visibility</p:attrName>
                                        </p:attrNameLst>
                                      </p:cBhvr>
                                      <p:to>
                                        <p:strVal val="visible"/>
                                      </p:to>
                                    </p:set>
                                    <p:animEffect transition="in" filter="wipe(left)">
                                      <p:cBhvr>
                                        <p:cTn id="55" dur="500"/>
                                        <p:tgtEl>
                                          <p:spTgt spid="209932"/>
                                        </p:tgtEl>
                                      </p:cBhvr>
                                    </p:animEffect>
                                  </p:childTnLst>
                                </p:cTn>
                              </p:par>
                            </p:childTnLst>
                          </p:cTn>
                        </p:par>
                        <p:par>
                          <p:cTn id="56" fill="hold" nodeType="afterGroup">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209934"/>
                                        </p:tgtEl>
                                        <p:attrNameLst>
                                          <p:attrName>style.visibility</p:attrName>
                                        </p:attrNameLst>
                                      </p:cBhvr>
                                      <p:to>
                                        <p:strVal val="visible"/>
                                      </p:to>
                                    </p:set>
                                    <p:animEffect transition="in" filter="wipe(left)">
                                      <p:cBhvr>
                                        <p:cTn id="59" dur="500"/>
                                        <p:tgtEl>
                                          <p:spTgt spid="209934"/>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left)">
                                      <p:cBhvr>
                                        <p:cTn id="68" dur="500"/>
                                        <p:tgtEl>
                                          <p:spTgt spid="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ipe(left)">
                                      <p:cBhvr>
                                        <p:cTn id="7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P spid="209924" grpId="0" animBg="1" autoUpdateAnimBg="0"/>
      <p:bldP spid="209927" grpId="0" animBg="1" autoUpdateAnimBg="0"/>
      <p:bldP spid="209928" grpId="0" animBg="1" autoUpdateAnimBg="0"/>
      <p:bldP spid="209929" grpId="0" animBg="1" autoUpdateAnimBg="0"/>
      <p:bldP spid="209930" grpId="0" animBg="1" autoUpdateAnimBg="0"/>
      <p:bldP spid="209931" grpId="0" animBg="1" autoUpdateAnimBg="0"/>
      <p:bldP spid="209932" grpId="0" animBg="1" autoUpdateAnimBg="0"/>
      <p:bldP spid="209933" grpId="0" animBg="1" autoUpdateAnimBg="0"/>
      <p:bldP spid="209934" grpId="0" animBg="1" autoUpdateAnimBg="0"/>
      <p:bldP spid="29" grpId="0" animBg="1" autoUpdateAnimBg="0"/>
      <p:bldP spid="5" grpId="0" animBg="1" autoUpdateAnimBg="0"/>
      <p:bldP spid="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 </a:t>
            </a:r>
            <a:endParaRPr lang="zh-CN" altLang="en-US" dirty="0"/>
          </a:p>
        </p:txBody>
      </p:sp>
      <p:sp>
        <p:nvSpPr>
          <p:cNvPr id="174083" name="Rectangle 3"/>
          <p:cNvSpPr>
            <a:spLocks noGrp="1" noChangeArrowheads="1"/>
          </p:cNvSpPr>
          <p:nvPr>
            <p:ph idx="1"/>
          </p:nvPr>
        </p:nvSpPr>
        <p:spPr/>
        <p:txBody>
          <a:bodyPr>
            <a:normAutofit lnSpcReduction="10000"/>
          </a:bodyPr>
          <a:lstStyle/>
          <a:p>
            <a:pPr marL="533400" indent="-533400">
              <a:lnSpc>
                <a:spcPct val="90000"/>
              </a:lnSpc>
              <a:buNone/>
            </a:pPr>
            <a:r>
              <a:rPr lang="en-US" altLang="zh-CN" dirty="0">
                <a:latin typeface="Times New Roman" panose="02020603050405020304" pitchFamily="18" charset="0"/>
              </a:rPr>
              <a:t>1.1    What Operating Systems Do</a:t>
            </a:r>
          </a:p>
          <a:p>
            <a:pPr marL="533400" indent="-533400">
              <a:lnSpc>
                <a:spcPct val="90000"/>
              </a:lnSpc>
              <a:buNone/>
            </a:pPr>
            <a:r>
              <a:rPr lang="en-US" altLang="zh-CN" dirty="0">
                <a:latin typeface="Times New Roman" panose="02020603050405020304" pitchFamily="18" charset="0"/>
              </a:rPr>
              <a:t>1.2    Computer-System Organization</a:t>
            </a:r>
          </a:p>
          <a:p>
            <a:pPr marL="533400" indent="-533400">
              <a:lnSpc>
                <a:spcPct val="90000"/>
              </a:lnSpc>
              <a:buNone/>
            </a:pPr>
            <a:r>
              <a:rPr lang="en-US" altLang="zh-CN" dirty="0">
                <a:latin typeface="Times New Roman" panose="02020603050405020304" pitchFamily="18" charset="0"/>
              </a:rPr>
              <a:t>1.3    Computer-System Architecture</a:t>
            </a:r>
          </a:p>
          <a:p>
            <a:pPr marL="533400" indent="-533400">
              <a:lnSpc>
                <a:spcPct val="90000"/>
              </a:lnSpc>
              <a:buNone/>
            </a:pPr>
            <a:r>
              <a:rPr lang="en-US" altLang="zh-CN" dirty="0">
                <a:latin typeface="Times New Roman" panose="02020603050405020304" pitchFamily="18" charset="0"/>
              </a:rPr>
              <a:t>1.4    Operating-System Structure</a:t>
            </a:r>
          </a:p>
          <a:p>
            <a:pPr marL="533400" indent="-533400">
              <a:lnSpc>
                <a:spcPct val="90000"/>
              </a:lnSpc>
              <a:buNone/>
            </a:pPr>
            <a:r>
              <a:rPr lang="en-US" altLang="zh-CN" dirty="0">
                <a:latin typeface="Times New Roman" panose="02020603050405020304" pitchFamily="18" charset="0"/>
              </a:rPr>
              <a:t>1.5    Operating-System Operations</a:t>
            </a:r>
          </a:p>
          <a:p>
            <a:pPr marL="533400" indent="-533400">
              <a:lnSpc>
                <a:spcPct val="90000"/>
              </a:lnSpc>
              <a:buNone/>
            </a:pPr>
            <a:r>
              <a:rPr lang="en-US" altLang="zh-CN" dirty="0">
                <a:latin typeface="Times New Roman" panose="02020603050405020304" pitchFamily="18" charset="0"/>
              </a:rPr>
              <a:t>1.6    Process Management</a:t>
            </a:r>
          </a:p>
          <a:p>
            <a:pPr marL="533400" indent="-533400">
              <a:lnSpc>
                <a:spcPct val="90000"/>
              </a:lnSpc>
              <a:buNone/>
            </a:pPr>
            <a:r>
              <a:rPr lang="en-US" altLang="zh-CN" dirty="0">
                <a:latin typeface="Times New Roman" panose="02020603050405020304" pitchFamily="18" charset="0"/>
              </a:rPr>
              <a:t>1.7    Memory Management</a:t>
            </a:r>
          </a:p>
          <a:p>
            <a:pPr marL="533400" indent="-533400">
              <a:lnSpc>
                <a:spcPct val="90000"/>
              </a:lnSpc>
              <a:buNone/>
            </a:pPr>
            <a:r>
              <a:rPr lang="en-US" altLang="zh-CN" dirty="0">
                <a:latin typeface="Times New Roman" panose="02020603050405020304" pitchFamily="18" charset="0"/>
              </a:rPr>
              <a:t>1.8    Storage Management</a:t>
            </a:r>
          </a:p>
          <a:p>
            <a:pPr marL="533400" indent="-533400">
              <a:lnSpc>
                <a:spcPct val="90000"/>
              </a:lnSpc>
              <a:buNone/>
            </a:pPr>
            <a:r>
              <a:rPr lang="en-US" altLang="zh-CN" dirty="0">
                <a:latin typeface="Times New Roman" panose="02020603050405020304" pitchFamily="18" charset="0"/>
              </a:rPr>
              <a:t>1.9    Protection and Security</a:t>
            </a:r>
          </a:p>
          <a:p>
            <a:pPr marL="533400" indent="-533400">
              <a:lnSpc>
                <a:spcPct val="90000"/>
              </a:lnSpc>
              <a:buNone/>
            </a:pPr>
            <a:r>
              <a:rPr lang="en-US" altLang="zh-CN" dirty="0">
                <a:latin typeface="Times New Roman" panose="02020603050405020304" pitchFamily="18" charset="0"/>
              </a:rPr>
              <a:t>1.10  Distributed Systems</a:t>
            </a:r>
          </a:p>
          <a:p>
            <a:pPr marL="533400" indent="-533400">
              <a:lnSpc>
                <a:spcPct val="90000"/>
              </a:lnSpc>
              <a:buNone/>
            </a:pPr>
            <a:r>
              <a:rPr lang="en-US" altLang="zh-CN" dirty="0">
                <a:latin typeface="Times New Roman" panose="02020603050405020304" pitchFamily="18" charset="0"/>
              </a:rPr>
              <a:t>1.11  Special-Purpose Systems</a:t>
            </a:r>
          </a:p>
          <a:p>
            <a:pPr marL="533400" indent="-533400">
              <a:lnSpc>
                <a:spcPct val="90000"/>
              </a:lnSpc>
              <a:buNone/>
            </a:pPr>
            <a:r>
              <a:rPr lang="en-US" altLang="zh-CN" dirty="0">
                <a:latin typeface="Times New Roman" panose="02020603050405020304" pitchFamily="18" charset="0"/>
              </a:rPr>
              <a:t>1.12  Computing Environments</a:t>
            </a:r>
          </a:p>
        </p:txBody>
      </p:sp>
      <p:sp>
        <p:nvSpPr>
          <p:cNvPr id="5" name="Rectangle 29">
            <a:extLst>
              <a:ext uri="{FF2B5EF4-FFF2-40B4-BE49-F238E27FC236}">
                <a16:creationId xmlns:a16="http://schemas.microsoft.com/office/drawing/2014/main" id="{B815B262-87A0-D0DB-3AB0-1D9CF3963559}"/>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3</a:t>
            </a:fld>
            <a:endParaRPr lang="en-US" altLang="zh-CN"/>
          </a:p>
        </p:txBody>
      </p:sp>
      <p:grpSp>
        <p:nvGrpSpPr>
          <p:cNvPr id="9" name="组合 8">
            <a:extLst>
              <a:ext uri="{FF2B5EF4-FFF2-40B4-BE49-F238E27FC236}">
                <a16:creationId xmlns:a16="http://schemas.microsoft.com/office/drawing/2014/main" id="{8795D356-0618-2271-210E-68B419743AA5}"/>
              </a:ext>
            </a:extLst>
          </p:cNvPr>
          <p:cNvGrpSpPr/>
          <p:nvPr/>
        </p:nvGrpSpPr>
        <p:grpSpPr>
          <a:xfrm>
            <a:off x="6366030" y="1178750"/>
            <a:ext cx="4917419" cy="1440160"/>
            <a:chOff x="6366030" y="1178750"/>
            <a:chExt cx="4917419" cy="1440160"/>
          </a:xfrm>
        </p:grpSpPr>
        <p:sp>
          <p:nvSpPr>
            <p:cNvPr id="3" name="右大括号 2">
              <a:extLst>
                <a:ext uri="{FF2B5EF4-FFF2-40B4-BE49-F238E27FC236}">
                  <a16:creationId xmlns:a16="http://schemas.microsoft.com/office/drawing/2014/main" id="{1CF3D21A-B55E-5BE0-96FC-F167D86F343A}"/>
                </a:ext>
              </a:extLst>
            </p:cNvPr>
            <p:cNvSpPr/>
            <p:nvPr/>
          </p:nvSpPr>
          <p:spPr bwMode="auto">
            <a:xfrm>
              <a:off x="6366030" y="1178750"/>
              <a:ext cx="360040" cy="1440160"/>
            </a:xfrm>
            <a:prstGeom prst="rightBrace">
              <a:avLst>
                <a:gd name="adj1" fmla="val 25762"/>
                <a:gd name="adj2" fmla="val 50000"/>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
          <p:nvSpPr>
            <p:cNvPr id="6" name="文本框 5">
              <a:extLst>
                <a:ext uri="{FF2B5EF4-FFF2-40B4-BE49-F238E27FC236}">
                  <a16:creationId xmlns:a16="http://schemas.microsoft.com/office/drawing/2014/main" id="{214B2283-B713-90D5-A2AA-F1333B6F965C}"/>
                </a:ext>
              </a:extLst>
            </p:cNvPr>
            <p:cNvSpPr txBox="1"/>
            <p:nvPr/>
          </p:nvSpPr>
          <p:spPr>
            <a:xfrm>
              <a:off x="6861085" y="1298665"/>
              <a:ext cx="4422364" cy="1200329"/>
            </a:xfrm>
            <a:prstGeom prst="rect">
              <a:avLst/>
            </a:prstGeom>
            <a:noFill/>
          </p:spPr>
          <p:txBody>
            <a:bodyPr wrap="none" rtlCol="0">
              <a:spAutoFit/>
            </a:bodyPr>
            <a:lstStyle/>
            <a:p>
              <a:r>
                <a:rPr lang="en-US" altLang="zh-CN" dirty="0"/>
                <a:t>Concepts,</a:t>
              </a:r>
              <a:r>
                <a:rPr lang="zh-CN" altLang="en-US" dirty="0"/>
                <a:t> </a:t>
              </a:r>
              <a:r>
                <a:rPr lang="en-US" altLang="zh-CN" dirty="0"/>
                <a:t>definition</a:t>
              </a:r>
            </a:p>
            <a:p>
              <a:r>
                <a:rPr lang="en-US" altLang="zh-CN" dirty="0"/>
                <a:t>Typical computer system structure</a:t>
              </a:r>
            </a:p>
            <a:p>
              <a:r>
                <a:rPr lang="en-US" altLang="zh-CN" dirty="0"/>
                <a:t>Batch-OS, time-sharing OS</a:t>
              </a:r>
              <a:endParaRPr lang="zh-CN" altLang="en-US" dirty="0"/>
            </a:p>
          </p:txBody>
        </p:sp>
      </p:grpSp>
      <p:grpSp>
        <p:nvGrpSpPr>
          <p:cNvPr id="10" name="组合 9">
            <a:extLst>
              <a:ext uri="{FF2B5EF4-FFF2-40B4-BE49-F238E27FC236}">
                <a16:creationId xmlns:a16="http://schemas.microsoft.com/office/drawing/2014/main" id="{86EF7B9A-9E8B-BF20-40FF-5CFD6C37F1CB}"/>
              </a:ext>
            </a:extLst>
          </p:cNvPr>
          <p:cNvGrpSpPr/>
          <p:nvPr/>
        </p:nvGrpSpPr>
        <p:grpSpPr>
          <a:xfrm>
            <a:off x="6366030" y="3257362"/>
            <a:ext cx="2661033" cy="1440160"/>
            <a:chOff x="6366030" y="3257362"/>
            <a:chExt cx="2661033" cy="1440160"/>
          </a:xfrm>
        </p:grpSpPr>
        <p:sp>
          <p:nvSpPr>
            <p:cNvPr id="4" name="右大括号 3">
              <a:extLst>
                <a:ext uri="{FF2B5EF4-FFF2-40B4-BE49-F238E27FC236}">
                  <a16:creationId xmlns:a16="http://schemas.microsoft.com/office/drawing/2014/main" id="{3A4B126A-3F72-1A99-76D1-418328BA157E}"/>
                </a:ext>
              </a:extLst>
            </p:cNvPr>
            <p:cNvSpPr/>
            <p:nvPr/>
          </p:nvSpPr>
          <p:spPr bwMode="auto">
            <a:xfrm>
              <a:off x="6366030" y="3257362"/>
              <a:ext cx="360040" cy="1440160"/>
            </a:xfrm>
            <a:prstGeom prst="rightBrace">
              <a:avLst>
                <a:gd name="adj1" fmla="val 25762"/>
                <a:gd name="adj2" fmla="val 50000"/>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
          <p:nvSpPr>
            <p:cNvPr id="7" name="文本框 6">
              <a:extLst>
                <a:ext uri="{FF2B5EF4-FFF2-40B4-BE49-F238E27FC236}">
                  <a16:creationId xmlns:a16="http://schemas.microsoft.com/office/drawing/2014/main" id="{B9A263C6-FBCB-665A-D783-CFD4471B5056}"/>
                </a:ext>
              </a:extLst>
            </p:cNvPr>
            <p:cNvSpPr txBox="1"/>
            <p:nvPr/>
          </p:nvSpPr>
          <p:spPr>
            <a:xfrm>
              <a:off x="6861085" y="3746609"/>
              <a:ext cx="2165978" cy="461665"/>
            </a:xfrm>
            <a:prstGeom prst="rect">
              <a:avLst/>
            </a:prstGeom>
            <a:noFill/>
          </p:spPr>
          <p:txBody>
            <a:bodyPr wrap="none" rtlCol="0">
              <a:spAutoFit/>
            </a:bodyPr>
            <a:lstStyle/>
            <a:p>
              <a:r>
                <a:rPr lang="en-US" altLang="zh-CN" dirty="0"/>
                <a:t>Basic functions</a:t>
              </a:r>
              <a:endParaRPr lang="zh-CN" altLang="en-US" dirty="0"/>
            </a:p>
          </p:txBody>
        </p:sp>
      </p:grpSp>
      <p:sp>
        <p:nvSpPr>
          <p:cNvPr id="8" name="标注: 线形(无边框) 7">
            <a:extLst>
              <a:ext uri="{FF2B5EF4-FFF2-40B4-BE49-F238E27FC236}">
                <a16:creationId xmlns:a16="http://schemas.microsoft.com/office/drawing/2014/main" id="{1E81288B-CB03-68F5-A58C-91EB351FA3C0}"/>
              </a:ext>
            </a:extLst>
          </p:cNvPr>
          <p:cNvSpPr/>
          <p:nvPr/>
        </p:nvSpPr>
        <p:spPr bwMode="auto">
          <a:xfrm>
            <a:off x="6861085" y="5225056"/>
            <a:ext cx="2571023" cy="461665"/>
          </a:xfrm>
          <a:prstGeom prst="callout1">
            <a:avLst>
              <a:gd name="adj1" fmla="val 55236"/>
              <a:gd name="adj2" fmla="val -6149"/>
              <a:gd name="adj3" fmla="val 58639"/>
              <a:gd name="adj4" fmla="val -59548"/>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2400" i="0" u="none" strike="noStrike" cap="none" normalizeH="0" baseline="0" dirty="0">
                <a:ln>
                  <a:noFill/>
                </a:ln>
                <a:solidFill>
                  <a:schemeClr val="tx1"/>
                </a:solidFill>
                <a:effectLst/>
                <a:latin typeface="Times New Roman" pitchFamily="18" charset="0"/>
                <a:ea typeface="黑体" pitchFamily="2" charset="-122"/>
              </a:rPr>
              <a:t>Real-time OS</a:t>
            </a:r>
            <a:endParaRPr kumimoji="1" lang="zh-CN" altLang="en-US" sz="2400" i="0" u="none" strike="noStrike" cap="none" normalizeH="0" baseline="0" dirty="0">
              <a:ln>
                <a:noFill/>
              </a:ln>
              <a:solidFill>
                <a:schemeClr val="tx1"/>
              </a:solidFill>
              <a:effectLst/>
              <a:latin typeface="Times New Roman" pitchFamily="18" charset="0"/>
              <a:ea typeface="黑体" pitchFamily="2" charset="-122"/>
            </a:endParaRPr>
          </a:p>
        </p:txBody>
      </p:sp>
      <p:sp>
        <p:nvSpPr>
          <p:cNvPr id="11" name="标注: 线形(无边框) 10">
            <a:extLst>
              <a:ext uri="{FF2B5EF4-FFF2-40B4-BE49-F238E27FC236}">
                <a16:creationId xmlns:a16="http://schemas.microsoft.com/office/drawing/2014/main" id="{B53B8CD3-0147-3605-DF82-17BBF57BE785}"/>
              </a:ext>
            </a:extLst>
          </p:cNvPr>
          <p:cNvSpPr/>
          <p:nvPr/>
        </p:nvSpPr>
        <p:spPr bwMode="auto">
          <a:xfrm>
            <a:off x="6861085" y="2714729"/>
            <a:ext cx="3510391" cy="461665"/>
          </a:xfrm>
          <a:prstGeom prst="callout1">
            <a:avLst>
              <a:gd name="adj1" fmla="val 55236"/>
              <a:gd name="adj2" fmla="val -4093"/>
              <a:gd name="adj3" fmla="val 55165"/>
              <a:gd name="adj4" fmla="val -20683"/>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dirty="0">
                <a:ea typeface="黑体" pitchFamily="2" charset="-122"/>
              </a:rPr>
              <a:t>Dual mode operation</a:t>
            </a:r>
            <a:endParaRPr kumimoji="1" lang="zh-CN" altLang="en-US" sz="2400" i="0" u="none" strike="noStrike" cap="none" normalizeH="0" baseline="0" dirty="0">
              <a:ln>
                <a:noFill/>
              </a:ln>
              <a:solidFill>
                <a:schemeClr val="tx1"/>
              </a:solidFill>
              <a:effectLst/>
              <a:latin typeface="Times New Roman" pitchFamily="18" charset="0"/>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Multiprogramming</a:t>
            </a:r>
            <a:endParaRPr lang="zh-CN" altLang="en-US" dirty="0"/>
          </a:p>
        </p:txBody>
      </p:sp>
      <p:sp>
        <p:nvSpPr>
          <p:cNvPr id="211971" name="Rectangle 3"/>
          <p:cNvSpPr>
            <a:spLocks noGrp="1" noChangeArrowheads="1"/>
          </p:cNvSpPr>
          <p:nvPr>
            <p:ph idx="1"/>
          </p:nvPr>
        </p:nvSpPr>
        <p:spPr/>
        <p:txBody>
          <a:bodyPr/>
          <a:lstStyle/>
          <a:p>
            <a:r>
              <a:rPr lang="en-US" altLang="zh-CN" dirty="0">
                <a:latin typeface="Times New Roman" panose="02020603050405020304" pitchFamily="18" charset="0"/>
              </a:rPr>
              <a:t>Multiprogramming with three programs:</a:t>
            </a:r>
            <a:endParaRPr lang="en-US" altLang="zh-CN" sz="2400" dirty="0"/>
          </a:p>
        </p:txBody>
      </p:sp>
      <p:sp>
        <p:nvSpPr>
          <p:cNvPr id="211972" name="Rectangle 4"/>
          <p:cNvSpPr>
            <a:spLocks noChangeArrowheads="1"/>
          </p:cNvSpPr>
          <p:nvPr/>
        </p:nvSpPr>
        <p:spPr bwMode="auto">
          <a:xfrm>
            <a:off x="3216276" y="2282683"/>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t>run</a:t>
            </a:r>
          </a:p>
        </p:txBody>
      </p:sp>
      <p:sp>
        <p:nvSpPr>
          <p:cNvPr id="211975" name="Rectangle 7"/>
          <p:cNvSpPr>
            <a:spLocks noChangeArrowheads="1"/>
          </p:cNvSpPr>
          <p:nvPr/>
        </p:nvSpPr>
        <p:spPr bwMode="auto">
          <a:xfrm>
            <a:off x="3216276" y="3028808"/>
            <a:ext cx="854075" cy="457200"/>
          </a:xfrm>
          <a:prstGeom prst="rect">
            <a:avLst/>
          </a:prstGeom>
          <a:solidFill>
            <a:schemeClr val="bg1">
              <a:lumMod val="65000"/>
            </a:schemeClr>
          </a:solidFill>
          <a:ln>
            <a:noFill/>
          </a:ln>
          <a:effectLst/>
        </p:spPr>
        <p:txBody>
          <a:bodyPr anchor="ctr">
            <a:spAutoFit/>
          </a:bodyPr>
          <a:lstStyle/>
          <a:p>
            <a:pPr algn="ctr"/>
            <a:endParaRPr lang="en-US" altLang="zh-CN" b="1" dirty="0"/>
          </a:p>
        </p:txBody>
      </p:sp>
      <p:sp>
        <p:nvSpPr>
          <p:cNvPr id="211976" name="Rectangle 8"/>
          <p:cNvSpPr>
            <a:spLocks noChangeArrowheads="1"/>
          </p:cNvSpPr>
          <p:nvPr/>
        </p:nvSpPr>
        <p:spPr bwMode="auto">
          <a:xfrm>
            <a:off x="4071939" y="3028808"/>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t>run</a:t>
            </a:r>
          </a:p>
        </p:txBody>
      </p:sp>
      <p:sp>
        <p:nvSpPr>
          <p:cNvPr id="211977" name="Rectangle 9"/>
          <p:cNvSpPr>
            <a:spLocks noChangeArrowheads="1"/>
          </p:cNvSpPr>
          <p:nvPr/>
        </p:nvSpPr>
        <p:spPr bwMode="auto">
          <a:xfrm>
            <a:off x="4070351" y="2260458"/>
            <a:ext cx="2925763" cy="45720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I/O</a:t>
            </a:r>
          </a:p>
        </p:txBody>
      </p:sp>
      <p:sp>
        <p:nvSpPr>
          <p:cNvPr id="211978" name="Rectangle 10"/>
          <p:cNvSpPr>
            <a:spLocks noChangeArrowheads="1"/>
          </p:cNvSpPr>
          <p:nvPr/>
        </p:nvSpPr>
        <p:spPr bwMode="auto">
          <a:xfrm>
            <a:off x="6996114" y="2279508"/>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t>run</a:t>
            </a:r>
          </a:p>
        </p:txBody>
      </p:sp>
      <p:sp>
        <p:nvSpPr>
          <p:cNvPr id="211979" name="Rectangle 11"/>
          <p:cNvSpPr>
            <a:spLocks noChangeArrowheads="1"/>
          </p:cNvSpPr>
          <p:nvPr/>
        </p:nvSpPr>
        <p:spPr bwMode="auto">
          <a:xfrm>
            <a:off x="4926013" y="3025633"/>
            <a:ext cx="2556000" cy="45720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I/O</a:t>
            </a:r>
          </a:p>
        </p:txBody>
      </p:sp>
      <p:sp>
        <p:nvSpPr>
          <p:cNvPr id="211980" name="Rectangle 12"/>
          <p:cNvSpPr>
            <a:spLocks noChangeArrowheads="1"/>
          </p:cNvSpPr>
          <p:nvPr/>
        </p:nvSpPr>
        <p:spPr bwMode="auto">
          <a:xfrm>
            <a:off x="7851776" y="3028808"/>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t>run</a:t>
            </a:r>
          </a:p>
        </p:txBody>
      </p:sp>
      <p:sp>
        <p:nvSpPr>
          <p:cNvPr id="211981" name="Rectangle 13"/>
          <p:cNvSpPr>
            <a:spLocks noChangeArrowheads="1"/>
          </p:cNvSpPr>
          <p:nvPr/>
        </p:nvSpPr>
        <p:spPr bwMode="auto">
          <a:xfrm>
            <a:off x="7851775" y="2279508"/>
            <a:ext cx="1754188" cy="45720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I/O</a:t>
            </a:r>
          </a:p>
        </p:txBody>
      </p:sp>
      <p:sp>
        <p:nvSpPr>
          <p:cNvPr id="211982" name="Rectangle 14"/>
          <p:cNvSpPr>
            <a:spLocks noChangeArrowheads="1"/>
          </p:cNvSpPr>
          <p:nvPr/>
        </p:nvSpPr>
        <p:spPr bwMode="auto">
          <a:xfrm>
            <a:off x="8705851" y="3028808"/>
            <a:ext cx="898525" cy="45720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I/O</a:t>
            </a:r>
          </a:p>
        </p:txBody>
      </p:sp>
      <p:grpSp>
        <p:nvGrpSpPr>
          <p:cNvPr id="211988" name="Group 20"/>
          <p:cNvGrpSpPr>
            <a:grpSpLocks/>
          </p:cNvGrpSpPr>
          <p:nvPr/>
        </p:nvGrpSpPr>
        <p:grpSpPr bwMode="auto">
          <a:xfrm>
            <a:off x="1640505" y="2258870"/>
            <a:ext cx="8505825" cy="3875088"/>
            <a:chOff x="187" y="1564"/>
            <a:chExt cx="5358" cy="2441"/>
          </a:xfrm>
        </p:grpSpPr>
        <p:sp>
          <p:nvSpPr>
            <p:cNvPr id="211989" name="Line 21"/>
            <p:cNvSpPr>
              <a:spLocks noChangeShapeType="1"/>
            </p:cNvSpPr>
            <p:nvPr/>
          </p:nvSpPr>
          <p:spPr bwMode="auto">
            <a:xfrm>
              <a:off x="1053" y="1843"/>
              <a:ext cx="4492" cy="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11990" name="Line 22"/>
            <p:cNvSpPr>
              <a:spLocks noChangeShapeType="1"/>
            </p:cNvSpPr>
            <p:nvPr/>
          </p:nvSpPr>
          <p:spPr bwMode="auto">
            <a:xfrm>
              <a:off x="1053" y="2323"/>
              <a:ext cx="4464" cy="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11991" name="Text Box 23"/>
            <p:cNvSpPr txBox="1">
              <a:spLocks noChangeArrowheads="1"/>
            </p:cNvSpPr>
            <p:nvPr/>
          </p:nvSpPr>
          <p:spPr bwMode="auto">
            <a:xfrm>
              <a:off x="187" y="1564"/>
              <a:ext cx="9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t>Program A</a:t>
              </a:r>
            </a:p>
          </p:txBody>
        </p:sp>
        <p:sp>
          <p:nvSpPr>
            <p:cNvPr id="211992" name="Text Box 24"/>
            <p:cNvSpPr txBox="1">
              <a:spLocks noChangeArrowheads="1"/>
            </p:cNvSpPr>
            <p:nvPr/>
          </p:nvSpPr>
          <p:spPr bwMode="auto">
            <a:xfrm>
              <a:off x="187" y="2074"/>
              <a:ext cx="9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t>Program B</a:t>
              </a:r>
            </a:p>
          </p:txBody>
        </p:sp>
        <p:sp>
          <p:nvSpPr>
            <p:cNvPr id="211993" name="Text Box 25"/>
            <p:cNvSpPr txBox="1">
              <a:spLocks noChangeArrowheads="1"/>
            </p:cNvSpPr>
            <p:nvPr/>
          </p:nvSpPr>
          <p:spPr bwMode="auto">
            <a:xfrm>
              <a:off x="1364" y="3753"/>
              <a:ext cx="420" cy="25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t>time</a:t>
              </a:r>
            </a:p>
          </p:txBody>
        </p:sp>
        <p:sp>
          <p:nvSpPr>
            <p:cNvPr id="211994" name="Line 26"/>
            <p:cNvSpPr>
              <a:spLocks noChangeShapeType="1"/>
            </p:cNvSpPr>
            <p:nvPr/>
          </p:nvSpPr>
          <p:spPr bwMode="auto">
            <a:xfrm>
              <a:off x="1831" y="3923"/>
              <a:ext cx="2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11995" name="Line 27"/>
            <p:cNvSpPr>
              <a:spLocks noChangeShapeType="1"/>
            </p:cNvSpPr>
            <p:nvPr/>
          </p:nvSpPr>
          <p:spPr bwMode="auto">
            <a:xfrm>
              <a:off x="1053" y="2833"/>
              <a:ext cx="4464" cy="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11996" name="Text Box 28"/>
            <p:cNvSpPr txBox="1">
              <a:spLocks noChangeArrowheads="1"/>
            </p:cNvSpPr>
            <p:nvPr/>
          </p:nvSpPr>
          <p:spPr bwMode="auto">
            <a:xfrm>
              <a:off x="187" y="2590"/>
              <a:ext cx="9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t>Program C</a:t>
              </a:r>
            </a:p>
          </p:txBody>
        </p:sp>
      </p:grpSp>
      <p:sp>
        <p:nvSpPr>
          <p:cNvPr id="211997" name="Rectangle 29"/>
          <p:cNvSpPr>
            <a:spLocks noChangeArrowheads="1"/>
          </p:cNvSpPr>
          <p:nvPr/>
        </p:nvSpPr>
        <p:spPr bwMode="auto">
          <a:xfrm>
            <a:off x="3216275" y="3827320"/>
            <a:ext cx="1709738" cy="457200"/>
          </a:xfrm>
          <a:prstGeom prst="rect">
            <a:avLst/>
          </a:prstGeom>
          <a:solidFill>
            <a:schemeClr val="bg1">
              <a:lumMod val="65000"/>
            </a:schemeClr>
          </a:solidFill>
          <a:ln>
            <a:noFill/>
          </a:ln>
          <a:effectLst/>
        </p:spPr>
        <p:txBody>
          <a:bodyPr anchor="ctr">
            <a:spAutoFit/>
          </a:bodyPr>
          <a:lstStyle/>
          <a:p>
            <a:pPr algn="ctr"/>
            <a:endParaRPr lang="en-US" altLang="zh-CN" b="1" dirty="0"/>
          </a:p>
        </p:txBody>
      </p:sp>
      <p:sp>
        <p:nvSpPr>
          <p:cNvPr id="211998" name="Rectangle 30"/>
          <p:cNvSpPr>
            <a:spLocks noChangeArrowheads="1"/>
          </p:cNvSpPr>
          <p:nvPr/>
        </p:nvSpPr>
        <p:spPr bwMode="auto">
          <a:xfrm>
            <a:off x="4927601" y="3827320"/>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t>run</a:t>
            </a:r>
          </a:p>
        </p:txBody>
      </p:sp>
      <p:sp>
        <p:nvSpPr>
          <p:cNvPr id="211999" name="Rectangle 31"/>
          <p:cNvSpPr>
            <a:spLocks noChangeArrowheads="1"/>
          </p:cNvSpPr>
          <p:nvPr/>
        </p:nvSpPr>
        <p:spPr bwMode="auto">
          <a:xfrm>
            <a:off x="5781676" y="3827320"/>
            <a:ext cx="1885220" cy="45720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altLang="zh-CN" b="1" dirty="0"/>
              <a:t>I/O</a:t>
            </a:r>
          </a:p>
        </p:txBody>
      </p:sp>
      <p:sp>
        <p:nvSpPr>
          <p:cNvPr id="212000" name="Rectangle 32"/>
          <p:cNvSpPr>
            <a:spLocks noChangeArrowheads="1"/>
          </p:cNvSpPr>
          <p:nvPr/>
        </p:nvSpPr>
        <p:spPr bwMode="auto">
          <a:xfrm>
            <a:off x="8751889" y="3827320"/>
            <a:ext cx="854075"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t>run</a:t>
            </a:r>
          </a:p>
        </p:txBody>
      </p:sp>
      <p:grpSp>
        <p:nvGrpSpPr>
          <p:cNvPr id="4" name="组合 3">
            <a:extLst>
              <a:ext uri="{FF2B5EF4-FFF2-40B4-BE49-F238E27FC236}">
                <a16:creationId xmlns:a16="http://schemas.microsoft.com/office/drawing/2014/main" id="{7B8DFAEF-3C1E-3663-5D5C-A8C47510A494}"/>
              </a:ext>
            </a:extLst>
          </p:cNvPr>
          <p:cNvGrpSpPr/>
          <p:nvPr/>
        </p:nvGrpSpPr>
        <p:grpSpPr>
          <a:xfrm>
            <a:off x="1640505" y="5040000"/>
            <a:ext cx="8505826" cy="603421"/>
            <a:chOff x="1640505" y="5040000"/>
            <a:chExt cx="8505826" cy="603421"/>
          </a:xfrm>
        </p:grpSpPr>
        <p:sp>
          <p:nvSpPr>
            <p:cNvPr id="211973" name="Text Box 5"/>
            <p:cNvSpPr txBox="1">
              <a:spLocks noChangeArrowheads="1"/>
            </p:cNvSpPr>
            <p:nvPr/>
          </p:nvSpPr>
          <p:spPr bwMode="auto">
            <a:xfrm>
              <a:off x="1640505" y="5246546"/>
              <a:ext cx="13954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t>combined</a:t>
              </a:r>
            </a:p>
          </p:txBody>
        </p:sp>
        <p:sp>
          <p:nvSpPr>
            <p:cNvPr id="211974" name="Line 6"/>
            <p:cNvSpPr>
              <a:spLocks noChangeShapeType="1"/>
            </p:cNvSpPr>
            <p:nvPr/>
          </p:nvSpPr>
          <p:spPr bwMode="auto">
            <a:xfrm>
              <a:off x="3035918" y="5508483"/>
              <a:ext cx="711041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11983" name="Rectangle 15"/>
            <p:cNvSpPr>
              <a:spLocks noChangeArrowheads="1"/>
            </p:cNvSpPr>
            <p:nvPr/>
          </p:nvSpPr>
          <p:spPr bwMode="auto">
            <a:xfrm>
              <a:off x="3216276" y="5040001"/>
              <a:ext cx="854075" cy="46672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A</a:t>
              </a:r>
            </a:p>
          </p:txBody>
        </p:sp>
        <p:sp>
          <p:nvSpPr>
            <p:cNvPr id="211984" name="Rectangle 16"/>
            <p:cNvSpPr>
              <a:spLocks noChangeArrowheads="1"/>
            </p:cNvSpPr>
            <p:nvPr/>
          </p:nvSpPr>
          <p:spPr bwMode="auto">
            <a:xfrm>
              <a:off x="4070351" y="5040001"/>
              <a:ext cx="854075" cy="46672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B</a:t>
              </a:r>
            </a:p>
          </p:txBody>
        </p:sp>
        <p:sp>
          <p:nvSpPr>
            <p:cNvPr id="211985" name="Rectangle 17"/>
            <p:cNvSpPr>
              <a:spLocks noChangeArrowheads="1"/>
            </p:cNvSpPr>
            <p:nvPr/>
          </p:nvSpPr>
          <p:spPr bwMode="auto">
            <a:xfrm>
              <a:off x="6996114" y="5040001"/>
              <a:ext cx="854075" cy="46672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A</a:t>
              </a:r>
            </a:p>
          </p:txBody>
        </p:sp>
        <p:sp>
          <p:nvSpPr>
            <p:cNvPr id="211986" name="Rectangle 18"/>
            <p:cNvSpPr>
              <a:spLocks noChangeArrowheads="1"/>
            </p:cNvSpPr>
            <p:nvPr/>
          </p:nvSpPr>
          <p:spPr bwMode="auto">
            <a:xfrm>
              <a:off x="7851776" y="5040001"/>
              <a:ext cx="854075" cy="46672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B</a:t>
              </a:r>
            </a:p>
          </p:txBody>
        </p:sp>
        <p:sp>
          <p:nvSpPr>
            <p:cNvPr id="211987" name="Rectangle 19"/>
            <p:cNvSpPr>
              <a:spLocks noChangeArrowheads="1"/>
            </p:cNvSpPr>
            <p:nvPr/>
          </p:nvSpPr>
          <p:spPr bwMode="auto">
            <a:xfrm>
              <a:off x="5781675" y="5040000"/>
              <a:ext cx="1214438" cy="46800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endParaRPr lang="en-US" altLang="zh-CN" b="1" dirty="0"/>
            </a:p>
          </p:txBody>
        </p:sp>
        <p:sp>
          <p:nvSpPr>
            <p:cNvPr id="212001" name="Rectangle 33"/>
            <p:cNvSpPr>
              <a:spLocks noChangeArrowheads="1"/>
            </p:cNvSpPr>
            <p:nvPr/>
          </p:nvSpPr>
          <p:spPr bwMode="auto">
            <a:xfrm>
              <a:off x="4927601" y="5040001"/>
              <a:ext cx="854075" cy="46672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C</a:t>
              </a:r>
            </a:p>
          </p:txBody>
        </p:sp>
        <p:sp>
          <p:nvSpPr>
            <p:cNvPr id="212002" name="Rectangle 34"/>
            <p:cNvSpPr>
              <a:spLocks noChangeArrowheads="1"/>
            </p:cNvSpPr>
            <p:nvPr/>
          </p:nvSpPr>
          <p:spPr bwMode="auto">
            <a:xfrm>
              <a:off x="8705851" y="5040001"/>
              <a:ext cx="854075" cy="46672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dirty="0"/>
                <a:t>C</a:t>
              </a:r>
            </a:p>
          </p:txBody>
        </p:sp>
      </p:grpSp>
      <p:sp>
        <p:nvSpPr>
          <p:cNvPr id="36" name="Rectangle 7"/>
          <p:cNvSpPr>
            <a:spLocks noChangeArrowheads="1"/>
          </p:cNvSpPr>
          <p:nvPr/>
        </p:nvSpPr>
        <p:spPr bwMode="auto">
          <a:xfrm>
            <a:off x="7482014" y="3016805"/>
            <a:ext cx="369762" cy="457200"/>
          </a:xfrm>
          <a:prstGeom prst="rect">
            <a:avLst/>
          </a:prstGeom>
          <a:solidFill>
            <a:schemeClr val="bg1">
              <a:lumMod val="65000"/>
            </a:schemeClr>
          </a:solidFill>
          <a:ln>
            <a:noFill/>
          </a:ln>
          <a:effectLst/>
        </p:spPr>
        <p:txBody>
          <a:bodyPr wrap="square" anchor="ctr">
            <a:spAutoFit/>
          </a:bodyPr>
          <a:lstStyle/>
          <a:p>
            <a:pPr algn="ctr"/>
            <a:endParaRPr lang="en-US" altLang="zh-CN" b="1" dirty="0"/>
          </a:p>
        </p:txBody>
      </p:sp>
      <p:sp>
        <p:nvSpPr>
          <p:cNvPr id="37" name="Rectangle 29"/>
          <p:cNvSpPr>
            <a:spLocks noChangeArrowheads="1"/>
          </p:cNvSpPr>
          <p:nvPr/>
        </p:nvSpPr>
        <p:spPr bwMode="auto">
          <a:xfrm>
            <a:off x="7666894" y="3834045"/>
            <a:ext cx="1080000" cy="457200"/>
          </a:xfrm>
          <a:prstGeom prst="rect">
            <a:avLst/>
          </a:prstGeom>
          <a:solidFill>
            <a:schemeClr val="bg1">
              <a:lumMod val="65000"/>
            </a:schemeClr>
          </a:solidFill>
          <a:ln>
            <a:noFill/>
          </a:ln>
          <a:effectLst/>
        </p:spPr>
        <p:txBody>
          <a:bodyPr wrap="square" anchor="ctr">
            <a:spAutoFit/>
          </a:bodyPr>
          <a:lstStyle/>
          <a:p>
            <a:pPr algn="ctr"/>
            <a:endParaRPr lang="en-US" altLang="zh-CN" b="1" dirty="0"/>
          </a:p>
        </p:txBody>
      </p:sp>
      <p:sp>
        <p:nvSpPr>
          <p:cNvPr id="2" name="Rectangle 29">
            <a:extLst>
              <a:ext uri="{FF2B5EF4-FFF2-40B4-BE49-F238E27FC236}">
                <a16:creationId xmlns:a16="http://schemas.microsoft.com/office/drawing/2014/main" id="{3F0EF758-D5BE-0386-1097-25F3A8E2B24B}"/>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30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Effect transition="in" filter="wipe(left)">
                                      <p:cBhvr>
                                        <p:cTn id="7" dur="500"/>
                                        <p:tgtEl>
                                          <p:spTgt spid="2119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1988"/>
                                        </p:tgtEl>
                                        <p:attrNameLst>
                                          <p:attrName>style.visibility</p:attrName>
                                        </p:attrNameLst>
                                      </p:cBhvr>
                                      <p:to>
                                        <p:strVal val="visible"/>
                                      </p:to>
                                    </p:set>
                                    <p:animEffect transition="in" filter="wipe(left)">
                                      <p:cBhvr>
                                        <p:cTn id="12" dur="500"/>
                                        <p:tgtEl>
                                          <p:spTgt spid="2119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1972"/>
                                        </p:tgtEl>
                                        <p:attrNameLst>
                                          <p:attrName>style.visibility</p:attrName>
                                        </p:attrNameLst>
                                      </p:cBhvr>
                                      <p:to>
                                        <p:strVal val="visible"/>
                                      </p:to>
                                    </p:set>
                                    <p:animEffect transition="in" filter="wipe(left)">
                                      <p:cBhvr>
                                        <p:cTn id="17" dur="500"/>
                                        <p:tgtEl>
                                          <p:spTgt spid="21197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11975"/>
                                        </p:tgtEl>
                                        <p:attrNameLst>
                                          <p:attrName>style.visibility</p:attrName>
                                        </p:attrNameLst>
                                      </p:cBhvr>
                                      <p:to>
                                        <p:strVal val="visible"/>
                                      </p:to>
                                    </p:set>
                                    <p:animEffect transition="in" filter="wipe(left)">
                                      <p:cBhvr>
                                        <p:cTn id="20" dur="500"/>
                                        <p:tgtEl>
                                          <p:spTgt spid="21197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11997"/>
                                        </p:tgtEl>
                                        <p:attrNameLst>
                                          <p:attrName>style.visibility</p:attrName>
                                        </p:attrNameLst>
                                      </p:cBhvr>
                                      <p:to>
                                        <p:strVal val="visible"/>
                                      </p:to>
                                    </p:set>
                                    <p:animEffect transition="in" filter="wipe(left)">
                                      <p:cBhvr>
                                        <p:cTn id="23" dur="500"/>
                                        <p:tgtEl>
                                          <p:spTgt spid="211997"/>
                                        </p:tgtEl>
                                      </p:cBhvr>
                                    </p:animEffect>
                                  </p:childTnLst>
                                </p:cTn>
                              </p:par>
                            </p:childTnLst>
                          </p:cTn>
                        </p:par>
                        <p:par>
                          <p:cTn id="24" fill="hold" nodeType="afterGroup">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11976"/>
                                        </p:tgtEl>
                                        <p:attrNameLst>
                                          <p:attrName>style.visibility</p:attrName>
                                        </p:attrNameLst>
                                      </p:cBhvr>
                                      <p:to>
                                        <p:strVal val="visible"/>
                                      </p:to>
                                    </p:set>
                                    <p:animEffect transition="in" filter="wipe(left)">
                                      <p:cBhvr>
                                        <p:cTn id="27" dur="500"/>
                                        <p:tgtEl>
                                          <p:spTgt spid="21197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11977"/>
                                        </p:tgtEl>
                                        <p:attrNameLst>
                                          <p:attrName>style.visibility</p:attrName>
                                        </p:attrNameLst>
                                      </p:cBhvr>
                                      <p:to>
                                        <p:strVal val="visible"/>
                                      </p:to>
                                    </p:set>
                                    <p:animEffect transition="in" filter="wipe(left)">
                                      <p:cBhvr>
                                        <p:cTn id="30" dur="500"/>
                                        <p:tgtEl>
                                          <p:spTgt spid="211977"/>
                                        </p:tgtEl>
                                      </p:cBhvr>
                                    </p:animEffect>
                                  </p:childTnLst>
                                </p:cTn>
                              </p:par>
                            </p:childTnLst>
                          </p:cTn>
                        </p:par>
                        <p:par>
                          <p:cTn id="31" fill="hold" nodeType="afterGroup">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11998"/>
                                        </p:tgtEl>
                                        <p:attrNameLst>
                                          <p:attrName>style.visibility</p:attrName>
                                        </p:attrNameLst>
                                      </p:cBhvr>
                                      <p:to>
                                        <p:strVal val="visible"/>
                                      </p:to>
                                    </p:set>
                                    <p:animEffect transition="in" filter="wipe(left)">
                                      <p:cBhvr>
                                        <p:cTn id="34" dur="500"/>
                                        <p:tgtEl>
                                          <p:spTgt spid="211998"/>
                                        </p:tgtEl>
                                      </p:cBhvr>
                                    </p:animEffect>
                                  </p:childTnLst>
                                </p:cTn>
                              </p:par>
                            </p:childTnLst>
                          </p:cTn>
                        </p:par>
                        <p:par>
                          <p:cTn id="35" fill="hold" nodeType="afterGroup">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211979"/>
                                        </p:tgtEl>
                                        <p:attrNameLst>
                                          <p:attrName>style.visibility</p:attrName>
                                        </p:attrNameLst>
                                      </p:cBhvr>
                                      <p:to>
                                        <p:strVal val="visible"/>
                                      </p:to>
                                    </p:set>
                                    <p:animEffect transition="in" filter="wipe(left)">
                                      <p:cBhvr>
                                        <p:cTn id="38" dur="500"/>
                                        <p:tgtEl>
                                          <p:spTgt spid="21197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211999"/>
                                        </p:tgtEl>
                                        <p:attrNameLst>
                                          <p:attrName>style.visibility</p:attrName>
                                        </p:attrNameLst>
                                      </p:cBhvr>
                                      <p:to>
                                        <p:strVal val="visible"/>
                                      </p:to>
                                    </p:set>
                                    <p:animEffect transition="in" filter="wipe(left)">
                                      <p:cBhvr>
                                        <p:cTn id="45" dur="500"/>
                                        <p:tgtEl>
                                          <p:spTgt spid="21199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500"/>
                                        <p:tgtEl>
                                          <p:spTgt spid="37"/>
                                        </p:tgtEl>
                                      </p:cBhvr>
                                    </p:animEffect>
                                  </p:childTnLst>
                                </p:cTn>
                              </p:par>
                            </p:childTnLst>
                          </p:cTn>
                        </p:par>
                        <p:par>
                          <p:cTn id="49" fill="hold">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211978"/>
                                        </p:tgtEl>
                                        <p:attrNameLst>
                                          <p:attrName>style.visibility</p:attrName>
                                        </p:attrNameLst>
                                      </p:cBhvr>
                                      <p:to>
                                        <p:strVal val="visible"/>
                                      </p:to>
                                    </p:set>
                                    <p:animEffect transition="in" filter="wipe(left)">
                                      <p:cBhvr>
                                        <p:cTn id="52" dur="500"/>
                                        <p:tgtEl>
                                          <p:spTgt spid="211978"/>
                                        </p:tgtEl>
                                      </p:cBhvr>
                                    </p:animEffect>
                                  </p:childTnLst>
                                </p:cTn>
                              </p:par>
                            </p:childTnLst>
                          </p:cTn>
                        </p:par>
                        <p:par>
                          <p:cTn id="53" fill="hold" nodeType="afterGroup">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211980"/>
                                        </p:tgtEl>
                                        <p:attrNameLst>
                                          <p:attrName>style.visibility</p:attrName>
                                        </p:attrNameLst>
                                      </p:cBhvr>
                                      <p:to>
                                        <p:strVal val="visible"/>
                                      </p:to>
                                    </p:set>
                                    <p:animEffect transition="in" filter="wipe(left)">
                                      <p:cBhvr>
                                        <p:cTn id="56" dur="500"/>
                                        <p:tgtEl>
                                          <p:spTgt spid="21198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11981"/>
                                        </p:tgtEl>
                                        <p:attrNameLst>
                                          <p:attrName>style.visibility</p:attrName>
                                        </p:attrNameLst>
                                      </p:cBhvr>
                                      <p:to>
                                        <p:strVal val="visible"/>
                                      </p:to>
                                    </p:set>
                                    <p:animEffect transition="in" filter="wipe(left)">
                                      <p:cBhvr>
                                        <p:cTn id="59" dur="500"/>
                                        <p:tgtEl>
                                          <p:spTgt spid="211981"/>
                                        </p:tgtEl>
                                      </p:cBhvr>
                                    </p:animEffect>
                                  </p:childTnLst>
                                </p:cTn>
                              </p:par>
                            </p:childTnLst>
                          </p:cTn>
                        </p:par>
                        <p:par>
                          <p:cTn id="60" fill="hold" nodeType="afterGroup">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212000"/>
                                        </p:tgtEl>
                                        <p:attrNameLst>
                                          <p:attrName>style.visibility</p:attrName>
                                        </p:attrNameLst>
                                      </p:cBhvr>
                                      <p:to>
                                        <p:strVal val="visible"/>
                                      </p:to>
                                    </p:set>
                                    <p:animEffect transition="in" filter="wipe(left)">
                                      <p:cBhvr>
                                        <p:cTn id="63" dur="500"/>
                                        <p:tgtEl>
                                          <p:spTgt spid="212000"/>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11982"/>
                                        </p:tgtEl>
                                        <p:attrNameLst>
                                          <p:attrName>style.visibility</p:attrName>
                                        </p:attrNameLst>
                                      </p:cBhvr>
                                      <p:to>
                                        <p:strVal val="visible"/>
                                      </p:to>
                                    </p:set>
                                    <p:animEffect transition="in" filter="wipe(left)">
                                      <p:cBhvr>
                                        <p:cTn id="66" dur="500"/>
                                        <p:tgtEl>
                                          <p:spTgt spid="21198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wipe(left)">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p:bldP spid="211972" grpId="0" animBg="1" autoUpdateAnimBg="0"/>
      <p:bldP spid="211975" grpId="0" animBg="1" autoUpdateAnimBg="0"/>
      <p:bldP spid="211976" grpId="0" animBg="1" autoUpdateAnimBg="0"/>
      <p:bldP spid="211977" grpId="0" animBg="1" autoUpdateAnimBg="0"/>
      <p:bldP spid="211978" grpId="0" animBg="1" autoUpdateAnimBg="0"/>
      <p:bldP spid="211979" grpId="0" animBg="1" autoUpdateAnimBg="0"/>
      <p:bldP spid="211980" grpId="0" animBg="1" autoUpdateAnimBg="0"/>
      <p:bldP spid="211981" grpId="0" animBg="1" autoUpdateAnimBg="0"/>
      <p:bldP spid="211982" grpId="0" animBg="1" autoUpdateAnimBg="0"/>
      <p:bldP spid="211997" grpId="0" animBg="1" autoUpdateAnimBg="0"/>
      <p:bldP spid="211998" grpId="0" animBg="1" autoUpdateAnimBg="0"/>
      <p:bldP spid="211999" grpId="0" animBg="1" autoUpdateAnimBg="0"/>
      <p:bldP spid="212000" grpId="0" animBg="1" autoUpdateAnimBg="0"/>
      <p:bldP spid="36" grpId="0" animBg="1" autoUpdateAnimBg="0"/>
      <p:bldP spid="37"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Multiprogramming:</a:t>
            </a:r>
            <a:r>
              <a:rPr lang="en-US" altLang="zh-CN" dirty="0">
                <a:solidFill>
                  <a:srgbClr val="0000FF"/>
                </a:solidFill>
              </a:rPr>
              <a:t> </a:t>
            </a:r>
            <a:r>
              <a:rPr lang="en-US" altLang="zh-CN" dirty="0"/>
              <a:t>Example</a:t>
            </a:r>
            <a:endParaRPr lang="zh-CN" altLang="en-US" dirty="0"/>
          </a:p>
        </p:txBody>
      </p:sp>
      <p:graphicFrame>
        <p:nvGraphicFramePr>
          <p:cNvPr id="214062" name="Group 46"/>
          <p:cNvGraphicFramePr>
            <a:graphicFrameLocks noGrp="1"/>
          </p:cNvGraphicFramePr>
          <p:nvPr>
            <p:ph idx="4294967295"/>
            <p:extLst>
              <p:ext uri="{D42A27DB-BD31-4B8C-83A1-F6EECF244321}">
                <p14:modId xmlns:p14="http://schemas.microsoft.com/office/powerpoint/2010/main" val="4183969"/>
              </p:ext>
            </p:extLst>
          </p:nvPr>
        </p:nvGraphicFramePr>
        <p:xfrm>
          <a:off x="380365" y="2293938"/>
          <a:ext cx="11555410" cy="3609978"/>
        </p:xfrm>
        <a:graphic>
          <a:graphicData uri="http://schemas.openxmlformats.org/drawingml/2006/table">
            <a:tbl>
              <a:tblPr/>
              <a:tblGrid>
                <a:gridCol w="3187699">
                  <a:extLst>
                    <a:ext uri="{9D8B030D-6E8A-4147-A177-3AD203B41FA5}">
                      <a16:colId xmlns:a16="http://schemas.microsoft.com/office/drawing/2014/main" val="20000"/>
                    </a:ext>
                  </a:extLst>
                </a:gridCol>
                <a:gridCol w="2789237">
                  <a:extLst>
                    <a:ext uri="{9D8B030D-6E8A-4147-A177-3AD203B41FA5}">
                      <a16:colId xmlns:a16="http://schemas.microsoft.com/office/drawing/2014/main" val="20001"/>
                    </a:ext>
                  </a:extLst>
                </a:gridCol>
                <a:gridCol w="2789237">
                  <a:extLst>
                    <a:ext uri="{9D8B030D-6E8A-4147-A177-3AD203B41FA5}">
                      <a16:colId xmlns:a16="http://schemas.microsoft.com/office/drawing/2014/main" val="20002"/>
                    </a:ext>
                  </a:extLst>
                </a:gridCol>
                <a:gridCol w="2789237">
                  <a:extLst>
                    <a:ext uri="{9D8B030D-6E8A-4147-A177-3AD203B41FA5}">
                      <a16:colId xmlns:a16="http://schemas.microsoft.com/office/drawing/2014/main" val="20003"/>
                    </a:ext>
                  </a:extLst>
                </a:gridCol>
              </a:tblGrid>
              <a:tr h="4905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endParaRPr kumimoji="1" lang="zh-CN" altLang="zh-CN" sz="2400" b="1"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Job1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Job2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Job3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5762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Type of job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Heavy compute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Heavy I/O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Heavy I/O</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49053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Duration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5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15 min.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10 min.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5778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Memory required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50K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100K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80K</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49371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Need disk?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49053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Need terminal?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Need printer?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0000"/>
                        <a:buFont typeface="Monotype Sort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214019" name="Rectangle 3"/>
          <p:cNvSpPr>
            <a:spLocks noChangeArrowheads="1"/>
          </p:cNvSpPr>
          <p:nvPr/>
        </p:nvSpPr>
        <p:spPr bwMode="auto">
          <a:xfrm>
            <a:off x="400833" y="1087850"/>
            <a:ext cx="11410802" cy="10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20000"/>
              </a:spcBef>
              <a:buClr>
                <a:schemeClr val="accent1"/>
              </a:buClr>
              <a:buSzPct val="70000"/>
            </a:pPr>
            <a:r>
              <a:rPr lang="en-US" altLang="zh-CN" sz="2800" b="1" dirty="0"/>
              <a:t>A computer:  256KB user memory space,  </a:t>
            </a:r>
            <a:br>
              <a:rPr lang="en-US" altLang="zh-CN" sz="2800" b="1" dirty="0"/>
            </a:br>
            <a:r>
              <a:rPr lang="en-US" altLang="zh-CN" sz="2800" b="1" dirty="0"/>
              <a:t>                    a disk,  a terminal,  and a printer</a:t>
            </a:r>
          </a:p>
        </p:txBody>
      </p:sp>
      <p:sp>
        <p:nvSpPr>
          <p:cNvPr id="3" name="Rectangle 29">
            <a:extLst>
              <a:ext uri="{FF2B5EF4-FFF2-40B4-BE49-F238E27FC236}">
                <a16:creationId xmlns:a16="http://schemas.microsoft.com/office/drawing/2014/main" id="{D05DA4B3-3362-A9EC-02FD-3FD6348ED0E4}"/>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31</a:t>
            </a:fld>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ED25CFE-AFED-43C5-873C-4C35753D9F44}"/>
              </a:ext>
            </a:extLst>
          </p:cNvPr>
          <p:cNvSpPr>
            <a:spLocks noGrp="1"/>
          </p:cNvSpPr>
          <p:nvPr>
            <p:ph type="title"/>
          </p:nvPr>
        </p:nvSpPr>
        <p:spPr>
          <a:solidFill>
            <a:srgbClr val="002060"/>
          </a:solidFill>
        </p:spPr>
        <p:txBody>
          <a:bodyPr/>
          <a:lstStyle/>
          <a:p>
            <a:r>
              <a:rPr lang="en-US" altLang="zh-CN" dirty="0"/>
              <a:t>Example:</a:t>
            </a:r>
            <a:r>
              <a:rPr lang="en-US" altLang="zh-CN" dirty="0">
                <a:solidFill>
                  <a:srgbClr val="0000FF"/>
                </a:solidFill>
              </a:rPr>
              <a:t> </a:t>
            </a:r>
            <a:r>
              <a:rPr lang="en-US" altLang="zh-CN" dirty="0"/>
              <a:t>Utilization</a:t>
            </a:r>
            <a:endParaRPr lang="zh-CN" altLang="en-US" dirty="0"/>
          </a:p>
        </p:txBody>
      </p:sp>
      <p:pic>
        <p:nvPicPr>
          <p:cNvPr id="7" name="图片 6">
            <a:extLst>
              <a:ext uri="{FF2B5EF4-FFF2-40B4-BE49-F238E27FC236}">
                <a16:creationId xmlns:a16="http://schemas.microsoft.com/office/drawing/2014/main" id="{71DD7BC2-558E-4C3C-9169-AAFBAAC90062}"/>
              </a:ext>
            </a:extLst>
          </p:cNvPr>
          <p:cNvPicPr>
            <a:picLocks noChangeAspect="1"/>
          </p:cNvPicPr>
          <p:nvPr/>
        </p:nvPicPr>
        <p:blipFill>
          <a:blip r:embed="rId3"/>
          <a:stretch>
            <a:fillRect/>
          </a:stretch>
        </p:blipFill>
        <p:spPr>
          <a:xfrm>
            <a:off x="956945" y="1088175"/>
            <a:ext cx="4644000" cy="5233344"/>
          </a:xfrm>
          <a:prstGeom prst="rect">
            <a:avLst/>
          </a:prstGeom>
        </p:spPr>
      </p:pic>
      <p:pic>
        <p:nvPicPr>
          <p:cNvPr id="9" name="图片 8">
            <a:extLst>
              <a:ext uri="{FF2B5EF4-FFF2-40B4-BE49-F238E27FC236}">
                <a16:creationId xmlns:a16="http://schemas.microsoft.com/office/drawing/2014/main" id="{43E20B50-47B9-479D-8308-8F8D1A0856B9}"/>
              </a:ext>
            </a:extLst>
          </p:cNvPr>
          <p:cNvPicPr>
            <a:picLocks noChangeAspect="1"/>
          </p:cNvPicPr>
          <p:nvPr/>
        </p:nvPicPr>
        <p:blipFill>
          <a:blip r:embed="rId4"/>
          <a:stretch>
            <a:fillRect/>
          </a:stretch>
        </p:blipFill>
        <p:spPr>
          <a:xfrm>
            <a:off x="7180746" y="1088180"/>
            <a:ext cx="3055714" cy="5580000"/>
          </a:xfrm>
          <a:prstGeom prst="rect">
            <a:avLst/>
          </a:prstGeom>
        </p:spPr>
      </p:pic>
      <p:sp>
        <p:nvSpPr>
          <p:cNvPr id="10" name="圆角矩形 4">
            <a:extLst>
              <a:ext uri="{FF2B5EF4-FFF2-40B4-BE49-F238E27FC236}">
                <a16:creationId xmlns:a16="http://schemas.microsoft.com/office/drawing/2014/main" id="{38525C15-89E2-4389-BB05-8D83066FFA17}"/>
              </a:ext>
            </a:extLst>
          </p:cNvPr>
          <p:cNvSpPr/>
          <p:nvPr/>
        </p:nvSpPr>
        <p:spPr bwMode="auto">
          <a:xfrm>
            <a:off x="1730515" y="1043735"/>
            <a:ext cx="576000" cy="5040000"/>
          </a:xfrm>
          <a:prstGeom prst="roundRect">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b="1">
              <a:ea typeface="黑体" pitchFamily="2" charset="-122"/>
            </a:endParaRPr>
          </a:p>
        </p:txBody>
      </p:sp>
      <p:sp>
        <p:nvSpPr>
          <p:cNvPr id="11" name="圆角矩形 6">
            <a:extLst>
              <a:ext uri="{FF2B5EF4-FFF2-40B4-BE49-F238E27FC236}">
                <a16:creationId xmlns:a16="http://schemas.microsoft.com/office/drawing/2014/main" id="{5FC6013A-5D0A-476E-902C-E649D6F46A0B}"/>
              </a:ext>
            </a:extLst>
          </p:cNvPr>
          <p:cNvSpPr/>
          <p:nvPr/>
        </p:nvSpPr>
        <p:spPr bwMode="auto">
          <a:xfrm>
            <a:off x="2315580" y="1043735"/>
            <a:ext cx="1674000" cy="5040000"/>
          </a:xfrm>
          <a:prstGeom prst="roundRect">
            <a:avLst>
              <a:gd name="adj" fmla="val 8604"/>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b="1">
              <a:ea typeface="黑体" pitchFamily="2" charset="-122"/>
            </a:endParaRPr>
          </a:p>
        </p:txBody>
      </p:sp>
      <p:sp>
        <p:nvSpPr>
          <p:cNvPr id="12" name="圆角矩形 7">
            <a:extLst>
              <a:ext uri="{FF2B5EF4-FFF2-40B4-BE49-F238E27FC236}">
                <a16:creationId xmlns:a16="http://schemas.microsoft.com/office/drawing/2014/main" id="{7A941F13-662B-4468-A327-0FACFBEEE66B}"/>
              </a:ext>
            </a:extLst>
          </p:cNvPr>
          <p:cNvSpPr/>
          <p:nvPr/>
        </p:nvSpPr>
        <p:spPr bwMode="auto">
          <a:xfrm>
            <a:off x="3980765" y="1043735"/>
            <a:ext cx="1116000" cy="5040000"/>
          </a:xfrm>
          <a:prstGeom prst="roundRect">
            <a:avLst>
              <a:gd name="adj" fmla="val 12347"/>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b="1">
              <a:ea typeface="黑体" pitchFamily="2" charset="-122"/>
            </a:endParaRPr>
          </a:p>
        </p:txBody>
      </p:sp>
      <p:sp>
        <p:nvSpPr>
          <p:cNvPr id="13" name="圆角矩形 8">
            <a:extLst>
              <a:ext uri="{FF2B5EF4-FFF2-40B4-BE49-F238E27FC236}">
                <a16:creationId xmlns:a16="http://schemas.microsoft.com/office/drawing/2014/main" id="{77DAA369-DEE6-4366-8D69-B9CDA5F7F8B8}"/>
              </a:ext>
            </a:extLst>
          </p:cNvPr>
          <p:cNvSpPr/>
          <p:nvPr/>
        </p:nvSpPr>
        <p:spPr bwMode="auto">
          <a:xfrm>
            <a:off x="7221124" y="5138630"/>
            <a:ext cx="2880000" cy="1080000"/>
          </a:xfrm>
          <a:prstGeom prst="roundRect">
            <a:avLst>
              <a:gd name="adj" fmla="val 12347"/>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b="1">
              <a:ea typeface="黑体" pitchFamily="2" charset="-122"/>
            </a:endParaRPr>
          </a:p>
        </p:txBody>
      </p:sp>
      <p:sp>
        <p:nvSpPr>
          <p:cNvPr id="14" name="圆角矩形 9">
            <a:extLst>
              <a:ext uri="{FF2B5EF4-FFF2-40B4-BE49-F238E27FC236}">
                <a16:creationId xmlns:a16="http://schemas.microsoft.com/office/drawing/2014/main" id="{D64E00DA-89ED-4C22-ACC2-71EDD22AF3BA}"/>
              </a:ext>
            </a:extLst>
          </p:cNvPr>
          <p:cNvSpPr/>
          <p:nvPr/>
        </p:nvSpPr>
        <p:spPr bwMode="auto">
          <a:xfrm>
            <a:off x="9201344" y="98630"/>
            <a:ext cx="2772000" cy="720000"/>
          </a:xfrm>
          <a:prstGeom prst="roundRect">
            <a:avLst>
              <a:gd name="adj" fmla="val 9612"/>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2000" b="1" dirty="0">
                <a:latin typeface="楷体" panose="02010609060101010101" pitchFamily="49" charset="-122"/>
                <a:ea typeface="楷体" panose="02010609060101010101" pitchFamily="49" charset="-122"/>
              </a:rPr>
              <a:t>系统的吞吐量？</a:t>
            </a:r>
            <a:endParaRPr lang="en-US" altLang="zh-CN" sz="2000" b="1" dirty="0">
              <a:latin typeface="楷体" panose="02010609060101010101" pitchFamily="49" charset="-122"/>
              <a:ea typeface="楷体" panose="02010609060101010101" pitchFamily="49" charset="-122"/>
            </a:endParaRPr>
          </a:p>
          <a:p>
            <a:r>
              <a:rPr lang="zh-CN" altLang="en-US" sz="2000" b="1" dirty="0">
                <a:latin typeface="楷体" panose="02010609060101010101" pitchFamily="49" charset="-122"/>
                <a:ea typeface="楷体" panose="02010609060101010101" pitchFamily="49" charset="-122"/>
              </a:rPr>
              <a:t>科学技术就是生产力！</a:t>
            </a:r>
          </a:p>
        </p:txBody>
      </p:sp>
      <p:sp>
        <p:nvSpPr>
          <p:cNvPr id="2" name="Rectangle 29">
            <a:extLst>
              <a:ext uri="{FF2B5EF4-FFF2-40B4-BE49-F238E27FC236}">
                <a16:creationId xmlns:a16="http://schemas.microsoft.com/office/drawing/2014/main" id="{DF64DB89-E22C-AAFE-A9F4-B65308387756}"/>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32</a:t>
            </a:fld>
            <a:endParaRPr lang="en-US" altLang="zh-CN"/>
          </a:p>
        </p:txBody>
      </p:sp>
    </p:spTree>
    <p:extLst>
      <p:ext uri="{BB962C8B-B14F-4D97-AF65-F5344CB8AC3E}">
        <p14:creationId xmlns:p14="http://schemas.microsoft.com/office/powerpoint/2010/main" val="101922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bg/>
                                          </p:spTgt>
                                        </p:tgtEl>
                                        <p:attrNameLst>
                                          <p:attrName>style.visibility</p:attrName>
                                        </p:attrNameLst>
                                      </p:cBhvr>
                                      <p:to>
                                        <p:strVal val="visible"/>
                                      </p:to>
                                    </p:set>
                                    <p:animEffect transition="in" filter="wipe(left)">
                                      <p:cBhvr>
                                        <p:cTn id="27" dur="500"/>
                                        <p:tgtEl>
                                          <p:spTgt spid="14">
                                            <p:bg/>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wipe(left)">
                                      <p:cBhvr>
                                        <p:cTn id="30" dur="500"/>
                                        <p:tgtEl>
                                          <p:spTgt spid="1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xEl>
                                              <p:pRg st="1" end="1"/>
                                            </p:txEl>
                                          </p:spTgt>
                                        </p:tgtEl>
                                        <p:attrNameLst>
                                          <p:attrName>style.visibility</p:attrName>
                                        </p:attrNameLst>
                                      </p:cBhvr>
                                      <p:to>
                                        <p:strVal val="visible"/>
                                      </p:to>
                                    </p:set>
                                    <p:animEffect transition="in" filter="wipe(left)">
                                      <p:cBhvr>
                                        <p:cTn id="35"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r>
              <a:rPr lang="en-US" altLang="zh-CN" dirty="0"/>
              <a:t>Time sharing systems</a:t>
            </a:r>
          </a:p>
        </p:txBody>
      </p:sp>
      <p:sp>
        <p:nvSpPr>
          <p:cNvPr id="361475" name="Rectangle 3"/>
          <p:cNvSpPr>
            <a:spLocks noGrp="1" noChangeArrowheads="1"/>
          </p:cNvSpPr>
          <p:nvPr>
            <p:ph idx="1"/>
          </p:nvPr>
        </p:nvSpPr>
        <p:spPr/>
        <p:txBody>
          <a:bodyPr/>
          <a:lstStyle/>
          <a:p>
            <a:r>
              <a:rPr lang="en-US" altLang="zh-CN" dirty="0">
                <a:solidFill>
                  <a:srgbClr val="0000FF"/>
                </a:solidFill>
                <a:latin typeface="Times New Roman" panose="02020603050405020304" pitchFamily="18" charset="0"/>
              </a:rPr>
              <a:t>Time sharing (multitasking)</a:t>
            </a:r>
            <a:r>
              <a:rPr lang="en-US" altLang="zh-CN" dirty="0">
                <a:latin typeface="Times New Roman" panose="02020603050405020304" pitchFamily="18" charset="0"/>
              </a:rPr>
              <a:t> is a logical extension,  </a:t>
            </a:r>
            <a:br>
              <a:rPr lang="en-US" altLang="zh-CN" dirty="0">
                <a:latin typeface="Times New Roman" panose="02020603050405020304" pitchFamily="18" charset="0"/>
              </a:rPr>
            </a:br>
            <a:r>
              <a:rPr lang="en-US" altLang="zh-CN" dirty="0">
                <a:latin typeface="Times New Roman" panose="02020603050405020304" pitchFamily="18" charset="0"/>
              </a:rPr>
              <a:t>in which CPU switches jobs so frequently that users can interact with each program while it is running, creating </a:t>
            </a:r>
            <a:r>
              <a:rPr lang="en-US" altLang="zh-CN" dirty="0">
                <a:solidFill>
                  <a:srgbClr val="0000FF"/>
                </a:solidFill>
                <a:latin typeface="Times New Roman" panose="02020603050405020304" pitchFamily="18" charset="0"/>
              </a:rPr>
              <a:t>interactive</a:t>
            </a:r>
            <a:r>
              <a:rPr lang="en-US" altLang="zh-CN" dirty="0">
                <a:latin typeface="Times New Roman" panose="02020603050405020304" pitchFamily="18" charset="0"/>
              </a:rPr>
              <a:t> computing.</a:t>
            </a:r>
          </a:p>
          <a:p>
            <a:pPr lvl="1"/>
            <a:r>
              <a:rPr lang="en-US" altLang="zh-CN" dirty="0">
                <a:solidFill>
                  <a:srgbClr val="0000FF"/>
                </a:solidFill>
                <a:latin typeface="Times New Roman" panose="02020603050405020304" pitchFamily="18" charset="0"/>
              </a:rPr>
              <a:t>Response time</a:t>
            </a:r>
            <a:r>
              <a:rPr lang="en-US" altLang="zh-CN" dirty="0">
                <a:latin typeface="Times New Roman" panose="02020603050405020304" pitchFamily="18" charset="0"/>
              </a:rPr>
              <a:t> should be less than 1 second.</a:t>
            </a:r>
          </a:p>
          <a:p>
            <a:pPr lvl="1"/>
            <a:r>
              <a:rPr lang="en-US" altLang="zh-CN" dirty="0">
                <a:latin typeface="Times New Roman" panose="02020603050405020304" pitchFamily="18" charset="0"/>
              </a:rPr>
              <a:t>Each user has at least one program executing in memory ==&gt; </a:t>
            </a:r>
            <a:r>
              <a:rPr lang="en-US" altLang="zh-CN" dirty="0">
                <a:solidFill>
                  <a:srgbClr val="0000FF"/>
                </a:solidFill>
                <a:latin typeface="Times New Roman" panose="02020603050405020304" pitchFamily="18" charset="0"/>
                <a:sym typeface="Wingdings 3" pitchFamily="18" charset="2"/>
              </a:rPr>
              <a:t>process</a:t>
            </a:r>
          </a:p>
          <a:p>
            <a:pPr lvl="1"/>
            <a:r>
              <a:rPr lang="en-US" altLang="zh-CN" dirty="0">
                <a:latin typeface="Times New Roman" panose="02020603050405020304" pitchFamily="18" charset="0"/>
                <a:sym typeface="Wingdings 3" pitchFamily="18" charset="2"/>
              </a:rPr>
              <a:t>If several jobs ready to run at the same time  ==&gt; </a:t>
            </a:r>
            <a:r>
              <a:rPr lang="en-US" altLang="zh-CN" dirty="0">
                <a:solidFill>
                  <a:srgbClr val="0000FF"/>
                </a:solidFill>
                <a:latin typeface="Times New Roman" panose="02020603050405020304" pitchFamily="18" charset="0"/>
                <a:sym typeface="Wingdings 3" pitchFamily="18" charset="2"/>
              </a:rPr>
              <a:t>CPU scheduling</a:t>
            </a:r>
          </a:p>
          <a:p>
            <a:pPr lvl="1"/>
            <a:r>
              <a:rPr lang="en-US" altLang="zh-CN" dirty="0">
                <a:latin typeface="Times New Roman" panose="02020603050405020304" pitchFamily="18" charset="0"/>
                <a:sym typeface="Wingdings 3" pitchFamily="18" charset="2"/>
              </a:rPr>
              <a:t>If processes don’t fit in memory, </a:t>
            </a:r>
            <a:r>
              <a:rPr lang="en-US" altLang="zh-CN" dirty="0">
                <a:solidFill>
                  <a:srgbClr val="0000FF"/>
                </a:solidFill>
                <a:latin typeface="Times New Roman" panose="02020603050405020304" pitchFamily="18" charset="0"/>
                <a:sym typeface="Wingdings 3" pitchFamily="18" charset="2"/>
              </a:rPr>
              <a:t>swapping</a:t>
            </a:r>
            <a:r>
              <a:rPr lang="en-US" altLang="zh-CN" dirty="0">
                <a:latin typeface="Times New Roman" panose="02020603050405020304" pitchFamily="18" charset="0"/>
                <a:sym typeface="Wingdings 3" pitchFamily="18" charset="2"/>
              </a:rPr>
              <a:t> moves them in and out to run</a:t>
            </a:r>
            <a:br>
              <a:rPr lang="en-US" altLang="zh-CN" dirty="0">
                <a:latin typeface="Times New Roman" panose="02020603050405020304" pitchFamily="18" charset="0"/>
                <a:sym typeface="Wingdings 3" pitchFamily="18" charset="2"/>
              </a:rPr>
            </a:br>
            <a:r>
              <a:rPr lang="en-US" altLang="zh-CN" dirty="0">
                <a:latin typeface="Times New Roman" panose="02020603050405020304" pitchFamily="18" charset="0"/>
                <a:sym typeface="Wingdings 3" pitchFamily="18" charset="2"/>
              </a:rPr>
              <a:t> ==&gt; </a:t>
            </a:r>
            <a:r>
              <a:rPr lang="en-US" altLang="zh-CN" dirty="0">
                <a:solidFill>
                  <a:srgbClr val="0000FF"/>
                </a:solidFill>
                <a:latin typeface="Times New Roman" panose="02020603050405020304" pitchFamily="18" charset="0"/>
                <a:sym typeface="Wingdings 3" pitchFamily="18" charset="2"/>
              </a:rPr>
              <a:t>swapper</a:t>
            </a:r>
          </a:p>
          <a:p>
            <a:pPr lvl="1"/>
            <a:r>
              <a:rPr lang="en-US" altLang="zh-CN" dirty="0">
                <a:latin typeface="Times New Roman" panose="02020603050405020304" pitchFamily="18" charset="0"/>
                <a:sym typeface="Wingdings 3" pitchFamily="18" charset="2"/>
              </a:rPr>
              <a:t>allows execution of processes not completely in memory ==&gt; </a:t>
            </a:r>
            <a:r>
              <a:rPr lang="en-US" altLang="zh-CN" dirty="0">
                <a:solidFill>
                  <a:srgbClr val="0000FF"/>
                </a:solidFill>
                <a:latin typeface="Times New Roman" panose="02020603050405020304" pitchFamily="18" charset="0"/>
                <a:sym typeface="Wingdings 3" pitchFamily="18" charset="2"/>
              </a:rPr>
              <a:t>Virtual memory</a:t>
            </a:r>
            <a:r>
              <a:rPr lang="en-US" altLang="zh-CN" dirty="0">
                <a:latin typeface="Times New Roman" panose="02020603050405020304" pitchFamily="18" charset="0"/>
                <a:sym typeface="Wingdings 3" pitchFamily="18" charset="2"/>
              </a:rPr>
              <a:t> </a:t>
            </a:r>
          </a:p>
          <a:p>
            <a:r>
              <a:rPr lang="en-US" altLang="zh-CN" dirty="0"/>
              <a:t>Using </a:t>
            </a:r>
            <a:r>
              <a:rPr lang="en-US" altLang="zh-CN" dirty="0">
                <a:solidFill>
                  <a:srgbClr val="0000FF"/>
                </a:solidFill>
              </a:rPr>
              <a:t>multiprogramming</a:t>
            </a:r>
            <a:r>
              <a:rPr lang="en-US" altLang="zh-CN" dirty="0"/>
              <a:t> to handle multiple interactive jobs.</a:t>
            </a:r>
          </a:p>
          <a:p>
            <a:pPr lvl="1"/>
            <a:endParaRPr lang="en-US" altLang="zh-CN" dirty="0">
              <a:latin typeface="Times New Roman" panose="02020603050405020304" pitchFamily="18" charset="0"/>
            </a:endParaRPr>
          </a:p>
        </p:txBody>
      </p:sp>
      <p:sp>
        <p:nvSpPr>
          <p:cNvPr id="2" name="Rectangle 29">
            <a:extLst>
              <a:ext uri="{FF2B5EF4-FFF2-40B4-BE49-F238E27FC236}">
                <a16:creationId xmlns:a16="http://schemas.microsoft.com/office/drawing/2014/main" id="{8444FFB9-62C6-B271-A3A4-070CA2453514}"/>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33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wipe(left)">
                                      <p:cBhvr>
                                        <p:cTn id="7" dur="500"/>
                                        <p:tgtEl>
                                          <p:spTgt spid="361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1475">
                                            <p:txEl>
                                              <p:pRg st="1" end="1"/>
                                            </p:txEl>
                                          </p:spTgt>
                                        </p:tgtEl>
                                        <p:attrNameLst>
                                          <p:attrName>style.visibility</p:attrName>
                                        </p:attrNameLst>
                                      </p:cBhvr>
                                      <p:to>
                                        <p:strVal val="visible"/>
                                      </p:to>
                                    </p:set>
                                    <p:animEffect transition="in" filter="wipe(left)">
                                      <p:cBhvr>
                                        <p:cTn id="12" dur="500"/>
                                        <p:tgtEl>
                                          <p:spTgt spid="36147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61475">
                                            <p:txEl>
                                              <p:pRg st="2" end="2"/>
                                            </p:txEl>
                                          </p:spTgt>
                                        </p:tgtEl>
                                        <p:attrNameLst>
                                          <p:attrName>style.visibility</p:attrName>
                                        </p:attrNameLst>
                                      </p:cBhvr>
                                      <p:to>
                                        <p:strVal val="visible"/>
                                      </p:to>
                                    </p:set>
                                    <p:animEffect transition="in" filter="wipe(left)">
                                      <p:cBhvr>
                                        <p:cTn id="15" dur="500"/>
                                        <p:tgtEl>
                                          <p:spTgt spid="36147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61475">
                                            <p:txEl>
                                              <p:pRg st="3" end="3"/>
                                            </p:txEl>
                                          </p:spTgt>
                                        </p:tgtEl>
                                        <p:attrNameLst>
                                          <p:attrName>style.visibility</p:attrName>
                                        </p:attrNameLst>
                                      </p:cBhvr>
                                      <p:to>
                                        <p:strVal val="visible"/>
                                      </p:to>
                                    </p:set>
                                    <p:animEffect transition="in" filter="wipe(left)">
                                      <p:cBhvr>
                                        <p:cTn id="18" dur="500"/>
                                        <p:tgtEl>
                                          <p:spTgt spid="361475">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61475">
                                            <p:txEl>
                                              <p:pRg st="4" end="4"/>
                                            </p:txEl>
                                          </p:spTgt>
                                        </p:tgtEl>
                                        <p:attrNameLst>
                                          <p:attrName>style.visibility</p:attrName>
                                        </p:attrNameLst>
                                      </p:cBhvr>
                                      <p:to>
                                        <p:strVal val="visible"/>
                                      </p:to>
                                    </p:set>
                                    <p:animEffect transition="in" filter="wipe(left)">
                                      <p:cBhvr>
                                        <p:cTn id="21" dur="500"/>
                                        <p:tgtEl>
                                          <p:spTgt spid="361475">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61475">
                                            <p:txEl>
                                              <p:pRg st="5" end="5"/>
                                            </p:txEl>
                                          </p:spTgt>
                                        </p:tgtEl>
                                        <p:attrNameLst>
                                          <p:attrName>style.visibility</p:attrName>
                                        </p:attrNameLst>
                                      </p:cBhvr>
                                      <p:to>
                                        <p:strVal val="visible"/>
                                      </p:to>
                                    </p:set>
                                    <p:animEffect transition="in" filter="wipe(left)">
                                      <p:cBhvr>
                                        <p:cTn id="24" dur="500"/>
                                        <p:tgtEl>
                                          <p:spTgt spid="36147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61475">
                                            <p:txEl>
                                              <p:pRg st="6" end="6"/>
                                            </p:txEl>
                                          </p:spTgt>
                                        </p:tgtEl>
                                        <p:attrNameLst>
                                          <p:attrName>style.visibility</p:attrName>
                                        </p:attrNameLst>
                                      </p:cBhvr>
                                      <p:to>
                                        <p:strVal val="visible"/>
                                      </p:to>
                                    </p:set>
                                    <p:animEffect transition="in" filter="wipe(left)">
                                      <p:cBhvr>
                                        <p:cTn id="29" dur="500"/>
                                        <p:tgtEl>
                                          <p:spTgt spid="3614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 sharing systems</a:t>
            </a:r>
            <a:endParaRPr lang="zh-CN" altLang="en-US" dirty="0"/>
          </a:p>
        </p:txBody>
      </p:sp>
      <p:sp>
        <p:nvSpPr>
          <p:cNvPr id="220163" name="Rectangle 3"/>
          <p:cNvSpPr>
            <a:spLocks noGrp="1" noChangeArrowheads="1"/>
          </p:cNvSpPr>
          <p:nvPr>
            <p:ph idx="1"/>
          </p:nvPr>
        </p:nvSpPr>
        <p:spPr/>
        <p:txBody>
          <a:bodyPr>
            <a:normAutofit lnSpcReduction="10000"/>
          </a:bodyPr>
          <a:lstStyle/>
          <a:p>
            <a:pPr>
              <a:lnSpc>
                <a:spcPct val="110000"/>
              </a:lnSpc>
            </a:pPr>
            <a:r>
              <a:rPr lang="en-US" altLang="zh-CN" dirty="0">
                <a:latin typeface="Times New Roman" panose="02020603050405020304" pitchFamily="18" charset="0"/>
              </a:rPr>
              <a:t>The CPU is </a:t>
            </a:r>
            <a:r>
              <a:rPr lang="en-US" altLang="zh-CN" dirty="0">
                <a:solidFill>
                  <a:srgbClr val="0000FF"/>
                </a:solidFill>
                <a:latin typeface="Times New Roman" panose="02020603050405020304" pitchFamily="18" charset="0"/>
              </a:rPr>
              <a:t>multiplexed </a:t>
            </a:r>
            <a:r>
              <a:rPr lang="en-US" altLang="zh-CN" dirty="0">
                <a:latin typeface="Times New Roman" panose="02020603050405020304" pitchFamily="18" charset="0"/>
              </a:rPr>
              <a:t>(</a:t>
            </a:r>
            <a:r>
              <a:rPr lang="zh-CN" altLang="en-US" dirty="0">
                <a:latin typeface="Times New Roman" panose="02020603050405020304" pitchFamily="18" charset="0"/>
              </a:rPr>
              <a:t>复用</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dirty="0">
                <a:latin typeface="Times New Roman" panose="02020603050405020304" pitchFamily="18" charset="0"/>
              </a:rPr>
              <a:t>among several jobs that are kept in memory and on disk. </a:t>
            </a:r>
          </a:p>
          <a:p>
            <a:pPr lvl="1">
              <a:lnSpc>
                <a:spcPct val="110000"/>
              </a:lnSpc>
            </a:pPr>
            <a:r>
              <a:rPr lang="en-US" altLang="zh-CN" dirty="0">
                <a:latin typeface="Times New Roman" panose="02020603050405020304" pitchFamily="18" charset="0"/>
              </a:rPr>
              <a:t>Processor’s time is shared among multiple users.</a:t>
            </a:r>
          </a:p>
          <a:p>
            <a:pPr lvl="1">
              <a:lnSpc>
                <a:spcPct val="110000"/>
              </a:lnSpc>
            </a:pPr>
            <a:r>
              <a:rPr lang="en-US" altLang="zh-CN" dirty="0">
                <a:latin typeface="Times New Roman" panose="02020603050405020304" pitchFamily="18" charset="0"/>
              </a:rPr>
              <a:t>The CPU is allocated to a job only if the job is in memory.</a:t>
            </a:r>
          </a:p>
          <a:p>
            <a:pPr>
              <a:lnSpc>
                <a:spcPct val="110000"/>
              </a:lnSpc>
            </a:pPr>
            <a:r>
              <a:rPr lang="en-US" altLang="zh-CN" dirty="0">
                <a:latin typeface="Times New Roman" panose="02020603050405020304" pitchFamily="18" charset="0"/>
              </a:rPr>
              <a:t>A job may be </a:t>
            </a:r>
            <a:r>
              <a:rPr lang="en-US" altLang="zh-CN" dirty="0">
                <a:solidFill>
                  <a:srgbClr val="0000FF"/>
                </a:solidFill>
                <a:latin typeface="Times New Roman" panose="02020603050405020304" pitchFamily="18" charset="0"/>
              </a:rPr>
              <a:t>swapped</a:t>
            </a:r>
            <a:r>
              <a:rPr lang="en-US" altLang="zh-CN" dirty="0">
                <a:latin typeface="Times New Roman" panose="02020603050405020304" pitchFamily="18" charset="0"/>
              </a:rPr>
              <a:t> </a:t>
            </a:r>
            <a:r>
              <a:rPr lang="en-US" altLang="zh-CN" dirty="0">
                <a:solidFill>
                  <a:srgbClr val="0000FF"/>
                </a:solidFill>
              </a:rPr>
              <a:t>in and out </a:t>
            </a:r>
            <a:r>
              <a:rPr lang="en-US" altLang="zh-CN" dirty="0">
                <a:latin typeface="Times New Roman" panose="02020603050405020304" pitchFamily="18" charset="0"/>
              </a:rPr>
              <a:t>of memory to the disk.</a:t>
            </a:r>
          </a:p>
          <a:p>
            <a:pPr>
              <a:lnSpc>
                <a:spcPct val="110000"/>
              </a:lnSpc>
            </a:pPr>
            <a:r>
              <a:rPr lang="en-US" altLang="zh-CN" dirty="0"/>
              <a:t>Many users share the computer simultaneously.</a:t>
            </a:r>
          </a:p>
          <a:p>
            <a:pPr lvl="1">
              <a:lnSpc>
                <a:spcPct val="110000"/>
              </a:lnSpc>
            </a:pPr>
            <a:r>
              <a:rPr lang="en-US" altLang="zh-CN" dirty="0"/>
              <a:t>On-line communication between the user and the system is provided. </a:t>
            </a:r>
          </a:p>
          <a:p>
            <a:pPr lvl="1">
              <a:lnSpc>
                <a:spcPct val="110000"/>
              </a:lnSpc>
            </a:pPr>
            <a:r>
              <a:rPr lang="en-US" altLang="zh-CN" dirty="0"/>
              <a:t>Multiple users simultaneously access the system through terminals.</a:t>
            </a:r>
          </a:p>
          <a:p>
            <a:pPr lvl="1">
              <a:lnSpc>
                <a:spcPct val="110000"/>
              </a:lnSpc>
            </a:pPr>
            <a:r>
              <a:rPr lang="en-US" altLang="zh-CN" dirty="0"/>
              <a:t>when the operating system finishes the execution of one command, it seeks the next “control statement” not from a card reader, but rather from the user’s keyboard.</a:t>
            </a:r>
          </a:p>
          <a:p>
            <a:pPr>
              <a:lnSpc>
                <a:spcPct val="110000"/>
              </a:lnSpc>
            </a:pPr>
            <a:r>
              <a:rPr lang="en-US" altLang="zh-CN" dirty="0"/>
              <a:t>On-line system must be available for users to access data and code.</a:t>
            </a:r>
          </a:p>
          <a:p>
            <a:pPr>
              <a:lnSpc>
                <a:spcPct val="110000"/>
              </a:lnSpc>
            </a:pPr>
            <a:endParaRPr lang="en-US" altLang="zh-CN" dirty="0">
              <a:latin typeface="Times New Roman" panose="02020603050405020304" pitchFamily="18" charset="0"/>
            </a:endParaRPr>
          </a:p>
        </p:txBody>
      </p:sp>
      <p:sp>
        <p:nvSpPr>
          <p:cNvPr id="3" name="Rectangle 29">
            <a:extLst>
              <a:ext uri="{FF2B5EF4-FFF2-40B4-BE49-F238E27FC236}">
                <a16:creationId xmlns:a16="http://schemas.microsoft.com/office/drawing/2014/main" id="{CB4B1660-3EF2-02E2-FC7C-7902F6FC10F8}"/>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34</a:t>
            </a:fld>
            <a:endParaRPr lang="en-US" altLang="zh-CN"/>
          </a:p>
        </p:txBody>
      </p:sp>
    </p:spTree>
    <p:extLst>
      <p:ext uri="{BB962C8B-B14F-4D97-AF65-F5344CB8AC3E}">
        <p14:creationId xmlns:p14="http://schemas.microsoft.com/office/powerpoint/2010/main" val="1393909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0163">
                                            <p:txEl>
                                              <p:pRg st="0" end="0"/>
                                            </p:txEl>
                                          </p:spTgt>
                                        </p:tgtEl>
                                        <p:attrNameLst>
                                          <p:attrName>style.visibility</p:attrName>
                                        </p:attrNameLst>
                                      </p:cBhvr>
                                      <p:to>
                                        <p:strVal val="visible"/>
                                      </p:to>
                                    </p:set>
                                    <p:animEffect transition="in" filter="wipe(left)">
                                      <p:cBhvr>
                                        <p:cTn id="7" dur="500"/>
                                        <p:tgtEl>
                                          <p:spTgt spid="22016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0163">
                                            <p:txEl>
                                              <p:pRg st="1" end="1"/>
                                            </p:txEl>
                                          </p:spTgt>
                                        </p:tgtEl>
                                        <p:attrNameLst>
                                          <p:attrName>style.visibility</p:attrName>
                                        </p:attrNameLst>
                                      </p:cBhvr>
                                      <p:to>
                                        <p:strVal val="visible"/>
                                      </p:to>
                                    </p:set>
                                    <p:animEffect transition="in" filter="wipe(left)">
                                      <p:cBhvr>
                                        <p:cTn id="10" dur="500"/>
                                        <p:tgtEl>
                                          <p:spTgt spid="22016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0163">
                                            <p:txEl>
                                              <p:pRg st="2" end="2"/>
                                            </p:txEl>
                                          </p:spTgt>
                                        </p:tgtEl>
                                        <p:attrNameLst>
                                          <p:attrName>style.visibility</p:attrName>
                                        </p:attrNameLst>
                                      </p:cBhvr>
                                      <p:to>
                                        <p:strVal val="visible"/>
                                      </p:to>
                                    </p:set>
                                    <p:animEffect transition="in" filter="wipe(left)">
                                      <p:cBhvr>
                                        <p:cTn id="13" dur="500"/>
                                        <p:tgtEl>
                                          <p:spTgt spid="22016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20163">
                                            <p:txEl>
                                              <p:pRg st="3" end="3"/>
                                            </p:txEl>
                                          </p:spTgt>
                                        </p:tgtEl>
                                        <p:attrNameLst>
                                          <p:attrName>style.visibility</p:attrName>
                                        </p:attrNameLst>
                                      </p:cBhvr>
                                      <p:to>
                                        <p:strVal val="visible"/>
                                      </p:to>
                                    </p:set>
                                    <p:animEffect transition="in" filter="wipe(left)">
                                      <p:cBhvr>
                                        <p:cTn id="18" dur="500"/>
                                        <p:tgtEl>
                                          <p:spTgt spid="22016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0163">
                                            <p:txEl>
                                              <p:pRg st="4" end="4"/>
                                            </p:txEl>
                                          </p:spTgt>
                                        </p:tgtEl>
                                        <p:attrNameLst>
                                          <p:attrName>style.visibility</p:attrName>
                                        </p:attrNameLst>
                                      </p:cBhvr>
                                      <p:to>
                                        <p:strVal val="visible"/>
                                      </p:to>
                                    </p:set>
                                    <p:animEffect transition="in" filter="wipe(left)">
                                      <p:cBhvr>
                                        <p:cTn id="23" dur="500"/>
                                        <p:tgtEl>
                                          <p:spTgt spid="22016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20163">
                                            <p:txEl>
                                              <p:pRg st="5" end="5"/>
                                            </p:txEl>
                                          </p:spTgt>
                                        </p:tgtEl>
                                        <p:attrNameLst>
                                          <p:attrName>style.visibility</p:attrName>
                                        </p:attrNameLst>
                                      </p:cBhvr>
                                      <p:to>
                                        <p:strVal val="visible"/>
                                      </p:to>
                                    </p:set>
                                    <p:animEffect transition="in" filter="wipe(left)">
                                      <p:cBhvr>
                                        <p:cTn id="26" dur="500"/>
                                        <p:tgtEl>
                                          <p:spTgt spid="22016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20163">
                                            <p:txEl>
                                              <p:pRg st="6" end="6"/>
                                            </p:txEl>
                                          </p:spTgt>
                                        </p:tgtEl>
                                        <p:attrNameLst>
                                          <p:attrName>style.visibility</p:attrName>
                                        </p:attrNameLst>
                                      </p:cBhvr>
                                      <p:to>
                                        <p:strVal val="visible"/>
                                      </p:to>
                                    </p:set>
                                    <p:animEffect transition="in" filter="wipe(left)">
                                      <p:cBhvr>
                                        <p:cTn id="29" dur="500"/>
                                        <p:tgtEl>
                                          <p:spTgt spid="22016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20163">
                                            <p:txEl>
                                              <p:pRg st="7" end="7"/>
                                            </p:txEl>
                                          </p:spTgt>
                                        </p:tgtEl>
                                        <p:attrNameLst>
                                          <p:attrName>style.visibility</p:attrName>
                                        </p:attrNameLst>
                                      </p:cBhvr>
                                      <p:to>
                                        <p:strVal val="visible"/>
                                      </p:to>
                                    </p:set>
                                    <p:animEffect transition="in" filter="wipe(left)">
                                      <p:cBhvr>
                                        <p:cTn id="32" dur="500"/>
                                        <p:tgtEl>
                                          <p:spTgt spid="22016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0163">
                                            <p:txEl>
                                              <p:pRg st="8" end="8"/>
                                            </p:txEl>
                                          </p:spTgt>
                                        </p:tgtEl>
                                        <p:attrNameLst>
                                          <p:attrName>style.visibility</p:attrName>
                                        </p:attrNameLst>
                                      </p:cBhvr>
                                      <p:to>
                                        <p:strVal val="visible"/>
                                      </p:to>
                                    </p:set>
                                    <p:animEffect transition="in" filter="wipe(left)">
                                      <p:cBhvr>
                                        <p:cTn id="37" dur="500"/>
                                        <p:tgtEl>
                                          <p:spTgt spid="2201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9">
            <a:extLst>
              <a:ext uri="{FF2B5EF4-FFF2-40B4-BE49-F238E27FC236}">
                <a16:creationId xmlns:a16="http://schemas.microsoft.com/office/drawing/2014/main" id="{DF579590-590D-86A8-8B20-E8AFA70620A9}"/>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35</a:t>
            </a:fld>
            <a:endParaRPr lang="en-US" altLang="zh-CN"/>
          </a:p>
        </p:txBody>
      </p:sp>
      <p:sp>
        <p:nvSpPr>
          <p:cNvPr id="222210" name="Rectangle 2"/>
          <p:cNvSpPr>
            <a:spLocks noGrp="1" noChangeArrowheads="1"/>
          </p:cNvSpPr>
          <p:nvPr>
            <p:ph type="title"/>
          </p:nvPr>
        </p:nvSpPr>
        <p:spPr/>
        <p:txBody>
          <a:bodyPr/>
          <a:lstStyle/>
          <a:p>
            <a:r>
              <a:rPr lang="en-US" altLang="zh-CN" dirty="0"/>
              <a:t>Time sharing systems: Features </a:t>
            </a:r>
          </a:p>
        </p:txBody>
      </p:sp>
      <p:sp>
        <p:nvSpPr>
          <p:cNvPr id="222211" name="Rectangle 3"/>
          <p:cNvSpPr>
            <a:spLocks noGrp="1" noChangeArrowheads="1"/>
          </p:cNvSpPr>
          <p:nvPr>
            <p:ph idx="1"/>
          </p:nvPr>
        </p:nvSpPr>
        <p:spPr/>
        <p:txBody>
          <a:bodyPr/>
          <a:lstStyle/>
          <a:p>
            <a:r>
              <a:rPr lang="en-US" altLang="zh-CN" dirty="0">
                <a:solidFill>
                  <a:srgbClr val="0000FF"/>
                </a:solidFill>
                <a:latin typeface="Times New Roman" panose="02020603050405020304" pitchFamily="18" charset="0"/>
              </a:rPr>
              <a:t>I/O</a:t>
            </a:r>
            <a:r>
              <a:rPr lang="en-US" altLang="zh-CN" dirty="0">
                <a:latin typeface="Times New Roman" panose="02020603050405020304" pitchFamily="18" charset="0"/>
              </a:rPr>
              <a:t> </a:t>
            </a:r>
            <a:r>
              <a:rPr lang="en-US" altLang="zh-CN" dirty="0">
                <a:solidFill>
                  <a:srgbClr val="0000FF"/>
                </a:solidFill>
                <a:latin typeface="Times New Roman" panose="02020603050405020304" pitchFamily="18" charset="0"/>
              </a:rPr>
              <a:t>routines</a:t>
            </a:r>
            <a:r>
              <a:rPr lang="en-US" altLang="zh-CN" dirty="0">
                <a:latin typeface="Times New Roman" panose="02020603050405020304" pitchFamily="18" charset="0"/>
              </a:rPr>
              <a:t> supplied by the system.</a:t>
            </a:r>
          </a:p>
          <a:p>
            <a:r>
              <a:rPr lang="en-US" altLang="zh-CN" dirty="0">
                <a:solidFill>
                  <a:srgbClr val="0000FF"/>
                </a:solidFill>
                <a:latin typeface="Times New Roman" panose="02020603050405020304" pitchFamily="18" charset="0"/>
              </a:rPr>
              <a:t>Memory management </a:t>
            </a:r>
            <a:r>
              <a:rPr lang="en-US" altLang="zh-CN" dirty="0">
                <a:latin typeface="Times New Roman" panose="02020603050405020304" pitchFamily="18" charset="0"/>
              </a:rPr>
              <a:t>– the system must allocate the memory to several jobs.</a:t>
            </a:r>
          </a:p>
          <a:p>
            <a:r>
              <a:rPr lang="en-US" altLang="zh-CN" dirty="0">
                <a:solidFill>
                  <a:srgbClr val="0000FF"/>
                </a:solidFill>
                <a:latin typeface="Times New Roman" panose="02020603050405020304" pitchFamily="18" charset="0"/>
              </a:rPr>
              <a:t>Virtual memory </a:t>
            </a:r>
            <a:r>
              <a:rPr lang="en-US" altLang="zh-CN" dirty="0">
                <a:latin typeface="Times New Roman" panose="02020603050405020304" pitchFamily="18" charset="0"/>
              </a:rPr>
              <a:t>– allows the execution of job not be completely in memory.</a:t>
            </a:r>
          </a:p>
          <a:p>
            <a:r>
              <a:rPr lang="en-US" altLang="zh-CN" dirty="0">
                <a:solidFill>
                  <a:srgbClr val="0000FF"/>
                </a:solidFill>
                <a:latin typeface="Times New Roman" panose="02020603050405020304" pitchFamily="18" charset="0"/>
              </a:rPr>
              <a:t>Disk management </a:t>
            </a:r>
            <a:r>
              <a:rPr lang="en-US" altLang="zh-CN" dirty="0">
                <a:latin typeface="Times New Roman" panose="02020603050405020304" pitchFamily="18" charset="0"/>
              </a:rPr>
              <a:t>– file system must be provided, which resides on a collection of disks.</a:t>
            </a:r>
          </a:p>
          <a:p>
            <a:r>
              <a:rPr lang="en-US" altLang="zh-CN" dirty="0">
                <a:solidFill>
                  <a:srgbClr val="0000FF"/>
                </a:solidFill>
                <a:latin typeface="Times New Roman" panose="02020603050405020304" pitchFamily="18" charset="0"/>
              </a:rPr>
              <a:t>CPU scheduling </a:t>
            </a:r>
            <a:r>
              <a:rPr lang="en-US" altLang="zh-CN" dirty="0">
                <a:latin typeface="Times New Roman" panose="02020603050405020304" pitchFamily="18" charset="0"/>
              </a:rPr>
              <a:t>– mechanisms for concurrent execution, job synchronization and communication, avoiding deadlock.</a:t>
            </a:r>
          </a:p>
          <a:p>
            <a:r>
              <a:rPr lang="en-US" altLang="zh-CN" dirty="0">
                <a:solidFill>
                  <a:srgbClr val="0000FF"/>
                </a:solidFill>
                <a:latin typeface="Times New Roman" panose="02020603050405020304" pitchFamily="18" charset="0"/>
              </a:rPr>
              <a:t>Allocation of resources</a:t>
            </a:r>
            <a:r>
              <a:rPr lang="en-US" altLang="zh-CN" dirty="0">
                <a:latin typeface="Times New Roman" panose="02020603050405020304" pitchFamily="18" charset="0"/>
              </a:rPr>
              <a:t>.</a:t>
            </a:r>
          </a:p>
        </p:txBody>
      </p:sp>
      <p:sp>
        <p:nvSpPr>
          <p:cNvPr id="2" name="动作按钮: 结束 7">
            <a:hlinkClick r:id="" action="ppaction://noaction" highlightClick="1"/>
            <a:extLst>
              <a:ext uri="{FF2B5EF4-FFF2-40B4-BE49-F238E27FC236}">
                <a16:creationId xmlns:a16="http://schemas.microsoft.com/office/drawing/2014/main" id="{6F96D259-3A73-BFA7-D6CD-BF3B9E989D0D}"/>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2211">
                                            <p:txEl>
                                              <p:pRg st="0" end="0"/>
                                            </p:txEl>
                                          </p:spTgt>
                                        </p:tgtEl>
                                        <p:attrNameLst>
                                          <p:attrName>style.visibility</p:attrName>
                                        </p:attrNameLst>
                                      </p:cBhvr>
                                      <p:to>
                                        <p:strVal val="visible"/>
                                      </p:to>
                                    </p:set>
                                    <p:animEffect transition="in" filter="wipe(left)">
                                      <p:cBhvr>
                                        <p:cTn id="7" dur="500"/>
                                        <p:tgtEl>
                                          <p:spTgt spid="222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2211">
                                            <p:txEl>
                                              <p:pRg st="1" end="1"/>
                                            </p:txEl>
                                          </p:spTgt>
                                        </p:tgtEl>
                                        <p:attrNameLst>
                                          <p:attrName>style.visibility</p:attrName>
                                        </p:attrNameLst>
                                      </p:cBhvr>
                                      <p:to>
                                        <p:strVal val="visible"/>
                                      </p:to>
                                    </p:set>
                                    <p:animEffect transition="in" filter="wipe(left)">
                                      <p:cBhvr>
                                        <p:cTn id="12" dur="500"/>
                                        <p:tgtEl>
                                          <p:spTgt spid="2222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2211">
                                            <p:txEl>
                                              <p:pRg st="2" end="2"/>
                                            </p:txEl>
                                          </p:spTgt>
                                        </p:tgtEl>
                                        <p:attrNameLst>
                                          <p:attrName>style.visibility</p:attrName>
                                        </p:attrNameLst>
                                      </p:cBhvr>
                                      <p:to>
                                        <p:strVal val="visible"/>
                                      </p:to>
                                    </p:set>
                                    <p:animEffect transition="in" filter="wipe(left)">
                                      <p:cBhvr>
                                        <p:cTn id="17" dur="500"/>
                                        <p:tgtEl>
                                          <p:spTgt spid="2222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2211">
                                            <p:txEl>
                                              <p:pRg st="3" end="3"/>
                                            </p:txEl>
                                          </p:spTgt>
                                        </p:tgtEl>
                                        <p:attrNameLst>
                                          <p:attrName>style.visibility</p:attrName>
                                        </p:attrNameLst>
                                      </p:cBhvr>
                                      <p:to>
                                        <p:strVal val="visible"/>
                                      </p:to>
                                    </p:set>
                                    <p:animEffect transition="in" filter="wipe(left)">
                                      <p:cBhvr>
                                        <p:cTn id="22" dur="500"/>
                                        <p:tgtEl>
                                          <p:spTgt spid="2222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2211">
                                            <p:txEl>
                                              <p:pRg st="4" end="4"/>
                                            </p:txEl>
                                          </p:spTgt>
                                        </p:tgtEl>
                                        <p:attrNameLst>
                                          <p:attrName>style.visibility</p:attrName>
                                        </p:attrNameLst>
                                      </p:cBhvr>
                                      <p:to>
                                        <p:strVal val="visible"/>
                                      </p:to>
                                    </p:set>
                                    <p:animEffect transition="in" filter="wipe(left)">
                                      <p:cBhvr>
                                        <p:cTn id="27" dur="500"/>
                                        <p:tgtEl>
                                          <p:spTgt spid="2222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2211">
                                            <p:txEl>
                                              <p:pRg st="5" end="5"/>
                                            </p:txEl>
                                          </p:spTgt>
                                        </p:tgtEl>
                                        <p:attrNameLst>
                                          <p:attrName>style.visibility</p:attrName>
                                        </p:attrNameLst>
                                      </p:cBhvr>
                                      <p:to>
                                        <p:strVal val="visible"/>
                                      </p:to>
                                    </p:set>
                                    <p:animEffect transition="in" filter="wipe(left)">
                                      <p:cBhvr>
                                        <p:cTn id="32" dur="500"/>
                                        <p:tgtEl>
                                          <p:spTgt spid="2222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32"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circle(ou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build="p" autoUpdateAnimBg="0"/>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Time sharing systems</a:t>
            </a:r>
            <a:endParaRPr lang="zh-CN" altLang="en-US" dirty="0"/>
          </a:p>
        </p:txBody>
      </p:sp>
      <p:sp>
        <p:nvSpPr>
          <p:cNvPr id="3" name="内容占位符 2"/>
          <p:cNvSpPr>
            <a:spLocks noGrp="1"/>
          </p:cNvSpPr>
          <p:nvPr>
            <p:ph sz="half" idx="1"/>
          </p:nvPr>
        </p:nvSpPr>
        <p:spPr/>
        <p:txBody>
          <a:bodyPr>
            <a:normAutofit/>
          </a:bodyPr>
          <a:lstStyle/>
          <a:p>
            <a:pPr>
              <a:lnSpc>
                <a:spcPct val="110000"/>
              </a:lnSpc>
              <a:spcBef>
                <a:spcPts val="0"/>
              </a:spcBef>
            </a:pPr>
            <a:r>
              <a:rPr lang="en-US" altLang="zh-CN" dirty="0">
                <a:latin typeface="Times New Roman" panose="02020603050405020304" pitchFamily="18" charset="0"/>
              </a:rPr>
              <a:t>CTSS</a:t>
            </a:r>
          </a:p>
          <a:p>
            <a:pPr lvl="1">
              <a:lnSpc>
                <a:spcPct val="110000"/>
              </a:lnSpc>
              <a:spcBef>
                <a:spcPts val="0"/>
              </a:spcBef>
            </a:pPr>
            <a:r>
              <a:rPr lang="en-US" altLang="zh-CN" dirty="0">
                <a:latin typeface="Times New Roman" panose="02020603050405020304" pitchFamily="18" charset="0"/>
              </a:rPr>
              <a:t>The 1</a:t>
            </a:r>
            <a:r>
              <a:rPr lang="en-US" altLang="zh-CN" baseline="30000" dirty="0">
                <a:latin typeface="Times New Roman" panose="02020603050405020304" pitchFamily="18" charset="0"/>
              </a:rPr>
              <a:t>st</a:t>
            </a:r>
            <a:r>
              <a:rPr lang="en-US" altLang="zh-CN" dirty="0">
                <a:latin typeface="Times New Roman" panose="02020603050405020304" pitchFamily="18" charset="0"/>
              </a:rPr>
              <a:t> , 1961,  MIT,  </a:t>
            </a:r>
            <a:br>
              <a:rPr lang="en-US" altLang="zh-CN" dirty="0">
                <a:latin typeface="Times New Roman" panose="02020603050405020304" pitchFamily="18" charset="0"/>
              </a:rPr>
            </a:br>
            <a:r>
              <a:rPr lang="en-US" altLang="zh-CN" dirty="0">
                <a:solidFill>
                  <a:srgbClr val="0000FF"/>
                </a:solidFill>
                <a:latin typeface="Times New Roman" panose="02020603050405020304" pitchFamily="18" charset="0"/>
              </a:rPr>
              <a:t>C</a:t>
            </a:r>
            <a:r>
              <a:rPr lang="en-US" altLang="zh-CN" dirty="0">
                <a:latin typeface="Times New Roman" panose="02020603050405020304" pitchFamily="18" charset="0"/>
              </a:rPr>
              <a:t>ompatible </a:t>
            </a:r>
            <a:r>
              <a:rPr lang="en-US" altLang="zh-CN" dirty="0">
                <a:solidFill>
                  <a:srgbClr val="0000FF"/>
                </a:solidFill>
                <a:latin typeface="Times New Roman" panose="02020603050405020304" pitchFamily="18" charset="0"/>
              </a:rPr>
              <a:t>T</a:t>
            </a:r>
            <a:r>
              <a:rPr lang="en-US" altLang="zh-CN" dirty="0">
                <a:latin typeface="Times New Roman" panose="02020603050405020304" pitchFamily="18" charset="0"/>
              </a:rPr>
              <a:t>ime </a:t>
            </a:r>
            <a:r>
              <a:rPr lang="en-US" altLang="zh-CN" dirty="0">
                <a:solidFill>
                  <a:srgbClr val="0000FF"/>
                </a:solidFill>
                <a:latin typeface="Times New Roman" panose="02020603050405020304" pitchFamily="18" charset="0"/>
              </a:rPr>
              <a:t>S</a:t>
            </a:r>
            <a:r>
              <a:rPr lang="en-US" altLang="zh-CN" dirty="0">
                <a:latin typeface="Times New Roman" panose="02020603050405020304" pitchFamily="18" charset="0"/>
              </a:rPr>
              <a:t>haring </a:t>
            </a:r>
            <a:r>
              <a:rPr lang="en-US" altLang="zh-CN" dirty="0">
                <a:solidFill>
                  <a:srgbClr val="0000FF"/>
                </a:solidFill>
                <a:latin typeface="Times New Roman" panose="02020603050405020304" pitchFamily="18" charset="0"/>
              </a:rPr>
              <a:t>S</a:t>
            </a:r>
            <a:r>
              <a:rPr lang="en-US" altLang="zh-CN" dirty="0">
                <a:latin typeface="Times New Roman" panose="02020603050405020304" pitchFamily="18" charset="0"/>
              </a:rPr>
              <a:t>ystem.</a:t>
            </a:r>
          </a:p>
          <a:p>
            <a:pPr lvl="1">
              <a:lnSpc>
                <a:spcPct val="110000"/>
              </a:lnSpc>
              <a:spcBef>
                <a:spcPts val="0"/>
              </a:spcBef>
            </a:pPr>
            <a:r>
              <a:rPr lang="en-US" altLang="zh-CN" dirty="0">
                <a:latin typeface="Times New Roman" panose="02020603050405020304" pitchFamily="18" charset="0"/>
              </a:rPr>
              <a:t>For IBM 709,  later ported to IBM 7094.</a:t>
            </a:r>
          </a:p>
          <a:p>
            <a:pPr>
              <a:lnSpc>
                <a:spcPct val="110000"/>
              </a:lnSpc>
              <a:spcBef>
                <a:spcPts val="0"/>
              </a:spcBef>
            </a:pPr>
            <a:r>
              <a:rPr lang="en-US" altLang="zh-CN" dirty="0">
                <a:latin typeface="Times New Roman" panose="02020603050405020304" pitchFamily="18" charset="0"/>
              </a:rPr>
              <a:t>MULTICS</a:t>
            </a:r>
          </a:p>
          <a:p>
            <a:pPr lvl="1">
              <a:lnSpc>
                <a:spcPct val="110000"/>
              </a:lnSpc>
              <a:spcBef>
                <a:spcPts val="0"/>
              </a:spcBef>
            </a:pPr>
            <a:r>
              <a:rPr lang="en-US" altLang="zh-CN" dirty="0" err="1">
                <a:latin typeface="Times New Roman" panose="02020603050405020304" pitchFamily="18" charset="0"/>
              </a:rPr>
              <a:t>MULTiplexed</a:t>
            </a:r>
            <a:r>
              <a:rPr lang="en-US" altLang="zh-CN" dirty="0">
                <a:latin typeface="Times New Roman" panose="02020603050405020304" pitchFamily="18" charset="0"/>
              </a:rPr>
              <a:t> Information and Computing System</a:t>
            </a:r>
          </a:p>
          <a:p>
            <a:pPr lvl="1">
              <a:lnSpc>
                <a:spcPct val="110000"/>
              </a:lnSpc>
              <a:spcBef>
                <a:spcPts val="0"/>
              </a:spcBef>
            </a:pPr>
            <a:r>
              <a:rPr lang="en-US" altLang="zh-CN" dirty="0">
                <a:latin typeface="Times New Roman" panose="02020603050405020304" pitchFamily="18" charset="0"/>
              </a:rPr>
              <a:t>1964, Bell Labs, MIT and GE co participated in R &amp; D.</a:t>
            </a:r>
          </a:p>
          <a:p>
            <a:pPr lvl="1">
              <a:lnSpc>
                <a:spcPct val="110000"/>
              </a:lnSpc>
              <a:spcBef>
                <a:spcPts val="0"/>
              </a:spcBef>
            </a:pPr>
            <a:r>
              <a:rPr lang="en-US" altLang="zh-CN" dirty="0">
                <a:latin typeface="Times New Roman" panose="02020603050405020304" pitchFamily="18" charset="0"/>
              </a:rPr>
              <a:t>New ideas: </a:t>
            </a:r>
            <a:br>
              <a:rPr lang="en-US" altLang="zh-CN" dirty="0">
                <a:latin typeface="Times New Roman" panose="02020603050405020304" pitchFamily="18" charset="0"/>
              </a:rPr>
            </a:br>
            <a:r>
              <a:rPr lang="en-US" altLang="zh-CN" dirty="0">
                <a:latin typeface="Times New Roman" panose="02020603050405020304" pitchFamily="18" charset="0"/>
              </a:rPr>
              <a:t>layered file system, shell, process</a:t>
            </a:r>
          </a:p>
        </p:txBody>
      </p:sp>
      <p:sp>
        <p:nvSpPr>
          <p:cNvPr id="5" name="内容占位符 4">
            <a:extLst>
              <a:ext uri="{FF2B5EF4-FFF2-40B4-BE49-F238E27FC236}">
                <a16:creationId xmlns:a16="http://schemas.microsoft.com/office/drawing/2014/main" id="{A003F121-6E3A-47C5-9CCE-0B6CAB02A740}"/>
              </a:ext>
            </a:extLst>
          </p:cNvPr>
          <p:cNvSpPr>
            <a:spLocks noGrp="1"/>
          </p:cNvSpPr>
          <p:nvPr>
            <p:ph sz="half" idx="2"/>
          </p:nvPr>
        </p:nvSpPr>
        <p:spPr/>
        <p:txBody>
          <a:bodyPr>
            <a:normAutofit lnSpcReduction="10000"/>
          </a:bodyPr>
          <a:lstStyle/>
          <a:p>
            <a:pPr>
              <a:lnSpc>
                <a:spcPct val="110000"/>
              </a:lnSpc>
              <a:spcBef>
                <a:spcPts val="0"/>
              </a:spcBef>
            </a:pPr>
            <a:r>
              <a:rPr lang="en-US" altLang="zh-CN" dirty="0">
                <a:latin typeface="Times New Roman" panose="02020603050405020304" pitchFamily="18" charset="0"/>
              </a:rPr>
              <a:t>UNIX</a:t>
            </a:r>
          </a:p>
          <a:p>
            <a:pPr lvl="1">
              <a:lnSpc>
                <a:spcPct val="110000"/>
              </a:lnSpc>
              <a:spcBef>
                <a:spcPts val="0"/>
              </a:spcBef>
            </a:pPr>
            <a:r>
              <a:rPr lang="en-US" altLang="zh-CN" dirty="0">
                <a:solidFill>
                  <a:srgbClr val="0000FF"/>
                </a:solidFill>
                <a:latin typeface="Times New Roman" panose="02020603050405020304" pitchFamily="18" charset="0"/>
              </a:rPr>
              <a:t>Multi-user &amp; multi-task time sharing OS</a:t>
            </a:r>
            <a:endParaRPr lang="zh-CN" altLang="en-US" dirty="0">
              <a:solidFill>
                <a:srgbClr val="0000FF"/>
              </a:solidFill>
              <a:latin typeface="Times New Roman" panose="02020603050405020304" pitchFamily="18" charset="0"/>
            </a:endParaRPr>
          </a:p>
          <a:p>
            <a:pPr lvl="1">
              <a:lnSpc>
                <a:spcPct val="110000"/>
              </a:lnSpc>
              <a:spcBef>
                <a:spcPts val="0"/>
              </a:spcBef>
            </a:pPr>
            <a:r>
              <a:rPr lang="en-US" altLang="zh-CN" dirty="0">
                <a:latin typeface="Times New Roman" panose="02020603050405020304" pitchFamily="18" charset="0"/>
              </a:rPr>
              <a:t>1969, UNICS (</a:t>
            </a:r>
            <a:r>
              <a:rPr lang="en-US" altLang="zh-CN" dirty="0" err="1">
                <a:latin typeface="Times New Roman" panose="02020603050405020304" pitchFamily="18" charset="0"/>
              </a:rPr>
              <a:t>UNiplexed</a:t>
            </a:r>
            <a:r>
              <a:rPr lang="en-US" altLang="zh-CN" dirty="0">
                <a:latin typeface="Times New Roman" panose="02020603050405020304" pitchFamily="18" charset="0"/>
              </a:rPr>
              <a:t> Information and Computing System), Ken Thompson &amp; Dennis Ritchie, Bell Labs.</a:t>
            </a:r>
          </a:p>
          <a:p>
            <a:pPr lvl="1">
              <a:lnSpc>
                <a:spcPct val="110000"/>
              </a:lnSpc>
              <a:spcBef>
                <a:spcPts val="0"/>
              </a:spcBef>
            </a:pPr>
            <a:r>
              <a:rPr lang="en-US" altLang="zh-CN" dirty="0">
                <a:latin typeface="Times New Roman" panose="02020603050405020304" pitchFamily="18" charset="0"/>
              </a:rPr>
              <a:t>1970, UNIX, named by Brian Kernighan.</a:t>
            </a:r>
          </a:p>
          <a:p>
            <a:pPr lvl="1">
              <a:lnSpc>
                <a:spcPct val="110000"/>
              </a:lnSpc>
              <a:spcBef>
                <a:spcPts val="0"/>
              </a:spcBef>
            </a:pPr>
            <a:r>
              <a:rPr lang="en-US" altLang="zh-CN" dirty="0">
                <a:latin typeface="Times New Roman" panose="02020603050405020304" pitchFamily="18" charset="0"/>
              </a:rPr>
              <a:t>1971, C language, Ken Thompson &amp; </a:t>
            </a:r>
            <a:r>
              <a:rPr lang="en-US" altLang="zh-CN" dirty="0">
                <a:solidFill>
                  <a:srgbClr val="0000FF"/>
                </a:solidFill>
                <a:latin typeface="Times New Roman" panose="02020603050405020304" pitchFamily="18" charset="0"/>
              </a:rPr>
              <a:t>Dennis Ritchie</a:t>
            </a:r>
            <a:r>
              <a:rPr lang="en-US" altLang="zh-CN" dirty="0">
                <a:latin typeface="Times New Roman" panose="02020603050405020304" pitchFamily="18" charset="0"/>
              </a:rPr>
              <a:t>.</a:t>
            </a:r>
          </a:p>
          <a:p>
            <a:pPr lvl="1">
              <a:lnSpc>
                <a:spcPct val="110000"/>
              </a:lnSpc>
              <a:spcBef>
                <a:spcPts val="0"/>
              </a:spcBef>
            </a:pPr>
            <a:r>
              <a:rPr lang="en-US" altLang="zh-CN" dirty="0">
                <a:latin typeface="Times New Roman" panose="02020603050405020304" pitchFamily="18" charset="0"/>
              </a:rPr>
              <a:t>1973, rewriting UNIX with  C language.</a:t>
            </a:r>
          </a:p>
          <a:p>
            <a:pPr lvl="1">
              <a:lnSpc>
                <a:spcPct val="110000"/>
              </a:lnSpc>
              <a:spcBef>
                <a:spcPts val="0"/>
              </a:spcBef>
            </a:pPr>
            <a:r>
              <a:rPr lang="en-US" altLang="zh-CN" dirty="0">
                <a:latin typeface="Times New Roman" panose="02020603050405020304" pitchFamily="18" charset="0"/>
              </a:rPr>
              <a:t>1974, UNIX Officially released</a:t>
            </a:r>
          </a:p>
        </p:txBody>
      </p:sp>
      <p:sp>
        <p:nvSpPr>
          <p:cNvPr id="4" name="Rectangle 29">
            <a:extLst>
              <a:ext uri="{FF2B5EF4-FFF2-40B4-BE49-F238E27FC236}">
                <a16:creationId xmlns:a16="http://schemas.microsoft.com/office/drawing/2014/main" id="{72722509-6F56-3326-D630-0DCB69D9F9B1}"/>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36</a:t>
            </a:fld>
            <a:endParaRPr lang="en-US" altLang="zh-CN"/>
          </a:p>
        </p:txBody>
      </p:sp>
    </p:spTree>
    <p:extLst>
      <p:ext uri="{BB962C8B-B14F-4D97-AF65-F5344CB8AC3E}">
        <p14:creationId xmlns:p14="http://schemas.microsoft.com/office/powerpoint/2010/main" val="743864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Time sharing systems</a:t>
            </a:r>
            <a:endParaRPr lang="zh-CN" altLang="en-US" dirty="0"/>
          </a:p>
        </p:txBody>
      </p:sp>
      <p:sp>
        <p:nvSpPr>
          <p:cNvPr id="3" name="内容占位符 2"/>
          <p:cNvSpPr>
            <a:spLocks noGrp="1"/>
          </p:cNvSpPr>
          <p:nvPr>
            <p:ph sz="half" idx="1"/>
          </p:nvPr>
        </p:nvSpPr>
        <p:spPr/>
        <p:txBody>
          <a:bodyPr>
            <a:normAutofit/>
          </a:bodyPr>
          <a:lstStyle/>
          <a:p>
            <a:pPr>
              <a:lnSpc>
                <a:spcPct val="110000"/>
              </a:lnSpc>
              <a:spcBef>
                <a:spcPts val="0"/>
              </a:spcBef>
            </a:pPr>
            <a:r>
              <a:rPr lang="en-US" altLang="zh-CN" dirty="0">
                <a:solidFill>
                  <a:srgbClr val="0000FF"/>
                </a:solidFill>
                <a:latin typeface="Times New Roman" panose="02020603050405020304" pitchFamily="18" charset="0"/>
              </a:rPr>
              <a:t>POSIX: </a:t>
            </a:r>
            <a:r>
              <a:rPr lang="en-US" altLang="zh-CN" dirty="0">
                <a:latin typeface="Times New Roman" panose="02020603050405020304" pitchFamily="18" charset="0"/>
              </a:rPr>
              <a:t>Portable Operating System Interface, IEEE</a:t>
            </a:r>
          </a:p>
          <a:p>
            <a:pPr lvl="1">
              <a:lnSpc>
                <a:spcPct val="110000"/>
              </a:lnSpc>
              <a:spcBef>
                <a:spcPts val="0"/>
              </a:spcBef>
            </a:pPr>
            <a:r>
              <a:rPr lang="en-US" altLang="zh-CN" dirty="0">
                <a:latin typeface="Times New Roman" panose="02020603050405020304" pitchFamily="18" charset="0"/>
              </a:rPr>
              <a:t>Standard</a:t>
            </a:r>
          </a:p>
          <a:p>
            <a:pPr lvl="1">
              <a:lnSpc>
                <a:spcPct val="110000"/>
              </a:lnSpc>
              <a:spcBef>
                <a:spcPts val="0"/>
              </a:spcBef>
            </a:pPr>
            <a:r>
              <a:rPr lang="en-US" altLang="zh-CN" dirty="0">
                <a:latin typeface="Times New Roman" panose="02020603050405020304" pitchFamily="18" charset="0"/>
              </a:rPr>
              <a:t>C language interface of system call, shell program and tools, thread and network programming, …</a:t>
            </a:r>
          </a:p>
          <a:p>
            <a:pPr>
              <a:lnSpc>
                <a:spcPct val="110000"/>
              </a:lnSpc>
              <a:spcBef>
                <a:spcPts val="0"/>
              </a:spcBef>
            </a:pPr>
            <a:r>
              <a:rPr lang="en-US" altLang="zh-CN" dirty="0">
                <a:solidFill>
                  <a:srgbClr val="0000FF"/>
                </a:solidFill>
                <a:latin typeface="Times New Roman" panose="02020603050405020304" pitchFamily="18" charset="0"/>
              </a:rPr>
              <a:t>Richard M. Stallman</a:t>
            </a:r>
          </a:p>
          <a:p>
            <a:pPr lvl="1">
              <a:lnSpc>
                <a:spcPct val="110000"/>
              </a:lnSpc>
              <a:spcBef>
                <a:spcPts val="0"/>
              </a:spcBef>
            </a:pPr>
            <a:r>
              <a:rPr lang="en-US" altLang="zh-CN" dirty="0">
                <a:latin typeface="Times New Roman" panose="02020603050405020304" pitchFamily="18" charset="0"/>
              </a:rPr>
              <a:t>1983, GNU, </a:t>
            </a:r>
            <a:r>
              <a:rPr lang="en-US" altLang="zh-CN" dirty="0">
                <a:solidFill>
                  <a:srgbClr val="0000FF"/>
                </a:solidFill>
                <a:latin typeface="Times New Roman" panose="02020603050405020304" pitchFamily="18" charset="0"/>
              </a:rPr>
              <a:t>GNU's Not Unix!</a:t>
            </a:r>
          </a:p>
          <a:p>
            <a:pPr lvl="1">
              <a:lnSpc>
                <a:spcPct val="110000"/>
              </a:lnSpc>
              <a:spcBef>
                <a:spcPts val="0"/>
              </a:spcBef>
            </a:pPr>
            <a:r>
              <a:rPr lang="en-US" altLang="zh-CN" dirty="0">
                <a:latin typeface="Times New Roman" panose="02020603050405020304" pitchFamily="18" charset="0"/>
              </a:rPr>
              <a:t>1985, Richard Stallman founded the FSF (Free Software Foundation) to provide technology for the GNU program.</a:t>
            </a:r>
          </a:p>
        </p:txBody>
      </p:sp>
      <p:sp>
        <p:nvSpPr>
          <p:cNvPr id="5" name="内容占位符 4">
            <a:extLst>
              <a:ext uri="{FF2B5EF4-FFF2-40B4-BE49-F238E27FC236}">
                <a16:creationId xmlns:a16="http://schemas.microsoft.com/office/drawing/2014/main" id="{F4F48004-131F-49D7-B4E9-7B957FDBAC2C}"/>
              </a:ext>
            </a:extLst>
          </p:cNvPr>
          <p:cNvSpPr>
            <a:spLocks noGrp="1"/>
          </p:cNvSpPr>
          <p:nvPr>
            <p:ph sz="half" idx="2"/>
          </p:nvPr>
        </p:nvSpPr>
        <p:spPr/>
        <p:txBody>
          <a:bodyPr/>
          <a:lstStyle/>
          <a:p>
            <a:pPr>
              <a:lnSpc>
                <a:spcPct val="110000"/>
              </a:lnSpc>
              <a:spcBef>
                <a:spcPts val="0"/>
              </a:spcBef>
            </a:pPr>
            <a:r>
              <a:rPr lang="en-US" altLang="zh-CN" dirty="0">
                <a:latin typeface="Times New Roman" panose="02020603050405020304" pitchFamily="18" charset="0"/>
              </a:rPr>
              <a:t>Linux</a:t>
            </a:r>
          </a:p>
          <a:p>
            <a:pPr lvl="1">
              <a:lnSpc>
                <a:spcPct val="110000"/>
              </a:lnSpc>
              <a:spcBef>
                <a:spcPts val="0"/>
              </a:spcBef>
            </a:pPr>
            <a:r>
              <a:rPr lang="en-US" altLang="zh-CN" dirty="0">
                <a:latin typeface="Times New Roman" panose="02020603050405020304" pitchFamily="18" charset="0"/>
              </a:rPr>
              <a:t>1991, developed by Linus Torvalds, based on MINIX.</a:t>
            </a:r>
          </a:p>
          <a:p>
            <a:pPr lvl="1">
              <a:lnSpc>
                <a:spcPct val="110000"/>
              </a:lnSpc>
              <a:spcBef>
                <a:spcPts val="0"/>
              </a:spcBef>
            </a:pPr>
            <a:r>
              <a:rPr lang="en-US" altLang="zh-CN" dirty="0">
                <a:latin typeface="Times New Roman" panose="02020603050405020304" pitchFamily="18" charset="0"/>
              </a:rPr>
              <a:t>Open Source</a:t>
            </a:r>
          </a:p>
          <a:p>
            <a:pPr lvl="1">
              <a:lnSpc>
                <a:spcPct val="110000"/>
              </a:lnSpc>
              <a:spcBef>
                <a:spcPts val="0"/>
              </a:spcBef>
            </a:pPr>
            <a:r>
              <a:rPr lang="en-US" altLang="zh-CN" dirty="0">
                <a:latin typeface="Times New Roman" panose="02020603050405020304" pitchFamily="18" charset="0"/>
              </a:rPr>
              <a:t>1994.3, Linux 1.0</a:t>
            </a:r>
          </a:p>
          <a:p>
            <a:pPr lvl="1">
              <a:lnSpc>
                <a:spcPct val="110000"/>
              </a:lnSpc>
              <a:spcBef>
                <a:spcPts val="0"/>
              </a:spcBef>
            </a:pPr>
            <a:r>
              <a:rPr lang="en-US" altLang="zh-CN" dirty="0">
                <a:latin typeface="Times New Roman" panose="02020603050405020304" pitchFamily="18" charset="0"/>
              </a:rPr>
              <a:t>Two mainstream series</a:t>
            </a:r>
          </a:p>
          <a:p>
            <a:pPr lvl="2">
              <a:lnSpc>
                <a:spcPct val="110000"/>
              </a:lnSpc>
              <a:spcBef>
                <a:spcPts val="0"/>
              </a:spcBef>
            </a:pPr>
            <a:r>
              <a:rPr lang="en-US" altLang="zh-CN" dirty="0">
                <a:latin typeface="Times New Roman" panose="02020603050405020304" pitchFamily="18" charset="0"/>
              </a:rPr>
              <a:t>Debian: Ubuntu</a:t>
            </a:r>
          </a:p>
          <a:p>
            <a:pPr lvl="2">
              <a:lnSpc>
                <a:spcPct val="110000"/>
              </a:lnSpc>
              <a:spcBef>
                <a:spcPts val="0"/>
              </a:spcBef>
            </a:pPr>
            <a:r>
              <a:rPr lang="en-US" altLang="zh-CN" dirty="0">
                <a:latin typeface="Times New Roman" panose="02020603050405020304" pitchFamily="18" charset="0"/>
              </a:rPr>
              <a:t>Red Hat: Fedora, CentOS, </a:t>
            </a:r>
          </a:p>
          <a:p>
            <a:pPr>
              <a:lnSpc>
                <a:spcPct val="110000"/>
              </a:lnSpc>
              <a:spcBef>
                <a:spcPts val="0"/>
              </a:spcBef>
            </a:pPr>
            <a:r>
              <a:rPr lang="en-US" altLang="zh-CN" dirty="0">
                <a:latin typeface="Times New Roman" panose="02020603050405020304" pitchFamily="18" charset="0"/>
              </a:rPr>
              <a:t>MS-DOS &amp; Windows</a:t>
            </a:r>
          </a:p>
          <a:p>
            <a:pPr lvl="1">
              <a:lnSpc>
                <a:spcPct val="110000"/>
              </a:lnSpc>
              <a:spcBef>
                <a:spcPts val="0"/>
              </a:spcBef>
            </a:pPr>
            <a:r>
              <a:rPr lang="en-US" altLang="zh-CN" dirty="0">
                <a:latin typeface="Times New Roman" panose="02020603050405020304" pitchFamily="18" charset="0"/>
              </a:rPr>
              <a:t>MS-DOS, Single user single task OS.</a:t>
            </a:r>
          </a:p>
          <a:p>
            <a:pPr lvl="1">
              <a:lnSpc>
                <a:spcPct val="110000"/>
              </a:lnSpc>
              <a:spcBef>
                <a:spcPts val="0"/>
              </a:spcBef>
            </a:pPr>
            <a:r>
              <a:rPr lang="en-US" altLang="zh-CN" dirty="0">
                <a:latin typeface="Times New Roman" panose="02020603050405020304" pitchFamily="18" charset="0"/>
              </a:rPr>
              <a:t>1985, GUI, renamed to Windows.</a:t>
            </a:r>
          </a:p>
          <a:p>
            <a:pPr lvl="2">
              <a:lnSpc>
                <a:spcPct val="110000"/>
              </a:lnSpc>
              <a:spcBef>
                <a:spcPts val="0"/>
              </a:spcBef>
            </a:pPr>
            <a:endParaRPr lang="zh-CN" altLang="en-US" dirty="0">
              <a:latin typeface="Times New Roman" panose="02020603050405020304" pitchFamily="18" charset="0"/>
            </a:endParaRPr>
          </a:p>
          <a:p>
            <a:endParaRPr lang="zh-CN" altLang="en-US" dirty="0"/>
          </a:p>
        </p:txBody>
      </p:sp>
      <p:sp>
        <p:nvSpPr>
          <p:cNvPr id="4" name="Rectangle 29">
            <a:extLst>
              <a:ext uri="{FF2B5EF4-FFF2-40B4-BE49-F238E27FC236}">
                <a16:creationId xmlns:a16="http://schemas.microsoft.com/office/drawing/2014/main" id="{E79CEDBE-8858-10D9-ED7B-FBCBC408F479}"/>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37</a:t>
            </a:fld>
            <a:endParaRPr lang="en-US" altLang="zh-CN"/>
          </a:p>
        </p:txBody>
      </p:sp>
    </p:spTree>
    <p:extLst>
      <p:ext uri="{BB962C8B-B14F-4D97-AF65-F5344CB8AC3E}">
        <p14:creationId xmlns:p14="http://schemas.microsoft.com/office/powerpoint/2010/main" val="134155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9">
            <a:extLst>
              <a:ext uri="{FF2B5EF4-FFF2-40B4-BE49-F238E27FC236}">
                <a16:creationId xmlns:a16="http://schemas.microsoft.com/office/drawing/2014/main" id="{6B59DFA0-A437-3E4E-1D59-44941490DAB4}"/>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38</a:t>
            </a:fld>
            <a:endParaRPr lang="en-US" altLang="zh-CN"/>
          </a:p>
        </p:txBody>
      </p:sp>
      <p:sp>
        <p:nvSpPr>
          <p:cNvPr id="2" name="标题 1"/>
          <p:cNvSpPr>
            <a:spLocks noGrp="1"/>
          </p:cNvSpPr>
          <p:nvPr>
            <p:ph type="title"/>
          </p:nvPr>
        </p:nvSpPr>
        <p:spPr>
          <a:solidFill>
            <a:srgbClr val="002060"/>
          </a:solidFill>
        </p:spPr>
        <p:txBody>
          <a:bodyPr/>
          <a:lstStyle/>
          <a:p>
            <a:r>
              <a:rPr lang="en-US" altLang="zh-CN" dirty="0"/>
              <a:t>Time sharing systems</a:t>
            </a:r>
            <a:endParaRPr lang="zh-CN" altLang="en-US" dirty="0"/>
          </a:p>
        </p:txBody>
      </p:sp>
      <p:sp>
        <p:nvSpPr>
          <p:cNvPr id="3" name="内容占位符 2"/>
          <p:cNvSpPr>
            <a:spLocks noGrp="1"/>
          </p:cNvSpPr>
          <p:nvPr>
            <p:ph sz="half" idx="1"/>
          </p:nvPr>
        </p:nvSpPr>
        <p:spPr/>
        <p:txBody>
          <a:bodyPr>
            <a:normAutofit/>
          </a:bodyPr>
          <a:lstStyle/>
          <a:p>
            <a:pPr>
              <a:lnSpc>
                <a:spcPct val="110000"/>
              </a:lnSpc>
              <a:spcBef>
                <a:spcPts val="0"/>
              </a:spcBef>
            </a:pPr>
            <a:r>
              <a:rPr lang="en-US" altLang="zh-CN" dirty="0">
                <a:latin typeface="Times New Roman" panose="02020603050405020304" pitchFamily="18" charset="0"/>
              </a:rPr>
              <a:t>iOS</a:t>
            </a:r>
          </a:p>
          <a:p>
            <a:pPr lvl="1">
              <a:lnSpc>
                <a:spcPct val="110000"/>
              </a:lnSpc>
              <a:spcBef>
                <a:spcPts val="0"/>
              </a:spcBef>
            </a:pPr>
            <a:r>
              <a:rPr lang="en-US" altLang="zh-CN" dirty="0">
                <a:latin typeface="Times New Roman" panose="02020603050405020304" pitchFamily="18" charset="0"/>
              </a:rPr>
              <a:t>Released in 2007, Apple. </a:t>
            </a:r>
          </a:p>
          <a:p>
            <a:pPr lvl="1">
              <a:lnSpc>
                <a:spcPct val="110000"/>
              </a:lnSpc>
              <a:spcBef>
                <a:spcPts val="0"/>
              </a:spcBef>
            </a:pPr>
            <a:r>
              <a:rPr lang="en-US" altLang="zh-CN" dirty="0">
                <a:latin typeface="Times New Roman" panose="02020603050405020304" pitchFamily="18" charset="0"/>
              </a:rPr>
              <a:t>Unix, Non open source</a:t>
            </a:r>
          </a:p>
          <a:p>
            <a:pPr>
              <a:lnSpc>
                <a:spcPct val="110000"/>
              </a:lnSpc>
              <a:spcBef>
                <a:spcPts val="0"/>
              </a:spcBef>
            </a:pPr>
            <a:r>
              <a:rPr lang="en-US" altLang="zh-CN" dirty="0">
                <a:latin typeface="Times New Roman" panose="02020603050405020304" pitchFamily="18" charset="0"/>
              </a:rPr>
              <a:t>Android</a:t>
            </a:r>
          </a:p>
          <a:p>
            <a:pPr lvl="1">
              <a:lnSpc>
                <a:spcPct val="110000"/>
              </a:lnSpc>
              <a:spcBef>
                <a:spcPts val="0"/>
              </a:spcBef>
            </a:pPr>
            <a:r>
              <a:rPr lang="en-US" altLang="zh-CN" dirty="0">
                <a:latin typeface="Times New Roman" panose="02020603050405020304" pitchFamily="18" charset="0"/>
              </a:rPr>
              <a:t>2008.9, Google.</a:t>
            </a:r>
          </a:p>
          <a:p>
            <a:pPr lvl="1">
              <a:lnSpc>
                <a:spcPct val="110000"/>
              </a:lnSpc>
              <a:spcBef>
                <a:spcPts val="0"/>
              </a:spcBef>
            </a:pPr>
            <a:r>
              <a:rPr lang="en-US" altLang="zh-CN" dirty="0">
                <a:latin typeface="Times New Roman" panose="02020603050405020304" pitchFamily="18" charset="0"/>
              </a:rPr>
              <a:t>Linux, open source</a:t>
            </a:r>
          </a:p>
          <a:p>
            <a:pPr lvl="1">
              <a:lnSpc>
                <a:spcPct val="110000"/>
              </a:lnSpc>
              <a:spcBef>
                <a:spcPts val="0"/>
              </a:spcBef>
            </a:pPr>
            <a:r>
              <a:rPr lang="en-US" altLang="zh-CN" dirty="0">
                <a:latin typeface="Times New Roman" panose="02020603050405020304" pitchFamily="18" charset="0"/>
              </a:rPr>
              <a:t>Designed specifically for touch screen mobile devices</a:t>
            </a:r>
          </a:p>
          <a:p>
            <a:endParaRPr lang="zh-CN" altLang="en-US" dirty="0"/>
          </a:p>
        </p:txBody>
      </p:sp>
      <p:sp>
        <p:nvSpPr>
          <p:cNvPr id="4" name="内容占位符 3">
            <a:extLst>
              <a:ext uri="{FF2B5EF4-FFF2-40B4-BE49-F238E27FC236}">
                <a16:creationId xmlns:a16="http://schemas.microsoft.com/office/drawing/2014/main" id="{E6EE2115-4D98-B6EC-9F35-ECBDE5C2E220}"/>
              </a:ext>
            </a:extLst>
          </p:cNvPr>
          <p:cNvSpPr>
            <a:spLocks noGrp="1"/>
          </p:cNvSpPr>
          <p:nvPr>
            <p:ph sz="half" idx="2"/>
          </p:nvPr>
        </p:nvSpPr>
        <p:spPr/>
        <p:txBody>
          <a:bodyPr/>
          <a:lstStyle/>
          <a:p>
            <a:r>
              <a:rPr lang="en-US" altLang="zh-CN" dirty="0" err="1"/>
              <a:t>HarmonyOS</a:t>
            </a:r>
            <a:endParaRPr lang="zh-CN" altLang="en-US" dirty="0"/>
          </a:p>
        </p:txBody>
      </p:sp>
      <p:sp>
        <p:nvSpPr>
          <p:cNvPr id="7" name="动作按钮: 结束 7">
            <a:hlinkClick r:id="" action="ppaction://noaction" highlightClick="1"/>
            <a:extLst>
              <a:ext uri="{FF2B5EF4-FFF2-40B4-BE49-F238E27FC236}">
                <a16:creationId xmlns:a16="http://schemas.microsoft.com/office/drawing/2014/main" id="{F3C3980F-6664-7951-DFD3-FC954EBA557D}"/>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extLst>
      <p:ext uri="{BB962C8B-B14F-4D97-AF65-F5344CB8AC3E}">
        <p14:creationId xmlns:p14="http://schemas.microsoft.com/office/powerpoint/2010/main" val="423892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r>
              <a:rPr lang="en-US" altLang="zh-CN" dirty="0"/>
              <a:t>1.5  Operating-System Operations</a:t>
            </a:r>
          </a:p>
        </p:txBody>
      </p:sp>
      <p:sp>
        <p:nvSpPr>
          <p:cNvPr id="357379" name="Rectangle 3"/>
          <p:cNvSpPr>
            <a:spLocks noGrp="1" noChangeArrowheads="1"/>
          </p:cNvSpPr>
          <p:nvPr>
            <p:ph idx="1"/>
          </p:nvPr>
        </p:nvSpPr>
        <p:spPr/>
        <p:txBody>
          <a:bodyPr>
            <a:normAutofit/>
          </a:bodyPr>
          <a:lstStyle/>
          <a:p>
            <a:pPr>
              <a:spcBef>
                <a:spcPts val="300"/>
              </a:spcBef>
            </a:pPr>
            <a:r>
              <a:rPr lang="en-US" altLang="zh-CN" dirty="0">
                <a:latin typeface="Times New Roman" panose="02020603050405020304" pitchFamily="18" charset="0"/>
              </a:rPr>
              <a:t>Modern operating systems are interrupt driven.</a:t>
            </a:r>
          </a:p>
          <a:p>
            <a:pPr>
              <a:spcBef>
                <a:spcPts val="300"/>
              </a:spcBef>
            </a:pPr>
            <a:r>
              <a:rPr lang="en-US" altLang="zh-CN" dirty="0">
                <a:solidFill>
                  <a:srgbClr val="0000FF"/>
                </a:solidFill>
                <a:latin typeface="Times New Roman" panose="02020603050405020304" pitchFamily="18" charset="0"/>
              </a:rPr>
              <a:t>Interrupt</a:t>
            </a:r>
            <a:r>
              <a:rPr lang="en-US" altLang="zh-CN" dirty="0">
                <a:latin typeface="Times New Roman" panose="02020603050405020304" pitchFamily="18" charset="0"/>
              </a:rPr>
              <a:t> driven by hardware</a:t>
            </a:r>
          </a:p>
          <a:p>
            <a:pPr>
              <a:spcBef>
                <a:spcPts val="300"/>
              </a:spcBef>
            </a:pPr>
            <a:r>
              <a:rPr lang="en-US" altLang="zh-CN" dirty="0">
                <a:latin typeface="Times New Roman" panose="02020603050405020304" pitchFamily="18" charset="0"/>
              </a:rPr>
              <a:t>Software error or request creates </a:t>
            </a:r>
            <a:r>
              <a:rPr lang="en-US" altLang="zh-CN" dirty="0">
                <a:solidFill>
                  <a:srgbClr val="0000FF"/>
                </a:solidFill>
                <a:latin typeface="Times New Roman" panose="02020603050405020304" pitchFamily="18" charset="0"/>
              </a:rPr>
              <a:t>exception</a:t>
            </a:r>
            <a:r>
              <a:rPr lang="en-US" altLang="zh-CN" dirty="0">
                <a:latin typeface="Times New Roman" panose="02020603050405020304" pitchFamily="18" charset="0"/>
              </a:rPr>
              <a:t> or </a:t>
            </a:r>
            <a:r>
              <a:rPr lang="en-US" altLang="zh-CN" dirty="0">
                <a:solidFill>
                  <a:srgbClr val="0000FF"/>
                </a:solidFill>
                <a:latin typeface="Times New Roman" panose="02020603050405020304" pitchFamily="18" charset="0"/>
              </a:rPr>
              <a:t>trap</a:t>
            </a:r>
          </a:p>
          <a:p>
            <a:pPr lvl="1">
              <a:spcBef>
                <a:spcPts val="300"/>
              </a:spcBef>
            </a:pPr>
            <a:r>
              <a:rPr lang="en-US" altLang="zh-CN" dirty="0">
                <a:latin typeface="Times New Roman" panose="02020603050405020304" pitchFamily="18" charset="0"/>
              </a:rPr>
              <a:t>Division by zero, request for operating system service</a:t>
            </a:r>
          </a:p>
          <a:p>
            <a:pPr>
              <a:spcBef>
                <a:spcPts val="300"/>
              </a:spcBef>
            </a:pPr>
            <a:r>
              <a:rPr lang="en-US" altLang="zh-CN" dirty="0">
                <a:latin typeface="Times New Roman" panose="02020603050405020304" pitchFamily="18" charset="0"/>
              </a:rPr>
              <a:t>Other process problems include infinite loop, processes modifying each other or the operating system</a:t>
            </a:r>
          </a:p>
          <a:p>
            <a:pPr>
              <a:spcBef>
                <a:spcPts val="300"/>
              </a:spcBef>
            </a:pPr>
            <a:r>
              <a:rPr lang="en-US" altLang="zh-CN" dirty="0">
                <a:solidFill>
                  <a:srgbClr val="0000FF"/>
                </a:solidFill>
                <a:latin typeface="Times New Roman" panose="02020603050405020304" pitchFamily="18" charset="0"/>
              </a:rPr>
              <a:t>Dual-mode</a:t>
            </a:r>
            <a:r>
              <a:rPr lang="en-US" altLang="zh-CN" dirty="0">
                <a:latin typeface="Times New Roman" panose="02020603050405020304" pitchFamily="18" charset="0"/>
              </a:rPr>
              <a:t> </a:t>
            </a:r>
            <a:r>
              <a:rPr lang="en-US" altLang="zh-CN" dirty="0">
                <a:solidFill>
                  <a:srgbClr val="0000FF"/>
                </a:solidFill>
              </a:rPr>
              <a:t>operation</a:t>
            </a:r>
            <a:r>
              <a:rPr lang="en-US" altLang="zh-CN" dirty="0">
                <a:latin typeface="Times New Roman" panose="02020603050405020304" pitchFamily="18" charset="0"/>
              </a:rPr>
              <a:t> allows OS to protect itself and other system components.</a:t>
            </a:r>
          </a:p>
          <a:p>
            <a:pPr lvl="1">
              <a:spcBef>
                <a:spcPts val="300"/>
              </a:spcBef>
            </a:pPr>
            <a:r>
              <a:rPr lang="en-US" altLang="zh-CN" dirty="0">
                <a:latin typeface="Times New Roman" panose="02020603050405020304" pitchFamily="18" charset="0"/>
              </a:rPr>
              <a:t>Provide hardware support to differentiate between at least two modes of operations.</a:t>
            </a:r>
          </a:p>
          <a:p>
            <a:pPr lvl="2">
              <a:spcBef>
                <a:spcPts val="300"/>
              </a:spcBef>
              <a:buNone/>
            </a:pPr>
            <a:r>
              <a:rPr lang="en-US" altLang="zh-CN" sz="2200" dirty="0"/>
              <a:t>1.	</a:t>
            </a:r>
            <a:r>
              <a:rPr lang="en-US" altLang="zh-CN" sz="2200" i="1" dirty="0">
                <a:solidFill>
                  <a:srgbClr val="0000FF"/>
                </a:solidFill>
              </a:rPr>
              <a:t>User mode</a:t>
            </a:r>
            <a:r>
              <a:rPr lang="en-US" altLang="zh-CN" sz="2200" dirty="0"/>
              <a:t> – execution done on behalf of a user.</a:t>
            </a:r>
          </a:p>
          <a:p>
            <a:pPr lvl="2">
              <a:spcBef>
                <a:spcPts val="300"/>
              </a:spcBef>
              <a:buNone/>
            </a:pPr>
            <a:r>
              <a:rPr lang="en-US" altLang="zh-CN" sz="2200" dirty="0"/>
              <a:t>2.</a:t>
            </a:r>
            <a:r>
              <a:rPr lang="en-US" altLang="zh-CN" sz="2200" i="1" dirty="0"/>
              <a:t>	</a:t>
            </a:r>
            <a:r>
              <a:rPr lang="en-US" altLang="zh-CN" sz="2200" i="1" dirty="0">
                <a:solidFill>
                  <a:srgbClr val="0000FF"/>
                </a:solidFill>
              </a:rPr>
              <a:t>Monitor mode</a:t>
            </a:r>
            <a:r>
              <a:rPr lang="en-US" altLang="zh-CN" sz="2200" dirty="0"/>
              <a:t> (also </a:t>
            </a:r>
            <a:r>
              <a:rPr lang="en-US" altLang="zh-CN" sz="2200" i="1" dirty="0">
                <a:solidFill>
                  <a:srgbClr val="0000FF"/>
                </a:solidFill>
              </a:rPr>
              <a:t>kernel mode</a:t>
            </a:r>
            <a:r>
              <a:rPr lang="en-US" altLang="zh-CN" sz="2200" dirty="0"/>
              <a:t>, </a:t>
            </a:r>
            <a:r>
              <a:rPr lang="en-US" altLang="zh-CN" sz="2200" i="1" dirty="0">
                <a:solidFill>
                  <a:srgbClr val="0000FF"/>
                </a:solidFill>
              </a:rPr>
              <a:t>system mode, </a:t>
            </a:r>
            <a:r>
              <a:rPr lang="en-US" altLang="zh-CN" sz="2200" dirty="0"/>
              <a:t>or </a:t>
            </a:r>
            <a:r>
              <a:rPr lang="en-US" altLang="zh-CN" sz="2200" i="1" dirty="0">
                <a:solidFill>
                  <a:srgbClr val="0000FF"/>
                </a:solidFill>
              </a:rPr>
              <a:t>privileged mode</a:t>
            </a:r>
            <a:r>
              <a:rPr lang="en-US" altLang="zh-CN" sz="2200" dirty="0"/>
              <a:t>) </a:t>
            </a:r>
            <a:br>
              <a:rPr lang="en-US" altLang="zh-CN" sz="2200" dirty="0"/>
            </a:br>
            <a:r>
              <a:rPr lang="en-US" altLang="zh-CN" sz="2200" dirty="0"/>
              <a:t>– execution done on behalf of operating system. </a:t>
            </a:r>
          </a:p>
        </p:txBody>
      </p:sp>
      <p:sp>
        <p:nvSpPr>
          <p:cNvPr id="2" name="Rectangle 29">
            <a:extLst>
              <a:ext uri="{FF2B5EF4-FFF2-40B4-BE49-F238E27FC236}">
                <a16:creationId xmlns:a16="http://schemas.microsoft.com/office/drawing/2014/main" id="{7F3317A1-F6EA-499D-C56E-3ACEB8525302}"/>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39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7379">
                                            <p:txEl>
                                              <p:pRg st="0" end="0"/>
                                            </p:txEl>
                                          </p:spTgt>
                                        </p:tgtEl>
                                        <p:attrNameLst>
                                          <p:attrName>style.visibility</p:attrName>
                                        </p:attrNameLst>
                                      </p:cBhvr>
                                      <p:to>
                                        <p:strVal val="visible"/>
                                      </p:to>
                                    </p:set>
                                    <p:animEffect transition="in" filter="wipe(left)">
                                      <p:cBhvr>
                                        <p:cTn id="7" dur="500"/>
                                        <p:tgtEl>
                                          <p:spTgt spid="357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7379">
                                            <p:txEl>
                                              <p:pRg st="1" end="1"/>
                                            </p:txEl>
                                          </p:spTgt>
                                        </p:tgtEl>
                                        <p:attrNameLst>
                                          <p:attrName>style.visibility</p:attrName>
                                        </p:attrNameLst>
                                      </p:cBhvr>
                                      <p:to>
                                        <p:strVal val="visible"/>
                                      </p:to>
                                    </p:set>
                                    <p:animEffect transition="in" filter="wipe(left)">
                                      <p:cBhvr>
                                        <p:cTn id="12" dur="500"/>
                                        <p:tgtEl>
                                          <p:spTgt spid="3573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7379">
                                            <p:txEl>
                                              <p:pRg st="2" end="2"/>
                                            </p:txEl>
                                          </p:spTgt>
                                        </p:tgtEl>
                                        <p:attrNameLst>
                                          <p:attrName>style.visibility</p:attrName>
                                        </p:attrNameLst>
                                      </p:cBhvr>
                                      <p:to>
                                        <p:strVal val="visible"/>
                                      </p:to>
                                    </p:set>
                                    <p:animEffect transition="in" filter="wipe(left)">
                                      <p:cBhvr>
                                        <p:cTn id="17" dur="500"/>
                                        <p:tgtEl>
                                          <p:spTgt spid="357379">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57379">
                                            <p:txEl>
                                              <p:pRg st="3" end="3"/>
                                            </p:txEl>
                                          </p:spTgt>
                                        </p:tgtEl>
                                        <p:attrNameLst>
                                          <p:attrName>style.visibility</p:attrName>
                                        </p:attrNameLst>
                                      </p:cBhvr>
                                      <p:to>
                                        <p:strVal val="visible"/>
                                      </p:to>
                                    </p:set>
                                    <p:animEffect transition="in" filter="wipe(left)">
                                      <p:cBhvr>
                                        <p:cTn id="20" dur="500"/>
                                        <p:tgtEl>
                                          <p:spTgt spid="35737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7379">
                                            <p:txEl>
                                              <p:pRg st="4" end="4"/>
                                            </p:txEl>
                                          </p:spTgt>
                                        </p:tgtEl>
                                        <p:attrNameLst>
                                          <p:attrName>style.visibility</p:attrName>
                                        </p:attrNameLst>
                                      </p:cBhvr>
                                      <p:to>
                                        <p:strVal val="visible"/>
                                      </p:to>
                                    </p:set>
                                    <p:animEffect transition="in" filter="wipe(left)">
                                      <p:cBhvr>
                                        <p:cTn id="25" dur="500"/>
                                        <p:tgtEl>
                                          <p:spTgt spid="357379">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57379">
                                            <p:txEl>
                                              <p:pRg st="5" end="5"/>
                                            </p:txEl>
                                          </p:spTgt>
                                        </p:tgtEl>
                                        <p:attrNameLst>
                                          <p:attrName>style.visibility</p:attrName>
                                        </p:attrNameLst>
                                      </p:cBhvr>
                                      <p:to>
                                        <p:strVal val="visible"/>
                                      </p:to>
                                    </p:set>
                                    <p:animEffect transition="in" filter="wipe(left)">
                                      <p:cBhvr>
                                        <p:cTn id="30" dur="500"/>
                                        <p:tgtEl>
                                          <p:spTgt spid="357379">
                                            <p:txEl>
                                              <p:pRg st="5" end="5"/>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57379">
                                            <p:txEl>
                                              <p:pRg st="6" end="6"/>
                                            </p:txEl>
                                          </p:spTgt>
                                        </p:tgtEl>
                                        <p:attrNameLst>
                                          <p:attrName>style.visibility</p:attrName>
                                        </p:attrNameLst>
                                      </p:cBhvr>
                                      <p:to>
                                        <p:strVal val="visible"/>
                                      </p:to>
                                    </p:set>
                                    <p:animEffect transition="in" filter="wipe(left)">
                                      <p:cBhvr>
                                        <p:cTn id="33" dur="500"/>
                                        <p:tgtEl>
                                          <p:spTgt spid="357379">
                                            <p:txEl>
                                              <p:pRg st="6" end="6"/>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57379">
                                            <p:txEl>
                                              <p:pRg st="7" end="7"/>
                                            </p:txEl>
                                          </p:spTgt>
                                        </p:tgtEl>
                                        <p:attrNameLst>
                                          <p:attrName>style.visibility</p:attrName>
                                        </p:attrNameLst>
                                      </p:cBhvr>
                                      <p:to>
                                        <p:strVal val="visible"/>
                                      </p:to>
                                    </p:set>
                                    <p:animEffect transition="in" filter="wipe(left)">
                                      <p:cBhvr>
                                        <p:cTn id="36" dur="500"/>
                                        <p:tgtEl>
                                          <p:spTgt spid="357379">
                                            <p:txEl>
                                              <p:pRg st="7" end="7"/>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57379">
                                            <p:txEl>
                                              <p:pRg st="8" end="8"/>
                                            </p:txEl>
                                          </p:spTgt>
                                        </p:tgtEl>
                                        <p:attrNameLst>
                                          <p:attrName>style.visibility</p:attrName>
                                        </p:attrNameLst>
                                      </p:cBhvr>
                                      <p:to>
                                        <p:strVal val="visible"/>
                                      </p:to>
                                    </p:set>
                                    <p:animEffect transition="in" filter="wipe(left)">
                                      <p:cBhvr>
                                        <p:cTn id="39" dur="500"/>
                                        <p:tgtEl>
                                          <p:spTgt spid="3573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9"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altLang="zh-CN" dirty="0"/>
              <a:t>1.1 What Operating Systems do?</a:t>
            </a:r>
          </a:p>
        </p:txBody>
      </p:sp>
      <p:sp>
        <p:nvSpPr>
          <p:cNvPr id="177155" name="Rectangle 3"/>
          <p:cNvSpPr>
            <a:spLocks noGrp="1" noChangeArrowheads="1"/>
          </p:cNvSpPr>
          <p:nvPr>
            <p:ph idx="1"/>
          </p:nvPr>
        </p:nvSpPr>
        <p:spPr/>
        <p:txBody>
          <a:bodyPr/>
          <a:lstStyle/>
          <a:p>
            <a:r>
              <a:rPr lang="en-US" altLang="zh-CN" dirty="0">
                <a:latin typeface="Times New Roman" panose="02020603050405020304" pitchFamily="18" charset="0"/>
              </a:rPr>
              <a:t>a </a:t>
            </a:r>
            <a:r>
              <a:rPr lang="en-US" altLang="zh-CN" dirty="0">
                <a:solidFill>
                  <a:srgbClr val="0000FF"/>
                </a:solidFill>
                <a:latin typeface="Times New Roman" panose="02020603050405020304" pitchFamily="18" charset="0"/>
              </a:rPr>
              <a:t>program</a:t>
            </a:r>
            <a:r>
              <a:rPr lang="en-US" altLang="zh-CN" dirty="0">
                <a:latin typeface="Times New Roman" panose="02020603050405020304" pitchFamily="18" charset="0"/>
              </a:rPr>
              <a:t> that acts as an </a:t>
            </a:r>
            <a:r>
              <a:rPr lang="en-US" altLang="zh-CN" dirty="0">
                <a:solidFill>
                  <a:srgbClr val="0000FF"/>
                </a:solidFill>
                <a:latin typeface="Times New Roman" panose="02020603050405020304" pitchFamily="18" charset="0"/>
              </a:rPr>
              <a:t>intermediary</a:t>
            </a:r>
            <a:r>
              <a:rPr lang="en-US" altLang="zh-CN" dirty="0">
                <a:latin typeface="Times New Roman" panose="02020603050405020304" pitchFamily="18" charset="0"/>
              </a:rPr>
              <a:t> between a user and the computer hardware.</a:t>
            </a:r>
          </a:p>
          <a:p>
            <a:pPr lvl="1"/>
            <a:r>
              <a:rPr lang="en-US" altLang="zh-CN" dirty="0">
                <a:latin typeface="Times New Roman" panose="02020603050405020304" pitchFamily="18" charset="0"/>
              </a:rPr>
              <a:t>controls the execution of application programs.</a:t>
            </a:r>
          </a:p>
          <a:p>
            <a:pPr lvl="1"/>
            <a:r>
              <a:rPr lang="en-US" altLang="zh-CN" dirty="0">
                <a:latin typeface="Times New Roman" panose="02020603050405020304" pitchFamily="18" charset="0"/>
              </a:rPr>
              <a:t>an </a:t>
            </a:r>
            <a:r>
              <a:rPr lang="en-US" altLang="zh-CN" dirty="0">
                <a:solidFill>
                  <a:srgbClr val="0000FF"/>
                </a:solidFill>
                <a:latin typeface="Times New Roman" panose="02020603050405020304" pitchFamily="18" charset="0"/>
              </a:rPr>
              <a:t>interface</a:t>
            </a:r>
            <a:r>
              <a:rPr lang="en-US" altLang="zh-CN" dirty="0">
                <a:latin typeface="Times New Roman" panose="02020603050405020304" pitchFamily="18" charset="0"/>
              </a:rPr>
              <a:t> between applications/users and hardware.</a:t>
            </a:r>
          </a:p>
          <a:p>
            <a:r>
              <a:rPr lang="en-US" altLang="zh-CN" dirty="0">
                <a:latin typeface="Times New Roman" panose="02020603050405020304" pitchFamily="18" charset="0"/>
              </a:rPr>
              <a:t>Operating system’s  objectives:</a:t>
            </a:r>
          </a:p>
          <a:p>
            <a:pPr lvl="1"/>
            <a:r>
              <a:rPr lang="en-US" altLang="zh-CN" dirty="0">
                <a:solidFill>
                  <a:srgbClr val="0000FF"/>
                </a:solidFill>
                <a:latin typeface="Times New Roman" panose="02020603050405020304" pitchFamily="18" charset="0"/>
              </a:rPr>
              <a:t>Convenience</a:t>
            </a:r>
            <a:r>
              <a:rPr lang="zh-CN" altLang="en-US" dirty="0">
                <a:solidFill>
                  <a:srgbClr val="0000FF"/>
                </a:solidFill>
                <a:latin typeface="Times New Roman" panose="02020603050405020304" pitchFamily="18" charset="0"/>
              </a:rPr>
              <a:t>（方便）</a:t>
            </a:r>
            <a:endParaRPr lang="en-US" altLang="zh-CN" dirty="0">
              <a:solidFill>
                <a:srgbClr val="0000FF"/>
              </a:solidFill>
              <a:latin typeface="Times New Roman" panose="02020603050405020304" pitchFamily="18" charset="0"/>
            </a:endParaRPr>
          </a:p>
          <a:p>
            <a:pPr lvl="2"/>
            <a:r>
              <a:rPr lang="en-US" altLang="zh-CN" dirty="0">
                <a:latin typeface="Times New Roman" panose="02020603050405020304" pitchFamily="18" charset="0"/>
              </a:rPr>
              <a:t>Execute user programs and make solving user problems easier.</a:t>
            </a:r>
          </a:p>
          <a:p>
            <a:pPr lvl="2"/>
            <a:r>
              <a:rPr lang="en-US" altLang="zh-CN" dirty="0">
                <a:latin typeface="Times New Roman" panose="02020603050405020304" pitchFamily="18" charset="0"/>
              </a:rPr>
              <a:t>Makes the computer system more convenient to use.</a:t>
            </a:r>
          </a:p>
          <a:p>
            <a:pPr lvl="1"/>
            <a:r>
              <a:rPr lang="en-US" altLang="zh-CN" dirty="0">
                <a:solidFill>
                  <a:srgbClr val="0000FF"/>
                </a:solidFill>
                <a:latin typeface="Times New Roman" panose="02020603050405020304" pitchFamily="18" charset="0"/>
              </a:rPr>
              <a:t>Efficiency</a:t>
            </a:r>
            <a:r>
              <a:rPr lang="zh-CN" altLang="en-US" dirty="0">
                <a:solidFill>
                  <a:srgbClr val="0000FF"/>
                </a:solidFill>
                <a:latin typeface="Times New Roman" panose="02020603050405020304" pitchFamily="18" charset="0"/>
              </a:rPr>
              <a:t>（效率）</a:t>
            </a:r>
            <a:endParaRPr lang="en-US" altLang="zh-CN" dirty="0">
              <a:solidFill>
                <a:srgbClr val="0000FF"/>
              </a:solidFill>
              <a:latin typeface="Times New Roman" panose="02020603050405020304" pitchFamily="18" charset="0"/>
            </a:endParaRPr>
          </a:p>
          <a:p>
            <a:pPr lvl="2"/>
            <a:r>
              <a:rPr lang="en-US" altLang="zh-CN" dirty="0">
                <a:latin typeface="Times New Roman" panose="02020603050405020304" pitchFamily="18" charset="0"/>
              </a:rPr>
              <a:t>use the computer hardware in an efficient manner.</a:t>
            </a:r>
          </a:p>
          <a:p>
            <a:pPr lvl="1"/>
            <a:r>
              <a:rPr lang="en-US" altLang="zh-CN" dirty="0">
                <a:solidFill>
                  <a:srgbClr val="0000FF"/>
                </a:solidFill>
                <a:latin typeface="Times New Roman" panose="02020603050405020304" pitchFamily="18" charset="0"/>
              </a:rPr>
              <a:t>Ability to evolve</a:t>
            </a:r>
            <a:r>
              <a:rPr lang="zh-CN" altLang="en-US" dirty="0">
                <a:solidFill>
                  <a:srgbClr val="0000FF"/>
                </a:solidFill>
                <a:latin typeface="Times New Roman" panose="02020603050405020304" pitchFamily="18" charset="0"/>
              </a:rPr>
              <a:t>（发展）</a:t>
            </a:r>
            <a:endParaRPr lang="en-US" altLang="zh-CN" dirty="0">
              <a:solidFill>
                <a:srgbClr val="0000FF"/>
              </a:solidFill>
              <a:latin typeface="Times New Roman" panose="02020603050405020304" pitchFamily="18" charset="0"/>
            </a:endParaRPr>
          </a:p>
          <a:p>
            <a:pPr lvl="2"/>
            <a:r>
              <a:rPr lang="en-US" altLang="zh-CN" dirty="0">
                <a:latin typeface="Times New Roman" panose="02020603050405020304" pitchFamily="18" charset="0"/>
              </a:rPr>
              <a:t>Permit effective development, testing, and introduction of new system functions without interfering with service.</a:t>
            </a:r>
          </a:p>
        </p:txBody>
      </p:sp>
      <p:sp>
        <p:nvSpPr>
          <p:cNvPr id="2" name="Rectangle 29">
            <a:extLst>
              <a:ext uri="{FF2B5EF4-FFF2-40B4-BE49-F238E27FC236}">
                <a16:creationId xmlns:a16="http://schemas.microsoft.com/office/drawing/2014/main" id="{AA59828D-660B-6512-44AE-FD7A33C76F10}"/>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Effect transition="in" filter="wipe(left)">
                                      <p:cBhvr>
                                        <p:cTn id="7" dur="500"/>
                                        <p:tgtEl>
                                          <p:spTgt spid="1771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7155">
                                            <p:txEl>
                                              <p:pRg st="1" end="1"/>
                                            </p:txEl>
                                          </p:spTgt>
                                        </p:tgtEl>
                                        <p:attrNameLst>
                                          <p:attrName>style.visibility</p:attrName>
                                        </p:attrNameLst>
                                      </p:cBhvr>
                                      <p:to>
                                        <p:strVal val="visible"/>
                                      </p:to>
                                    </p:set>
                                    <p:animEffect transition="in" filter="wipe(left)">
                                      <p:cBhvr>
                                        <p:cTn id="12" dur="500"/>
                                        <p:tgtEl>
                                          <p:spTgt spid="17715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7155">
                                            <p:txEl>
                                              <p:pRg st="2" end="2"/>
                                            </p:txEl>
                                          </p:spTgt>
                                        </p:tgtEl>
                                        <p:attrNameLst>
                                          <p:attrName>style.visibility</p:attrName>
                                        </p:attrNameLst>
                                      </p:cBhvr>
                                      <p:to>
                                        <p:strVal val="visible"/>
                                      </p:to>
                                    </p:set>
                                    <p:animEffect transition="in" filter="wipe(left)">
                                      <p:cBhvr>
                                        <p:cTn id="15" dur="500"/>
                                        <p:tgtEl>
                                          <p:spTgt spid="17715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7155">
                                            <p:txEl>
                                              <p:pRg st="3" end="3"/>
                                            </p:txEl>
                                          </p:spTgt>
                                        </p:tgtEl>
                                        <p:attrNameLst>
                                          <p:attrName>style.visibility</p:attrName>
                                        </p:attrNameLst>
                                      </p:cBhvr>
                                      <p:to>
                                        <p:strVal val="visible"/>
                                      </p:to>
                                    </p:set>
                                    <p:animEffect transition="in" filter="wipe(left)">
                                      <p:cBhvr>
                                        <p:cTn id="20" dur="500"/>
                                        <p:tgtEl>
                                          <p:spTgt spid="177155">
                                            <p:txEl>
                                              <p:pRg st="3" end="3"/>
                                            </p:txEl>
                                          </p:spTgt>
                                        </p:tgtEl>
                                      </p:cBhvr>
                                    </p:animEffect>
                                  </p:childTnLst>
                                </p:cTn>
                              </p:par>
                            </p:childTnLst>
                          </p:cTn>
                        </p:par>
                        <p:par>
                          <p:cTn id="21" fill="hold" nodeType="afterGroup">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77155">
                                            <p:txEl>
                                              <p:pRg st="4" end="4"/>
                                            </p:txEl>
                                          </p:spTgt>
                                        </p:tgtEl>
                                        <p:attrNameLst>
                                          <p:attrName>style.visibility</p:attrName>
                                        </p:attrNameLst>
                                      </p:cBhvr>
                                      <p:to>
                                        <p:strVal val="visible"/>
                                      </p:to>
                                    </p:set>
                                    <p:animEffect transition="in" filter="wipe(left)">
                                      <p:cBhvr>
                                        <p:cTn id="24" dur="500"/>
                                        <p:tgtEl>
                                          <p:spTgt spid="177155">
                                            <p:txEl>
                                              <p:pRg st="4" end="4"/>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77155">
                                            <p:txEl>
                                              <p:pRg st="7" end="7"/>
                                            </p:txEl>
                                          </p:spTgt>
                                        </p:tgtEl>
                                        <p:attrNameLst>
                                          <p:attrName>style.visibility</p:attrName>
                                        </p:attrNameLst>
                                      </p:cBhvr>
                                      <p:to>
                                        <p:strVal val="visible"/>
                                      </p:to>
                                    </p:set>
                                    <p:animEffect transition="in" filter="wipe(left)">
                                      <p:cBhvr>
                                        <p:cTn id="27" dur="500"/>
                                        <p:tgtEl>
                                          <p:spTgt spid="177155">
                                            <p:txEl>
                                              <p:pRg st="7" end="7"/>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7155">
                                            <p:txEl>
                                              <p:pRg st="9" end="9"/>
                                            </p:txEl>
                                          </p:spTgt>
                                        </p:tgtEl>
                                        <p:attrNameLst>
                                          <p:attrName>style.visibility</p:attrName>
                                        </p:attrNameLst>
                                      </p:cBhvr>
                                      <p:to>
                                        <p:strVal val="visible"/>
                                      </p:to>
                                    </p:set>
                                    <p:animEffect transition="in" filter="wipe(left)">
                                      <p:cBhvr>
                                        <p:cTn id="30" dur="500"/>
                                        <p:tgtEl>
                                          <p:spTgt spid="17715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7155">
                                            <p:txEl>
                                              <p:pRg st="5" end="5"/>
                                            </p:txEl>
                                          </p:spTgt>
                                        </p:tgtEl>
                                        <p:attrNameLst>
                                          <p:attrName>style.visibility</p:attrName>
                                        </p:attrNameLst>
                                      </p:cBhvr>
                                      <p:to>
                                        <p:strVal val="visible"/>
                                      </p:to>
                                    </p:set>
                                    <p:animEffect transition="in" filter="wipe(left)">
                                      <p:cBhvr>
                                        <p:cTn id="35" dur="500"/>
                                        <p:tgtEl>
                                          <p:spTgt spid="177155">
                                            <p:txEl>
                                              <p:pRg st="5" end="5"/>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77155">
                                            <p:txEl>
                                              <p:pRg st="6" end="6"/>
                                            </p:txEl>
                                          </p:spTgt>
                                        </p:tgtEl>
                                        <p:attrNameLst>
                                          <p:attrName>style.visibility</p:attrName>
                                        </p:attrNameLst>
                                      </p:cBhvr>
                                      <p:to>
                                        <p:strVal val="visible"/>
                                      </p:to>
                                    </p:set>
                                    <p:animEffect transition="in" filter="wipe(left)">
                                      <p:cBhvr>
                                        <p:cTn id="38" dur="500"/>
                                        <p:tgtEl>
                                          <p:spTgt spid="17715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77155">
                                            <p:txEl>
                                              <p:pRg st="8" end="8"/>
                                            </p:txEl>
                                          </p:spTgt>
                                        </p:tgtEl>
                                        <p:attrNameLst>
                                          <p:attrName>style.visibility</p:attrName>
                                        </p:attrNameLst>
                                      </p:cBhvr>
                                      <p:to>
                                        <p:strVal val="visible"/>
                                      </p:to>
                                    </p:set>
                                    <p:animEffect transition="in" filter="wipe(left)">
                                      <p:cBhvr>
                                        <p:cTn id="43" dur="500"/>
                                        <p:tgtEl>
                                          <p:spTgt spid="177155">
                                            <p:txEl>
                                              <p:pRg st="8" end="8"/>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77155">
                                            <p:txEl>
                                              <p:pRg st="10" end="10"/>
                                            </p:txEl>
                                          </p:spTgt>
                                        </p:tgtEl>
                                        <p:attrNameLst>
                                          <p:attrName>style.visibility</p:attrName>
                                        </p:attrNameLst>
                                      </p:cBhvr>
                                      <p:to>
                                        <p:strVal val="visible"/>
                                      </p:to>
                                    </p:set>
                                    <p:animEffect transition="in" filter="wipe(left)">
                                      <p:cBhvr>
                                        <p:cTn id="48" dur="500"/>
                                        <p:tgtEl>
                                          <p:spTgt spid="17715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uiExpand="1"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en-US" altLang="zh-CN" dirty="0"/>
              <a:t>Dual-Mode Operation</a:t>
            </a:r>
          </a:p>
        </p:txBody>
      </p:sp>
      <p:sp>
        <p:nvSpPr>
          <p:cNvPr id="366595" name="Rectangle 3"/>
          <p:cNvSpPr>
            <a:spLocks noGrp="1" noChangeArrowheads="1"/>
          </p:cNvSpPr>
          <p:nvPr>
            <p:ph idx="1"/>
          </p:nvPr>
        </p:nvSpPr>
        <p:spPr/>
        <p:txBody>
          <a:bodyPr>
            <a:normAutofit/>
          </a:bodyPr>
          <a:lstStyle/>
          <a:p>
            <a:r>
              <a:rPr lang="en-US" altLang="zh-CN" dirty="0"/>
              <a:t>Dual-mode</a:t>
            </a:r>
            <a:r>
              <a:rPr lang="en-US" altLang="zh-CN" dirty="0">
                <a:latin typeface="Times New Roman" panose="02020603050405020304" pitchFamily="18" charset="0"/>
              </a:rPr>
              <a:t> operation (Cont.)</a:t>
            </a:r>
          </a:p>
          <a:p>
            <a:pPr lvl="1"/>
            <a:r>
              <a:rPr lang="en-US" altLang="zh-CN" dirty="0">
                <a:solidFill>
                  <a:srgbClr val="0000FF"/>
                </a:solidFill>
                <a:latin typeface="Times New Roman" panose="02020603050405020304" pitchFamily="18" charset="0"/>
              </a:rPr>
              <a:t>Mode bit</a:t>
            </a:r>
            <a:r>
              <a:rPr lang="en-US" altLang="zh-CN" dirty="0">
                <a:latin typeface="Times New Roman" panose="02020603050405020304" pitchFamily="18" charset="0"/>
              </a:rPr>
              <a:t> </a:t>
            </a:r>
            <a:r>
              <a:rPr lang="en-US" altLang="zh-CN" dirty="0">
                <a:solidFill>
                  <a:srgbClr val="0000FF"/>
                </a:solidFill>
              </a:rPr>
              <a:t>provided by hardware</a:t>
            </a:r>
          </a:p>
          <a:p>
            <a:pPr lvl="2"/>
            <a:r>
              <a:rPr lang="en-US" altLang="zh-CN" sz="2200" dirty="0">
                <a:latin typeface="Times New Roman" panose="02020603050405020304" pitchFamily="18" charset="0"/>
              </a:rPr>
              <a:t>kernel mode (0) or user mode (1)</a:t>
            </a:r>
          </a:p>
          <a:p>
            <a:pPr lvl="2"/>
            <a:r>
              <a:rPr lang="en-US" altLang="zh-CN" sz="2200" dirty="0">
                <a:latin typeface="Times New Roman" panose="02020603050405020304" pitchFamily="18" charset="0"/>
              </a:rPr>
              <a:t>Provides ability to distinguish when system is running user code or kernel code.</a:t>
            </a:r>
          </a:p>
          <a:p>
            <a:pPr lvl="2"/>
            <a:r>
              <a:rPr lang="en-US" altLang="zh-CN" sz="2200" dirty="0">
                <a:latin typeface="Times New Roman" panose="02020603050405020304" pitchFamily="18" charset="0"/>
              </a:rPr>
              <a:t>Some instructions are designated as </a:t>
            </a:r>
            <a:r>
              <a:rPr lang="en-US" altLang="zh-CN" sz="2200" dirty="0">
                <a:solidFill>
                  <a:srgbClr val="0000FF"/>
                </a:solidFill>
                <a:latin typeface="Times New Roman" panose="02020603050405020304" pitchFamily="18" charset="0"/>
              </a:rPr>
              <a:t>privileged</a:t>
            </a:r>
            <a:r>
              <a:rPr lang="en-US" altLang="zh-CN" sz="2200" dirty="0">
                <a:latin typeface="Times New Roman" panose="02020603050405020304" pitchFamily="18" charset="0"/>
              </a:rPr>
              <a:t>, </a:t>
            </a:r>
            <a:r>
              <a:rPr lang="en-US" altLang="zh-CN" sz="2200" dirty="0">
                <a:solidFill>
                  <a:srgbClr val="0000FF"/>
                </a:solidFill>
              </a:rPr>
              <a:t>only executable in kernel mode</a:t>
            </a:r>
            <a:r>
              <a:rPr lang="en-US" altLang="zh-CN" sz="2200" dirty="0">
                <a:latin typeface="Times New Roman" panose="02020603050405020304" pitchFamily="18" charset="0"/>
              </a:rPr>
              <a:t>.</a:t>
            </a:r>
          </a:p>
          <a:p>
            <a:pPr lvl="2"/>
            <a:r>
              <a:rPr lang="en-US" altLang="zh-CN" sz="2200" dirty="0">
                <a:latin typeface="Times New Roman" panose="02020603050405020304" pitchFamily="18" charset="0"/>
              </a:rPr>
              <a:t>System call changes mode to kernel mode, return from call resets it to user mode.</a:t>
            </a:r>
          </a:p>
          <a:p>
            <a:r>
              <a:rPr lang="en-US" altLang="zh-CN" dirty="0">
                <a:latin typeface="Times New Roman" panose="02020603050405020304" pitchFamily="18" charset="0"/>
              </a:rPr>
              <a:t>When an interrupt or fault occurs hardware switches to kernel mode.</a:t>
            </a:r>
          </a:p>
        </p:txBody>
      </p:sp>
      <p:sp>
        <p:nvSpPr>
          <p:cNvPr id="366596" name="Oval 4"/>
          <p:cNvSpPr>
            <a:spLocks noChangeArrowheads="1"/>
          </p:cNvSpPr>
          <p:nvPr/>
        </p:nvSpPr>
        <p:spPr bwMode="auto">
          <a:xfrm>
            <a:off x="3040360" y="4994017"/>
            <a:ext cx="1066800" cy="11430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a:t>Kernel</a:t>
            </a:r>
          </a:p>
          <a:p>
            <a:pPr algn="ctr"/>
            <a:r>
              <a:rPr lang="en-US" altLang="zh-CN" sz="2000" b="1" dirty="0"/>
              <a:t>mode</a:t>
            </a:r>
            <a:endParaRPr lang="en-US" altLang="zh-CN" sz="1800" b="1" dirty="0">
              <a:latin typeface="Helvetica" pitchFamily="34" charset="0"/>
            </a:endParaRPr>
          </a:p>
        </p:txBody>
      </p:sp>
      <p:sp>
        <p:nvSpPr>
          <p:cNvPr id="366597" name="Oval 5"/>
          <p:cNvSpPr>
            <a:spLocks noChangeArrowheads="1"/>
          </p:cNvSpPr>
          <p:nvPr/>
        </p:nvSpPr>
        <p:spPr bwMode="auto">
          <a:xfrm>
            <a:off x="6469360" y="4994017"/>
            <a:ext cx="1066800" cy="11430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a:t>User</a:t>
            </a:r>
          </a:p>
          <a:p>
            <a:pPr algn="ctr"/>
            <a:r>
              <a:rPr lang="en-US" altLang="zh-CN" sz="2000" b="1" dirty="0"/>
              <a:t>mode</a:t>
            </a:r>
            <a:endParaRPr kumimoji="0" lang="en-US" altLang="zh-CN" sz="1800" b="1" dirty="0">
              <a:latin typeface="Helvetica" pitchFamily="34" charset="0"/>
            </a:endParaRPr>
          </a:p>
        </p:txBody>
      </p:sp>
      <p:grpSp>
        <p:nvGrpSpPr>
          <p:cNvPr id="366598" name="Group 6"/>
          <p:cNvGrpSpPr>
            <a:grpSpLocks/>
          </p:cNvGrpSpPr>
          <p:nvPr/>
        </p:nvGrpSpPr>
        <p:grpSpPr bwMode="auto">
          <a:xfrm>
            <a:off x="3624560" y="4824155"/>
            <a:ext cx="3429001" cy="400050"/>
            <a:chOff x="1520" y="853"/>
            <a:chExt cx="2160" cy="252"/>
          </a:xfrm>
        </p:grpSpPr>
        <p:cxnSp>
          <p:nvCxnSpPr>
            <p:cNvPr id="366599" name="AutoShape 7"/>
            <p:cNvCxnSpPr>
              <a:cxnSpLocks noChangeShapeType="1"/>
              <a:stCxn id="366597" idx="0"/>
              <a:endCxn id="366596" idx="0"/>
            </p:cNvCxnSpPr>
            <p:nvPr/>
          </p:nvCxnSpPr>
          <p:spPr bwMode="auto">
            <a:xfrm rot="16200000" flipV="1">
              <a:off x="2596" y="-120"/>
              <a:ext cx="8" cy="2160"/>
            </a:xfrm>
            <a:prstGeom prst="curvedConnector3">
              <a:avLst>
                <a:gd name="adj1" fmla="val 18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6600" name="Text Box 8"/>
            <p:cNvSpPr txBox="1">
              <a:spLocks noChangeArrowheads="1"/>
            </p:cNvSpPr>
            <p:nvPr/>
          </p:nvSpPr>
          <p:spPr bwMode="auto">
            <a:xfrm>
              <a:off x="2025" y="853"/>
              <a:ext cx="1137" cy="2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000" b="1"/>
                <a:t>Interrupt/fault</a:t>
              </a:r>
              <a:endParaRPr lang="en-US" altLang="zh-CN" sz="1800" b="1">
                <a:latin typeface="Helvetica" pitchFamily="34" charset="0"/>
              </a:endParaRPr>
            </a:p>
          </p:txBody>
        </p:sp>
      </p:grpSp>
      <p:grpSp>
        <p:nvGrpSpPr>
          <p:cNvPr id="366601" name="Group 9"/>
          <p:cNvGrpSpPr>
            <a:grpSpLocks/>
          </p:cNvGrpSpPr>
          <p:nvPr/>
        </p:nvGrpSpPr>
        <p:grpSpPr bwMode="auto">
          <a:xfrm>
            <a:off x="3624560" y="5890955"/>
            <a:ext cx="3429001" cy="400050"/>
            <a:chOff x="1520" y="1525"/>
            <a:chExt cx="2160" cy="252"/>
          </a:xfrm>
        </p:grpSpPr>
        <p:cxnSp>
          <p:nvCxnSpPr>
            <p:cNvPr id="366602" name="AutoShape 10"/>
            <p:cNvCxnSpPr>
              <a:cxnSpLocks noChangeShapeType="1"/>
              <a:stCxn id="366596" idx="4"/>
              <a:endCxn id="366597" idx="4"/>
            </p:cNvCxnSpPr>
            <p:nvPr/>
          </p:nvCxnSpPr>
          <p:spPr bwMode="auto">
            <a:xfrm rot="16200000" flipH="1">
              <a:off x="2596" y="600"/>
              <a:ext cx="8" cy="2160"/>
            </a:xfrm>
            <a:prstGeom prst="curvedConnector3">
              <a:avLst>
                <a:gd name="adj1" fmla="val 18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6603" name="Text Box 11"/>
            <p:cNvSpPr txBox="1">
              <a:spLocks noChangeArrowheads="1"/>
            </p:cNvSpPr>
            <p:nvPr/>
          </p:nvSpPr>
          <p:spPr bwMode="auto">
            <a:xfrm>
              <a:off x="2067" y="1525"/>
              <a:ext cx="1055" cy="2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000" b="1"/>
                <a:t>set user mode</a:t>
              </a:r>
              <a:endParaRPr lang="en-US" altLang="zh-CN" sz="1800" b="1">
                <a:latin typeface="Helvetica" pitchFamily="34" charset="0"/>
              </a:endParaRPr>
            </a:p>
          </p:txBody>
        </p:sp>
      </p:grpSp>
      <p:sp>
        <p:nvSpPr>
          <p:cNvPr id="2" name="Rectangle 29">
            <a:extLst>
              <a:ext uri="{FF2B5EF4-FFF2-40B4-BE49-F238E27FC236}">
                <a16:creationId xmlns:a16="http://schemas.microsoft.com/office/drawing/2014/main" id="{42C842DA-7C92-496E-3CBB-0157355CC229}"/>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40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6595">
                                            <p:txEl>
                                              <p:pRg st="0" end="0"/>
                                            </p:txEl>
                                          </p:spTgt>
                                        </p:tgtEl>
                                        <p:attrNameLst>
                                          <p:attrName>style.visibility</p:attrName>
                                        </p:attrNameLst>
                                      </p:cBhvr>
                                      <p:to>
                                        <p:strVal val="visible"/>
                                      </p:to>
                                    </p:set>
                                    <p:animEffect transition="in" filter="wipe(left)">
                                      <p:cBhvr>
                                        <p:cTn id="7" dur="500"/>
                                        <p:tgtEl>
                                          <p:spTgt spid="366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6595">
                                            <p:txEl>
                                              <p:pRg st="1" end="1"/>
                                            </p:txEl>
                                          </p:spTgt>
                                        </p:tgtEl>
                                        <p:attrNameLst>
                                          <p:attrName>style.visibility</p:attrName>
                                        </p:attrNameLst>
                                      </p:cBhvr>
                                      <p:to>
                                        <p:strVal val="visible"/>
                                      </p:to>
                                    </p:set>
                                    <p:animEffect transition="in" filter="wipe(left)">
                                      <p:cBhvr>
                                        <p:cTn id="12" dur="500"/>
                                        <p:tgtEl>
                                          <p:spTgt spid="36659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66595">
                                            <p:txEl>
                                              <p:pRg st="2" end="2"/>
                                            </p:txEl>
                                          </p:spTgt>
                                        </p:tgtEl>
                                        <p:attrNameLst>
                                          <p:attrName>style.visibility</p:attrName>
                                        </p:attrNameLst>
                                      </p:cBhvr>
                                      <p:to>
                                        <p:strVal val="visible"/>
                                      </p:to>
                                    </p:set>
                                    <p:animEffect transition="in" filter="wipe(left)">
                                      <p:cBhvr>
                                        <p:cTn id="15" dur="500"/>
                                        <p:tgtEl>
                                          <p:spTgt spid="36659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66595">
                                            <p:txEl>
                                              <p:pRg st="3" end="3"/>
                                            </p:txEl>
                                          </p:spTgt>
                                        </p:tgtEl>
                                        <p:attrNameLst>
                                          <p:attrName>style.visibility</p:attrName>
                                        </p:attrNameLst>
                                      </p:cBhvr>
                                      <p:to>
                                        <p:strVal val="visible"/>
                                      </p:to>
                                    </p:set>
                                    <p:animEffect transition="in" filter="wipe(left)">
                                      <p:cBhvr>
                                        <p:cTn id="18" dur="500"/>
                                        <p:tgtEl>
                                          <p:spTgt spid="366595">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66595">
                                            <p:txEl>
                                              <p:pRg st="4" end="4"/>
                                            </p:txEl>
                                          </p:spTgt>
                                        </p:tgtEl>
                                        <p:attrNameLst>
                                          <p:attrName>style.visibility</p:attrName>
                                        </p:attrNameLst>
                                      </p:cBhvr>
                                      <p:to>
                                        <p:strVal val="visible"/>
                                      </p:to>
                                    </p:set>
                                    <p:animEffect transition="in" filter="wipe(left)">
                                      <p:cBhvr>
                                        <p:cTn id="21" dur="500"/>
                                        <p:tgtEl>
                                          <p:spTgt spid="366595">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66595">
                                            <p:txEl>
                                              <p:pRg st="5" end="5"/>
                                            </p:txEl>
                                          </p:spTgt>
                                        </p:tgtEl>
                                        <p:attrNameLst>
                                          <p:attrName>style.visibility</p:attrName>
                                        </p:attrNameLst>
                                      </p:cBhvr>
                                      <p:to>
                                        <p:strVal val="visible"/>
                                      </p:to>
                                    </p:set>
                                    <p:animEffect transition="in" filter="wipe(left)">
                                      <p:cBhvr>
                                        <p:cTn id="24" dur="500"/>
                                        <p:tgtEl>
                                          <p:spTgt spid="366595">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66595">
                                            <p:txEl>
                                              <p:pRg st="6" end="6"/>
                                            </p:txEl>
                                          </p:spTgt>
                                        </p:tgtEl>
                                        <p:attrNameLst>
                                          <p:attrName>style.visibility</p:attrName>
                                        </p:attrNameLst>
                                      </p:cBhvr>
                                      <p:to>
                                        <p:strVal val="visible"/>
                                      </p:to>
                                    </p:set>
                                    <p:animEffect transition="in" filter="wipe(left)">
                                      <p:cBhvr>
                                        <p:cTn id="29" dur="500"/>
                                        <p:tgtEl>
                                          <p:spTgt spid="366595">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66597"/>
                                        </p:tgtEl>
                                        <p:attrNameLst>
                                          <p:attrName>style.visibility</p:attrName>
                                        </p:attrNameLst>
                                      </p:cBhvr>
                                      <p:to>
                                        <p:strVal val="visible"/>
                                      </p:to>
                                    </p:set>
                                    <p:animEffect transition="in" filter="wipe(left)">
                                      <p:cBhvr>
                                        <p:cTn id="34" dur="500"/>
                                        <p:tgtEl>
                                          <p:spTgt spid="36659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66596"/>
                                        </p:tgtEl>
                                        <p:attrNameLst>
                                          <p:attrName>style.visibility</p:attrName>
                                        </p:attrNameLst>
                                      </p:cBhvr>
                                      <p:to>
                                        <p:strVal val="visible"/>
                                      </p:to>
                                    </p:set>
                                    <p:animEffect transition="in" filter="wipe(left)">
                                      <p:cBhvr>
                                        <p:cTn id="37" dur="500"/>
                                        <p:tgtEl>
                                          <p:spTgt spid="3665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366598"/>
                                        </p:tgtEl>
                                        <p:attrNameLst>
                                          <p:attrName>style.visibility</p:attrName>
                                        </p:attrNameLst>
                                      </p:cBhvr>
                                      <p:to>
                                        <p:strVal val="visible"/>
                                      </p:to>
                                    </p:set>
                                    <p:animEffect transition="in" filter="wipe(right)">
                                      <p:cBhvr>
                                        <p:cTn id="42" dur="500"/>
                                        <p:tgtEl>
                                          <p:spTgt spid="36659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66601"/>
                                        </p:tgtEl>
                                        <p:attrNameLst>
                                          <p:attrName>style.visibility</p:attrName>
                                        </p:attrNameLst>
                                      </p:cBhvr>
                                      <p:to>
                                        <p:strVal val="visible"/>
                                      </p:to>
                                    </p:set>
                                    <p:animEffect transition="in" filter="wipe(left)">
                                      <p:cBhvr>
                                        <p:cTn id="47" dur="500"/>
                                        <p:tgtEl>
                                          <p:spTgt spid="366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p:bldP spid="366596" grpId="0" animBg="1"/>
      <p:bldP spid="36659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9">
            <a:extLst>
              <a:ext uri="{FF2B5EF4-FFF2-40B4-BE49-F238E27FC236}">
                <a16:creationId xmlns:a16="http://schemas.microsoft.com/office/drawing/2014/main" id="{25D8572F-28DE-9EDC-D9E4-5417A5F3CBB6}"/>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41</a:t>
            </a:fld>
            <a:endParaRPr lang="en-US" altLang="zh-CN"/>
          </a:p>
        </p:txBody>
      </p:sp>
      <p:sp>
        <p:nvSpPr>
          <p:cNvPr id="364546" name="Rectangle 2"/>
          <p:cNvSpPr>
            <a:spLocks noGrp="1" noChangeArrowheads="1"/>
          </p:cNvSpPr>
          <p:nvPr>
            <p:ph type="title"/>
          </p:nvPr>
        </p:nvSpPr>
        <p:spPr/>
        <p:txBody>
          <a:bodyPr/>
          <a:lstStyle/>
          <a:p>
            <a:r>
              <a:rPr lang="en-US" altLang="zh-CN" dirty="0"/>
              <a:t>Transition from User to Kernel Mode</a:t>
            </a:r>
          </a:p>
        </p:txBody>
      </p:sp>
      <p:sp>
        <p:nvSpPr>
          <p:cNvPr id="364547" name="Rectangle 3"/>
          <p:cNvSpPr>
            <a:spLocks noGrp="1" noChangeArrowheads="1"/>
          </p:cNvSpPr>
          <p:nvPr>
            <p:ph idx="1"/>
          </p:nvPr>
        </p:nvSpPr>
        <p:spPr>
          <a:xfrm>
            <a:off x="396647" y="3654025"/>
            <a:ext cx="11520000" cy="2879719"/>
          </a:xfrm>
        </p:spPr>
        <p:txBody>
          <a:bodyPr>
            <a:normAutofit lnSpcReduction="10000"/>
          </a:bodyPr>
          <a:lstStyle/>
          <a:p>
            <a:pPr>
              <a:spcBef>
                <a:spcPts val="600"/>
              </a:spcBef>
            </a:pPr>
            <a:r>
              <a:rPr lang="en-US" altLang="zh-CN" dirty="0">
                <a:solidFill>
                  <a:srgbClr val="0000FF"/>
                </a:solidFill>
                <a:latin typeface="Times New Roman" panose="02020603050405020304" pitchFamily="18" charset="0"/>
              </a:rPr>
              <a:t>Timer</a:t>
            </a:r>
            <a:r>
              <a:rPr lang="en-US" altLang="zh-CN" dirty="0">
                <a:latin typeface="Times New Roman" panose="02020603050405020304" pitchFamily="18" charset="0"/>
              </a:rPr>
              <a:t> to prevent infinite loop/process hogging resources</a:t>
            </a:r>
          </a:p>
          <a:p>
            <a:pPr lvl="1">
              <a:spcBef>
                <a:spcPts val="600"/>
              </a:spcBef>
            </a:pPr>
            <a:r>
              <a:rPr lang="en-US" altLang="zh-CN" dirty="0">
                <a:latin typeface="Times New Roman" panose="02020603050405020304" pitchFamily="18" charset="0"/>
              </a:rPr>
              <a:t>Set interrupt after specific period</a:t>
            </a:r>
          </a:p>
          <a:p>
            <a:pPr lvl="1">
              <a:spcBef>
                <a:spcPts val="600"/>
              </a:spcBef>
            </a:pPr>
            <a:r>
              <a:rPr lang="en-US" altLang="zh-CN" dirty="0">
                <a:latin typeface="Times New Roman" panose="02020603050405020304" pitchFamily="18" charset="0"/>
              </a:rPr>
              <a:t>OS decrements counter</a:t>
            </a:r>
          </a:p>
          <a:p>
            <a:pPr lvl="1">
              <a:spcBef>
                <a:spcPts val="600"/>
              </a:spcBef>
            </a:pPr>
            <a:r>
              <a:rPr lang="en-US" altLang="zh-CN" dirty="0">
                <a:latin typeface="Times New Roman" panose="02020603050405020304" pitchFamily="18" charset="0"/>
              </a:rPr>
              <a:t>When counter zero generate an interrupt</a:t>
            </a:r>
          </a:p>
          <a:p>
            <a:pPr lvl="1">
              <a:spcBef>
                <a:spcPts val="600"/>
              </a:spcBef>
            </a:pPr>
            <a:r>
              <a:rPr lang="en-US" altLang="zh-CN" dirty="0">
                <a:latin typeface="Times New Roman" panose="02020603050405020304" pitchFamily="18" charset="0"/>
              </a:rPr>
              <a:t>Set up before scheduling process to regain control or terminate program that exceeds allotted time.</a:t>
            </a:r>
          </a:p>
          <a:p>
            <a:pPr lvl="1">
              <a:spcBef>
                <a:spcPts val="600"/>
              </a:spcBef>
            </a:pPr>
            <a:r>
              <a:rPr lang="en-US" altLang="zh-CN" dirty="0">
                <a:solidFill>
                  <a:srgbClr val="0000FF"/>
                </a:solidFill>
                <a:latin typeface="Times New Roman" panose="02020603050405020304" pitchFamily="18" charset="0"/>
              </a:rPr>
              <a:t>Instructions that modify the content of the timer are privileged.</a:t>
            </a:r>
          </a:p>
        </p:txBody>
      </p:sp>
      <p:pic>
        <p:nvPicPr>
          <p:cNvPr id="364548" name="Picture 4"/>
          <p:cNvPicPr>
            <a:picLocks noChangeAspect="1" noChangeArrowheads="1"/>
          </p:cNvPicPr>
          <p:nvPr/>
        </p:nvPicPr>
        <p:blipFill>
          <a:blip r:embed="rId3">
            <a:extLst>
              <a:ext uri="{28A0092B-C50C-407E-A947-70E740481C1C}">
                <a14:useLocalDpi xmlns:a14="http://schemas.microsoft.com/office/drawing/2010/main" val="0"/>
              </a:ext>
            </a:extLst>
          </a:blip>
          <a:srcRect l="417" t="30278" r="417" b="30000"/>
          <a:stretch>
            <a:fillRect/>
          </a:stretch>
        </p:blipFill>
        <p:spPr bwMode="auto">
          <a:xfrm>
            <a:off x="1820526" y="1088739"/>
            <a:ext cx="7920880" cy="2379793"/>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动作按钮: 结束 7">
            <a:hlinkClick r:id="" action="ppaction://noaction" highlightClick="1"/>
            <a:extLst>
              <a:ext uri="{FF2B5EF4-FFF2-40B4-BE49-F238E27FC236}">
                <a16:creationId xmlns:a16="http://schemas.microsoft.com/office/drawing/2014/main" id="{258EC0EF-9226-551F-289D-9BCA402ED828}"/>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4547">
                                            <p:txEl>
                                              <p:pRg st="0" end="0"/>
                                            </p:txEl>
                                          </p:spTgt>
                                        </p:tgtEl>
                                        <p:attrNameLst>
                                          <p:attrName>style.visibility</p:attrName>
                                        </p:attrNameLst>
                                      </p:cBhvr>
                                      <p:to>
                                        <p:strVal val="visible"/>
                                      </p:to>
                                    </p:set>
                                    <p:animEffect transition="in" filter="wipe(left)">
                                      <p:cBhvr>
                                        <p:cTn id="7" dur="500"/>
                                        <p:tgtEl>
                                          <p:spTgt spid="36454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4547">
                                            <p:txEl>
                                              <p:pRg st="1" end="1"/>
                                            </p:txEl>
                                          </p:spTgt>
                                        </p:tgtEl>
                                        <p:attrNameLst>
                                          <p:attrName>style.visibility</p:attrName>
                                        </p:attrNameLst>
                                      </p:cBhvr>
                                      <p:to>
                                        <p:strVal val="visible"/>
                                      </p:to>
                                    </p:set>
                                    <p:animEffect transition="in" filter="wipe(left)">
                                      <p:cBhvr>
                                        <p:cTn id="10" dur="500"/>
                                        <p:tgtEl>
                                          <p:spTgt spid="364547">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4547">
                                            <p:txEl>
                                              <p:pRg st="2" end="2"/>
                                            </p:txEl>
                                          </p:spTgt>
                                        </p:tgtEl>
                                        <p:attrNameLst>
                                          <p:attrName>style.visibility</p:attrName>
                                        </p:attrNameLst>
                                      </p:cBhvr>
                                      <p:to>
                                        <p:strVal val="visible"/>
                                      </p:to>
                                    </p:set>
                                    <p:animEffect transition="in" filter="wipe(left)">
                                      <p:cBhvr>
                                        <p:cTn id="13" dur="500"/>
                                        <p:tgtEl>
                                          <p:spTgt spid="364547">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64547">
                                            <p:txEl>
                                              <p:pRg st="3" end="3"/>
                                            </p:txEl>
                                          </p:spTgt>
                                        </p:tgtEl>
                                        <p:attrNameLst>
                                          <p:attrName>style.visibility</p:attrName>
                                        </p:attrNameLst>
                                      </p:cBhvr>
                                      <p:to>
                                        <p:strVal val="visible"/>
                                      </p:to>
                                    </p:set>
                                    <p:animEffect transition="in" filter="wipe(left)">
                                      <p:cBhvr>
                                        <p:cTn id="16" dur="500"/>
                                        <p:tgtEl>
                                          <p:spTgt spid="364547">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64547">
                                            <p:txEl>
                                              <p:pRg st="4" end="4"/>
                                            </p:txEl>
                                          </p:spTgt>
                                        </p:tgtEl>
                                        <p:attrNameLst>
                                          <p:attrName>style.visibility</p:attrName>
                                        </p:attrNameLst>
                                      </p:cBhvr>
                                      <p:to>
                                        <p:strVal val="visible"/>
                                      </p:to>
                                    </p:set>
                                    <p:animEffect transition="in" filter="wipe(left)">
                                      <p:cBhvr>
                                        <p:cTn id="19" dur="500"/>
                                        <p:tgtEl>
                                          <p:spTgt spid="364547">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64547">
                                            <p:txEl>
                                              <p:pRg st="5" end="5"/>
                                            </p:txEl>
                                          </p:spTgt>
                                        </p:tgtEl>
                                        <p:attrNameLst>
                                          <p:attrName>style.visibility</p:attrName>
                                        </p:attrNameLst>
                                      </p:cBhvr>
                                      <p:to>
                                        <p:strVal val="visible"/>
                                      </p:to>
                                    </p:set>
                                    <p:animEffect transition="in" filter="wipe(left)">
                                      <p:cBhvr>
                                        <p:cTn id="22" dur="500"/>
                                        <p:tgtEl>
                                          <p:spTgt spid="3645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32"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ircle(ou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7" grpId="0" build="p"/>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altLang="zh-CN" dirty="0"/>
              <a:t>1.6  Process Management</a:t>
            </a:r>
          </a:p>
        </p:txBody>
      </p:sp>
      <p:sp>
        <p:nvSpPr>
          <p:cNvPr id="228355" name="Rectangle 3"/>
          <p:cNvSpPr>
            <a:spLocks noGrp="1" noChangeArrowheads="1"/>
          </p:cNvSpPr>
          <p:nvPr>
            <p:ph idx="1"/>
          </p:nvPr>
        </p:nvSpPr>
        <p:spPr/>
        <p:txBody>
          <a:bodyPr>
            <a:normAutofit/>
          </a:bodyPr>
          <a:lstStyle/>
          <a:p>
            <a:r>
              <a:rPr lang="en-US" altLang="zh-CN" dirty="0">
                <a:solidFill>
                  <a:srgbClr val="0000FF"/>
                </a:solidFill>
                <a:latin typeface="Times New Roman" panose="02020603050405020304" pitchFamily="18" charset="0"/>
              </a:rPr>
              <a:t>A process is a program in execution</a:t>
            </a:r>
            <a:r>
              <a:rPr lang="en-US" altLang="zh-CN" dirty="0">
                <a:latin typeface="Times New Roman" panose="02020603050405020304" pitchFamily="18" charset="0"/>
              </a:rPr>
              <a:t>, is the unit of work within the system. The entity that can be assigned to and executed on a processor.</a:t>
            </a:r>
          </a:p>
          <a:p>
            <a:r>
              <a:rPr lang="en-US" altLang="zh-CN" dirty="0">
                <a:latin typeface="Times New Roman" panose="02020603050405020304" pitchFamily="18" charset="0"/>
              </a:rPr>
              <a:t>Process needs resources to accomplish its task.</a:t>
            </a:r>
          </a:p>
          <a:p>
            <a:r>
              <a:rPr lang="en-US" altLang="zh-CN" dirty="0">
                <a:latin typeface="Times New Roman" panose="02020603050405020304" pitchFamily="18" charset="0"/>
              </a:rPr>
              <a:t>Process termination requires reclaim(</a:t>
            </a:r>
            <a:r>
              <a:rPr lang="zh-CN" altLang="en-US" dirty="0">
                <a:latin typeface="Times New Roman" panose="02020603050405020304" pitchFamily="18" charset="0"/>
              </a:rPr>
              <a:t>归还</a:t>
            </a:r>
            <a:r>
              <a:rPr lang="en-US" altLang="zh-CN" dirty="0">
                <a:latin typeface="Times New Roman" panose="02020603050405020304" pitchFamily="18" charset="0"/>
              </a:rPr>
              <a:t>) of any reusable resources.</a:t>
            </a:r>
          </a:p>
          <a:p>
            <a:r>
              <a:rPr lang="en-US" altLang="zh-CN" dirty="0">
                <a:latin typeface="Times New Roman" panose="02020603050405020304" pitchFamily="18" charset="0"/>
              </a:rPr>
              <a:t>Single-threaded process has one </a:t>
            </a:r>
            <a:r>
              <a:rPr lang="en-US" altLang="zh-CN" dirty="0">
                <a:solidFill>
                  <a:srgbClr val="0000FF"/>
                </a:solidFill>
                <a:latin typeface="Times New Roman" panose="02020603050405020304" pitchFamily="18" charset="0"/>
              </a:rPr>
              <a:t>program counter</a:t>
            </a:r>
            <a:r>
              <a:rPr lang="en-US" altLang="zh-CN" dirty="0">
                <a:latin typeface="Times New Roman" panose="02020603050405020304" pitchFamily="18" charset="0"/>
              </a:rPr>
              <a:t> specifying location of next instruction to execute.</a:t>
            </a:r>
          </a:p>
          <a:p>
            <a:r>
              <a:rPr lang="en-US" altLang="zh-CN" dirty="0">
                <a:latin typeface="Times New Roman" panose="02020603050405020304" pitchFamily="18" charset="0"/>
              </a:rPr>
              <a:t>Multi-threaded process has one </a:t>
            </a:r>
            <a:r>
              <a:rPr lang="en-US" altLang="zh-CN" dirty="0">
                <a:solidFill>
                  <a:srgbClr val="0000FF"/>
                </a:solidFill>
                <a:latin typeface="Times New Roman" panose="02020603050405020304" pitchFamily="18" charset="0"/>
              </a:rPr>
              <a:t>PC per thread</a:t>
            </a:r>
            <a:r>
              <a:rPr lang="en-US" altLang="zh-CN" dirty="0">
                <a:latin typeface="Times New Roman" panose="02020603050405020304" pitchFamily="18" charset="0"/>
              </a:rPr>
              <a:t>.</a:t>
            </a:r>
          </a:p>
          <a:p>
            <a:r>
              <a:rPr lang="en-US" altLang="zh-CN" dirty="0">
                <a:latin typeface="Times New Roman" panose="02020603050405020304" pitchFamily="18" charset="0"/>
              </a:rPr>
              <a:t>system has many processes running concurrently on one or more CPUs</a:t>
            </a:r>
          </a:p>
          <a:p>
            <a:pPr lvl="1"/>
            <a:r>
              <a:rPr lang="en-US" altLang="zh-CN" dirty="0">
                <a:latin typeface="Times New Roman" panose="02020603050405020304" pitchFamily="18" charset="0"/>
              </a:rPr>
              <a:t>by multiplexing the CPU among the processes / threads.</a:t>
            </a:r>
          </a:p>
        </p:txBody>
      </p:sp>
      <p:sp>
        <p:nvSpPr>
          <p:cNvPr id="2" name="Rectangle 29">
            <a:extLst>
              <a:ext uri="{FF2B5EF4-FFF2-40B4-BE49-F238E27FC236}">
                <a16:creationId xmlns:a16="http://schemas.microsoft.com/office/drawing/2014/main" id="{913BA1CF-B56E-2056-244A-1079127F0377}"/>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42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8355">
                                            <p:txEl>
                                              <p:pRg st="0" end="0"/>
                                            </p:txEl>
                                          </p:spTgt>
                                        </p:tgtEl>
                                        <p:attrNameLst>
                                          <p:attrName>style.visibility</p:attrName>
                                        </p:attrNameLst>
                                      </p:cBhvr>
                                      <p:to>
                                        <p:strVal val="visible"/>
                                      </p:to>
                                    </p:set>
                                    <p:animEffect transition="in" filter="wipe(left)">
                                      <p:cBhvr>
                                        <p:cTn id="7" dur="500"/>
                                        <p:tgtEl>
                                          <p:spTgt spid="228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8355">
                                            <p:txEl>
                                              <p:pRg st="1" end="1"/>
                                            </p:txEl>
                                          </p:spTgt>
                                        </p:tgtEl>
                                        <p:attrNameLst>
                                          <p:attrName>style.visibility</p:attrName>
                                        </p:attrNameLst>
                                      </p:cBhvr>
                                      <p:to>
                                        <p:strVal val="visible"/>
                                      </p:to>
                                    </p:set>
                                    <p:animEffect transition="in" filter="wipe(left)">
                                      <p:cBhvr>
                                        <p:cTn id="12" dur="500"/>
                                        <p:tgtEl>
                                          <p:spTgt spid="228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8355">
                                            <p:txEl>
                                              <p:pRg st="2" end="2"/>
                                            </p:txEl>
                                          </p:spTgt>
                                        </p:tgtEl>
                                        <p:attrNameLst>
                                          <p:attrName>style.visibility</p:attrName>
                                        </p:attrNameLst>
                                      </p:cBhvr>
                                      <p:to>
                                        <p:strVal val="visible"/>
                                      </p:to>
                                    </p:set>
                                    <p:animEffect transition="in" filter="wipe(left)">
                                      <p:cBhvr>
                                        <p:cTn id="17" dur="500"/>
                                        <p:tgtEl>
                                          <p:spTgt spid="22835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8355">
                                            <p:txEl>
                                              <p:pRg st="3" end="3"/>
                                            </p:txEl>
                                          </p:spTgt>
                                        </p:tgtEl>
                                        <p:attrNameLst>
                                          <p:attrName>style.visibility</p:attrName>
                                        </p:attrNameLst>
                                      </p:cBhvr>
                                      <p:to>
                                        <p:strVal val="visible"/>
                                      </p:to>
                                    </p:set>
                                    <p:animEffect transition="in" filter="wipe(left)">
                                      <p:cBhvr>
                                        <p:cTn id="22" dur="500"/>
                                        <p:tgtEl>
                                          <p:spTgt spid="22835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8355">
                                            <p:txEl>
                                              <p:pRg st="4" end="4"/>
                                            </p:txEl>
                                          </p:spTgt>
                                        </p:tgtEl>
                                        <p:attrNameLst>
                                          <p:attrName>style.visibility</p:attrName>
                                        </p:attrNameLst>
                                      </p:cBhvr>
                                      <p:to>
                                        <p:strVal val="visible"/>
                                      </p:to>
                                    </p:set>
                                    <p:animEffect transition="in" filter="wipe(left)">
                                      <p:cBhvr>
                                        <p:cTn id="27" dur="500"/>
                                        <p:tgtEl>
                                          <p:spTgt spid="22835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8355">
                                            <p:txEl>
                                              <p:pRg st="5" end="5"/>
                                            </p:txEl>
                                          </p:spTgt>
                                        </p:tgtEl>
                                        <p:attrNameLst>
                                          <p:attrName>style.visibility</p:attrName>
                                        </p:attrNameLst>
                                      </p:cBhvr>
                                      <p:to>
                                        <p:strVal val="visible"/>
                                      </p:to>
                                    </p:set>
                                    <p:animEffect transition="in" filter="wipe(left)">
                                      <p:cBhvr>
                                        <p:cTn id="32" dur="500"/>
                                        <p:tgtEl>
                                          <p:spTgt spid="228355">
                                            <p:txEl>
                                              <p:pRg st="5" end="5"/>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28355">
                                            <p:txEl>
                                              <p:pRg st="6" end="6"/>
                                            </p:txEl>
                                          </p:spTgt>
                                        </p:tgtEl>
                                        <p:attrNameLst>
                                          <p:attrName>style.visibility</p:attrName>
                                        </p:attrNameLst>
                                      </p:cBhvr>
                                      <p:to>
                                        <p:strVal val="visible"/>
                                      </p:to>
                                    </p:set>
                                    <p:animEffect transition="in" filter="wipe(left)">
                                      <p:cBhvr>
                                        <p:cTn id="35" dur="500"/>
                                        <p:tgtEl>
                                          <p:spTgt spid="2283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9">
            <a:extLst>
              <a:ext uri="{FF2B5EF4-FFF2-40B4-BE49-F238E27FC236}">
                <a16:creationId xmlns:a16="http://schemas.microsoft.com/office/drawing/2014/main" id="{D7369498-C527-AAB3-51C7-297C70D6A55D}"/>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43</a:t>
            </a:fld>
            <a:endParaRPr lang="en-US" altLang="zh-CN"/>
          </a:p>
        </p:txBody>
      </p:sp>
      <p:sp>
        <p:nvSpPr>
          <p:cNvPr id="371714" name="Rectangle 2"/>
          <p:cNvSpPr>
            <a:spLocks noGrp="1" noChangeArrowheads="1"/>
          </p:cNvSpPr>
          <p:nvPr>
            <p:ph type="title"/>
          </p:nvPr>
        </p:nvSpPr>
        <p:spPr/>
        <p:txBody>
          <a:bodyPr/>
          <a:lstStyle/>
          <a:p>
            <a:r>
              <a:rPr lang="en-US" altLang="zh-CN" dirty="0"/>
              <a:t>Process Management Activities</a:t>
            </a:r>
          </a:p>
        </p:txBody>
      </p:sp>
      <p:sp>
        <p:nvSpPr>
          <p:cNvPr id="371715" name="Rectangle 3"/>
          <p:cNvSpPr>
            <a:spLocks noGrp="1" noChangeArrowheads="1"/>
          </p:cNvSpPr>
          <p:nvPr>
            <p:ph idx="1"/>
          </p:nvPr>
        </p:nvSpPr>
        <p:spPr/>
        <p:txBody>
          <a:bodyPr/>
          <a:lstStyle/>
          <a:p>
            <a:r>
              <a:rPr lang="en-US" altLang="zh-CN" dirty="0">
                <a:latin typeface="Times New Roman" panose="02020603050405020304" pitchFamily="18" charset="0"/>
              </a:rPr>
              <a:t>The OS is responsible for the following activities in  connection with process management:</a:t>
            </a:r>
          </a:p>
          <a:p>
            <a:pPr lvl="1"/>
            <a:r>
              <a:rPr lang="en-US" altLang="zh-CN" dirty="0">
                <a:latin typeface="Times New Roman" panose="02020603050405020304" pitchFamily="18" charset="0"/>
              </a:rPr>
              <a:t>Creating and deleting both user and system processes</a:t>
            </a:r>
          </a:p>
          <a:p>
            <a:pPr lvl="1"/>
            <a:r>
              <a:rPr lang="en-US" altLang="zh-CN" dirty="0">
                <a:latin typeface="Times New Roman" panose="02020603050405020304" pitchFamily="18" charset="0"/>
              </a:rPr>
              <a:t>Suspending and resuming processes</a:t>
            </a:r>
          </a:p>
          <a:p>
            <a:pPr lvl="1"/>
            <a:r>
              <a:rPr lang="en-US" altLang="zh-CN" dirty="0">
                <a:latin typeface="Times New Roman" panose="02020603050405020304" pitchFamily="18" charset="0"/>
              </a:rPr>
              <a:t>Providing mechanisms for process synchronization</a:t>
            </a:r>
          </a:p>
          <a:p>
            <a:pPr lvl="1"/>
            <a:r>
              <a:rPr lang="en-US" altLang="zh-CN" dirty="0">
                <a:latin typeface="Times New Roman" panose="02020603050405020304" pitchFamily="18" charset="0"/>
              </a:rPr>
              <a:t>Providing mechanisms for process communication</a:t>
            </a:r>
          </a:p>
          <a:p>
            <a:pPr lvl="1"/>
            <a:r>
              <a:rPr lang="en-US" altLang="zh-CN" dirty="0">
                <a:latin typeface="Times New Roman" panose="02020603050405020304" pitchFamily="18" charset="0"/>
              </a:rPr>
              <a:t>Providing mechanisms for deadlock handling</a:t>
            </a:r>
          </a:p>
        </p:txBody>
      </p:sp>
      <p:sp>
        <p:nvSpPr>
          <p:cNvPr id="2" name="动作按钮: 结束 7">
            <a:hlinkClick r:id="" action="ppaction://noaction" highlightClick="1"/>
            <a:extLst>
              <a:ext uri="{FF2B5EF4-FFF2-40B4-BE49-F238E27FC236}">
                <a16:creationId xmlns:a16="http://schemas.microsoft.com/office/drawing/2014/main" id="{52FA1324-BD74-B964-BBE5-5868E8DD5D29}"/>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9">
            <a:extLst>
              <a:ext uri="{FF2B5EF4-FFF2-40B4-BE49-F238E27FC236}">
                <a16:creationId xmlns:a16="http://schemas.microsoft.com/office/drawing/2014/main" id="{DCC749F8-7E3E-569D-EDA7-847FDB6E5F71}"/>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44</a:t>
            </a:fld>
            <a:endParaRPr lang="en-US" altLang="zh-CN"/>
          </a:p>
        </p:txBody>
      </p:sp>
      <p:sp>
        <p:nvSpPr>
          <p:cNvPr id="372738" name="Rectangle 2"/>
          <p:cNvSpPr>
            <a:spLocks noGrp="1" noChangeArrowheads="1"/>
          </p:cNvSpPr>
          <p:nvPr>
            <p:ph type="title"/>
          </p:nvPr>
        </p:nvSpPr>
        <p:spPr/>
        <p:txBody>
          <a:bodyPr/>
          <a:lstStyle/>
          <a:p>
            <a:r>
              <a:rPr lang="en-US" altLang="zh-CN" dirty="0"/>
              <a:t>1.7  Memory Management</a:t>
            </a:r>
          </a:p>
        </p:txBody>
      </p:sp>
      <p:sp>
        <p:nvSpPr>
          <p:cNvPr id="372739"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Central to the operation of a modern computer system.</a:t>
            </a:r>
          </a:p>
          <a:p>
            <a:pPr lvl="1"/>
            <a:r>
              <a:rPr lang="en-US" altLang="zh-CN" dirty="0">
                <a:latin typeface="Times New Roman" panose="02020603050405020304" pitchFamily="18" charset="0"/>
              </a:rPr>
              <a:t>All data should be in memory before and after processing.</a:t>
            </a:r>
          </a:p>
          <a:p>
            <a:pPr lvl="1"/>
            <a:r>
              <a:rPr lang="en-US" altLang="zh-CN" dirty="0">
                <a:latin typeface="Times New Roman" panose="02020603050405020304" pitchFamily="18" charset="0"/>
              </a:rPr>
              <a:t>All instructions should be in memory in order to execute.</a:t>
            </a:r>
          </a:p>
          <a:p>
            <a:r>
              <a:rPr lang="en-US" altLang="zh-CN" dirty="0">
                <a:latin typeface="Times New Roman" panose="02020603050405020304" pitchFamily="18" charset="0"/>
              </a:rPr>
              <a:t>The only large storage device that CPU is able to address and access directly.</a:t>
            </a:r>
          </a:p>
          <a:p>
            <a:r>
              <a:rPr lang="en-US" altLang="zh-CN" dirty="0">
                <a:solidFill>
                  <a:srgbClr val="0000FF"/>
                </a:solidFill>
                <a:latin typeface="Times New Roman" panose="02020603050405020304" pitchFamily="18" charset="0"/>
              </a:rPr>
              <a:t>Memory management </a:t>
            </a:r>
            <a:r>
              <a:rPr lang="en-US" altLang="zh-CN" dirty="0">
                <a:latin typeface="Times New Roman" panose="02020603050405020304" pitchFamily="18" charset="0"/>
              </a:rPr>
              <a:t>determines what is in memory</a:t>
            </a:r>
          </a:p>
          <a:p>
            <a:pPr lvl="1"/>
            <a:r>
              <a:rPr lang="en-US" altLang="zh-CN" dirty="0">
                <a:latin typeface="Times New Roman" panose="02020603050405020304" pitchFamily="18" charset="0"/>
              </a:rPr>
              <a:t>To improve the CPU utilization and the speed of the computer's response to users.</a:t>
            </a:r>
          </a:p>
          <a:p>
            <a:r>
              <a:rPr lang="en-US" altLang="zh-CN" dirty="0">
                <a:latin typeface="Times New Roman" panose="02020603050405020304" pitchFamily="18" charset="0"/>
              </a:rPr>
              <a:t>Memory management activities</a:t>
            </a:r>
          </a:p>
          <a:p>
            <a:pPr lvl="1"/>
            <a:r>
              <a:rPr lang="en-US" altLang="zh-CN" dirty="0">
                <a:latin typeface="Times New Roman" panose="02020603050405020304" pitchFamily="18" charset="0"/>
              </a:rPr>
              <a:t>Keeping track of which parts of memory are currently being used and by whom.</a:t>
            </a:r>
          </a:p>
          <a:p>
            <a:pPr lvl="1"/>
            <a:r>
              <a:rPr lang="en-US" altLang="zh-CN" dirty="0">
                <a:latin typeface="Times New Roman" panose="02020603050405020304" pitchFamily="18" charset="0"/>
              </a:rPr>
              <a:t>Deciding which processes (or parts thereof) and data to move into and out of memory.</a:t>
            </a:r>
          </a:p>
          <a:p>
            <a:pPr lvl="1"/>
            <a:r>
              <a:rPr lang="en-US" altLang="zh-CN" dirty="0">
                <a:latin typeface="Times New Roman" panose="02020603050405020304" pitchFamily="18" charset="0"/>
              </a:rPr>
              <a:t>Allocating and deallocating memory space as needed.</a:t>
            </a:r>
          </a:p>
        </p:txBody>
      </p:sp>
      <p:sp>
        <p:nvSpPr>
          <p:cNvPr id="2" name="动作按钮: 结束 7">
            <a:hlinkClick r:id="" action="ppaction://noaction" highlightClick="1"/>
            <a:extLst>
              <a:ext uri="{FF2B5EF4-FFF2-40B4-BE49-F238E27FC236}">
                <a16:creationId xmlns:a16="http://schemas.microsoft.com/office/drawing/2014/main" id="{8E7DB58A-BACA-FA00-AC9E-D9EA228406EE}"/>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animEffect transition="in" filter="wipe(left)">
                                      <p:cBhvr>
                                        <p:cTn id="7" dur="500"/>
                                        <p:tgtEl>
                                          <p:spTgt spid="37273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72739">
                                            <p:txEl>
                                              <p:pRg st="1" end="1"/>
                                            </p:txEl>
                                          </p:spTgt>
                                        </p:tgtEl>
                                        <p:attrNameLst>
                                          <p:attrName>style.visibility</p:attrName>
                                        </p:attrNameLst>
                                      </p:cBhvr>
                                      <p:to>
                                        <p:strVal val="visible"/>
                                      </p:to>
                                    </p:set>
                                    <p:animEffect transition="in" filter="wipe(left)">
                                      <p:cBhvr>
                                        <p:cTn id="10" dur="500"/>
                                        <p:tgtEl>
                                          <p:spTgt spid="37273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72739">
                                            <p:txEl>
                                              <p:pRg st="2" end="2"/>
                                            </p:txEl>
                                          </p:spTgt>
                                        </p:tgtEl>
                                        <p:attrNameLst>
                                          <p:attrName>style.visibility</p:attrName>
                                        </p:attrNameLst>
                                      </p:cBhvr>
                                      <p:to>
                                        <p:strVal val="visible"/>
                                      </p:to>
                                    </p:set>
                                    <p:animEffect transition="in" filter="wipe(left)">
                                      <p:cBhvr>
                                        <p:cTn id="13" dur="500"/>
                                        <p:tgtEl>
                                          <p:spTgt spid="37273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72739">
                                            <p:txEl>
                                              <p:pRg st="3" end="3"/>
                                            </p:txEl>
                                          </p:spTgt>
                                        </p:tgtEl>
                                        <p:attrNameLst>
                                          <p:attrName>style.visibility</p:attrName>
                                        </p:attrNameLst>
                                      </p:cBhvr>
                                      <p:to>
                                        <p:strVal val="visible"/>
                                      </p:to>
                                    </p:set>
                                    <p:animEffect transition="in" filter="wipe(left)">
                                      <p:cBhvr>
                                        <p:cTn id="18" dur="500"/>
                                        <p:tgtEl>
                                          <p:spTgt spid="37273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72739">
                                            <p:txEl>
                                              <p:pRg st="4" end="4"/>
                                            </p:txEl>
                                          </p:spTgt>
                                        </p:tgtEl>
                                        <p:attrNameLst>
                                          <p:attrName>style.visibility</p:attrName>
                                        </p:attrNameLst>
                                      </p:cBhvr>
                                      <p:to>
                                        <p:strVal val="visible"/>
                                      </p:to>
                                    </p:set>
                                    <p:animEffect transition="in" filter="wipe(left)">
                                      <p:cBhvr>
                                        <p:cTn id="23" dur="500"/>
                                        <p:tgtEl>
                                          <p:spTgt spid="372739">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72739">
                                            <p:txEl>
                                              <p:pRg st="5" end="5"/>
                                            </p:txEl>
                                          </p:spTgt>
                                        </p:tgtEl>
                                        <p:attrNameLst>
                                          <p:attrName>style.visibility</p:attrName>
                                        </p:attrNameLst>
                                      </p:cBhvr>
                                      <p:to>
                                        <p:strVal val="visible"/>
                                      </p:to>
                                    </p:set>
                                    <p:animEffect transition="in" filter="wipe(left)">
                                      <p:cBhvr>
                                        <p:cTn id="26" dur="500"/>
                                        <p:tgtEl>
                                          <p:spTgt spid="372739">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2739">
                                            <p:txEl>
                                              <p:pRg st="6" end="6"/>
                                            </p:txEl>
                                          </p:spTgt>
                                        </p:tgtEl>
                                        <p:attrNameLst>
                                          <p:attrName>style.visibility</p:attrName>
                                        </p:attrNameLst>
                                      </p:cBhvr>
                                      <p:to>
                                        <p:strVal val="visible"/>
                                      </p:to>
                                    </p:set>
                                    <p:animEffect transition="in" filter="wipe(left)">
                                      <p:cBhvr>
                                        <p:cTn id="31" dur="500"/>
                                        <p:tgtEl>
                                          <p:spTgt spid="372739">
                                            <p:txEl>
                                              <p:pRg st="6" end="6"/>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72739">
                                            <p:txEl>
                                              <p:pRg st="7" end="7"/>
                                            </p:txEl>
                                          </p:spTgt>
                                        </p:tgtEl>
                                        <p:attrNameLst>
                                          <p:attrName>style.visibility</p:attrName>
                                        </p:attrNameLst>
                                      </p:cBhvr>
                                      <p:to>
                                        <p:strVal val="visible"/>
                                      </p:to>
                                    </p:set>
                                    <p:animEffect transition="in" filter="wipe(left)">
                                      <p:cBhvr>
                                        <p:cTn id="34" dur="500"/>
                                        <p:tgtEl>
                                          <p:spTgt spid="372739">
                                            <p:txEl>
                                              <p:pRg st="7" end="7"/>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72739">
                                            <p:txEl>
                                              <p:pRg st="8" end="8"/>
                                            </p:txEl>
                                          </p:spTgt>
                                        </p:tgtEl>
                                        <p:attrNameLst>
                                          <p:attrName>style.visibility</p:attrName>
                                        </p:attrNameLst>
                                      </p:cBhvr>
                                      <p:to>
                                        <p:strVal val="visible"/>
                                      </p:to>
                                    </p:set>
                                    <p:animEffect transition="in" filter="wipe(left)">
                                      <p:cBhvr>
                                        <p:cTn id="37" dur="500"/>
                                        <p:tgtEl>
                                          <p:spTgt spid="372739">
                                            <p:txEl>
                                              <p:pRg st="8" end="8"/>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72739">
                                            <p:txEl>
                                              <p:pRg st="9" end="9"/>
                                            </p:txEl>
                                          </p:spTgt>
                                        </p:tgtEl>
                                        <p:attrNameLst>
                                          <p:attrName>style.visibility</p:attrName>
                                        </p:attrNameLst>
                                      </p:cBhvr>
                                      <p:to>
                                        <p:strVal val="visible"/>
                                      </p:to>
                                    </p:set>
                                    <p:animEffect transition="in" filter="wipe(left)">
                                      <p:cBhvr>
                                        <p:cTn id="40" dur="500"/>
                                        <p:tgtEl>
                                          <p:spTgt spid="372739">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32"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circle(out)">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build="p"/>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en-US" altLang="zh-CN" dirty="0"/>
              <a:t>1.8  Storage Management</a:t>
            </a:r>
          </a:p>
        </p:txBody>
      </p:sp>
      <p:sp>
        <p:nvSpPr>
          <p:cNvPr id="365571" name="Rectangle 3"/>
          <p:cNvSpPr>
            <a:spLocks noGrp="1" noChangeArrowheads="1"/>
          </p:cNvSpPr>
          <p:nvPr>
            <p:ph idx="1"/>
          </p:nvPr>
        </p:nvSpPr>
        <p:spPr/>
        <p:txBody>
          <a:bodyPr/>
          <a:lstStyle/>
          <a:p>
            <a:r>
              <a:rPr lang="en-US" altLang="zh-CN" dirty="0">
                <a:latin typeface="Times New Roman" panose="02020603050405020304" pitchFamily="18" charset="0"/>
              </a:rPr>
              <a:t>OS provides a uniform, logical view of information storage.</a:t>
            </a:r>
          </a:p>
          <a:p>
            <a:pPr lvl="1"/>
            <a:r>
              <a:rPr lang="en-US" altLang="zh-CN" dirty="0">
                <a:latin typeface="Times New Roman" panose="02020603050405020304" pitchFamily="18" charset="0"/>
              </a:rPr>
              <a:t>Abstracts from the physical properties to define a logical storage unit  - </a:t>
            </a:r>
            <a:r>
              <a:rPr lang="en-US" altLang="zh-CN" dirty="0">
                <a:solidFill>
                  <a:srgbClr val="0000FF"/>
                </a:solidFill>
                <a:latin typeface="Times New Roman" panose="02020603050405020304" pitchFamily="18" charset="0"/>
              </a:rPr>
              <a:t>file</a:t>
            </a:r>
            <a:r>
              <a:rPr lang="en-US" altLang="zh-CN" b="0" dirty="0">
                <a:latin typeface="Times New Roman" panose="02020603050405020304" pitchFamily="18" charset="0"/>
              </a:rPr>
              <a:t>.</a:t>
            </a:r>
          </a:p>
          <a:p>
            <a:pPr lvl="1"/>
            <a:r>
              <a:rPr lang="en-US" altLang="zh-CN" dirty="0">
                <a:latin typeface="Times New Roman" panose="02020603050405020304" pitchFamily="18" charset="0"/>
              </a:rPr>
              <a:t>Each medium is controlled by a device (such as disk drive, tape drive)</a:t>
            </a:r>
          </a:p>
          <a:p>
            <a:pPr lvl="2"/>
            <a:r>
              <a:rPr lang="en-US" altLang="zh-CN" sz="2400" dirty="0"/>
              <a:t>Varying properties include access speed, capacity, data-transfer rate, access method (sequential or random)</a:t>
            </a:r>
          </a:p>
        </p:txBody>
      </p:sp>
      <p:sp>
        <p:nvSpPr>
          <p:cNvPr id="2" name="Rectangle 29">
            <a:extLst>
              <a:ext uri="{FF2B5EF4-FFF2-40B4-BE49-F238E27FC236}">
                <a16:creationId xmlns:a16="http://schemas.microsoft.com/office/drawing/2014/main" id="{F2DBBF34-AC3A-B6AC-9AA7-AB8D04E3C579}"/>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45</a:t>
            </a:fld>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ltLang="zh-CN" dirty="0"/>
              <a:t>File-System management</a:t>
            </a:r>
          </a:p>
        </p:txBody>
      </p:sp>
      <p:sp>
        <p:nvSpPr>
          <p:cNvPr id="376835" name="Rectangle 3"/>
          <p:cNvSpPr>
            <a:spLocks noGrp="1" noChangeArrowheads="1"/>
          </p:cNvSpPr>
          <p:nvPr>
            <p:ph idx="1"/>
          </p:nvPr>
        </p:nvSpPr>
        <p:spPr/>
        <p:txBody>
          <a:bodyPr/>
          <a:lstStyle/>
          <a:p>
            <a:r>
              <a:rPr lang="en-US" altLang="zh-CN" dirty="0">
                <a:latin typeface="Times New Roman" panose="02020603050405020304" pitchFamily="18" charset="0"/>
              </a:rPr>
              <a:t>Files usually organized into directories.</a:t>
            </a:r>
          </a:p>
          <a:p>
            <a:r>
              <a:rPr lang="en-US" altLang="zh-CN" dirty="0">
                <a:solidFill>
                  <a:srgbClr val="0000FF"/>
                </a:solidFill>
                <a:latin typeface="Times New Roman" panose="02020603050405020304" pitchFamily="18" charset="0"/>
              </a:rPr>
              <a:t>Access control </a:t>
            </a:r>
            <a:r>
              <a:rPr lang="en-US" altLang="zh-CN" dirty="0">
                <a:latin typeface="Times New Roman" panose="02020603050405020304" pitchFamily="18" charset="0"/>
              </a:rPr>
              <a:t>on most systems to determine who can access what.</a:t>
            </a:r>
          </a:p>
          <a:p>
            <a:r>
              <a:rPr lang="en-US" altLang="zh-CN" dirty="0">
                <a:latin typeface="Times New Roman" panose="02020603050405020304" pitchFamily="18" charset="0"/>
              </a:rPr>
              <a:t>OS activities include:</a:t>
            </a:r>
          </a:p>
          <a:p>
            <a:pPr lvl="1"/>
            <a:r>
              <a:rPr lang="en-US" altLang="zh-CN" dirty="0">
                <a:latin typeface="Times New Roman" panose="02020603050405020304" pitchFamily="18" charset="0"/>
              </a:rPr>
              <a:t>Creating and deleting files</a:t>
            </a:r>
          </a:p>
          <a:p>
            <a:pPr lvl="1"/>
            <a:r>
              <a:rPr lang="en-US" altLang="zh-CN" dirty="0">
                <a:latin typeface="Times New Roman" panose="02020603050405020304" pitchFamily="18" charset="0"/>
              </a:rPr>
              <a:t>Creating and deleting directories to organize files</a:t>
            </a:r>
          </a:p>
          <a:p>
            <a:pPr lvl="1"/>
            <a:r>
              <a:rPr lang="en-US" altLang="zh-CN" dirty="0">
                <a:latin typeface="Times New Roman" panose="02020603050405020304" pitchFamily="18" charset="0"/>
              </a:rPr>
              <a:t>Supporting primitives (</a:t>
            </a:r>
            <a:r>
              <a:rPr lang="zh-CN" altLang="en-US" dirty="0">
                <a:latin typeface="Times New Roman" panose="02020603050405020304" pitchFamily="18" charset="0"/>
              </a:rPr>
              <a:t>原语</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dirty="0">
                <a:latin typeface="Times New Roman" panose="02020603050405020304" pitchFamily="18" charset="0"/>
              </a:rPr>
              <a:t>for manipulating files and directories</a:t>
            </a:r>
          </a:p>
          <a:p>
            <a:pPr lvl="1"/>
            <a:r>
              <a:rPr lang="en-US" altLang="zh-CN" dirty="0">
                <a:latin typeface="Times New Roman" panose="02020603050405020304" pitchFamily="18" charset="0"/>
              </a:rPr>
              <a:t>Mapping files onto secondary storage</a:t>
            </a:r>
          </a:p>
          <a:p>
            <a:pPr lvl="1"/>
            <a:r>
              <a:rPr lang="en-US" altLang="zh-CN" dirty="0">
                <a:latin typeface="Times New Roman" panose="02020603050405020304" pitchFamily="18" charset="0"/>
              </a:rPr>
              <a:t>Backing up files onto stable (nonvolatile) storage media</a:t>
            </a:r>
          </a:p>
        </p:txBody>
      </p:sp>
      <p:sp>
        <p:nvSpPr>
          <p:cNvPr id="2" name="Rectangle 29">
            <a:extLst>
              <a:ext uri="{FF2B5EF4-FFF2-40B4-BE49-F238E27FC236}">
                <a16:creationId xmlns:a16="http://schemas.microsoft.com/office/drawing/2014/main" id="{15F5A940-238C-8782-9BB9-8C442278D724}"/>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46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6835">
                                            <p:txEl>
                                              <p:pRg st="0" end="0"/>
                                            </p:txEl>
                                          </p:spTgt>
                                        </p:tgtEl>
                                        <p:attrNameLst>
                                          <p:attrName>style.visibility</p:attrName>
                                        </p:attrNameLst>
                                      </p:cBhvr>
                                      <p:to>
                                        <p:strVal val="visible"/>
                                      </p:to>
                                    </p:set>
                                    <p:animEffect transition="in" filter="wipe(left)">
                                      <p:cBhvr>
                                        <p:cTn id="7" dur="500"/>
                                        <p:tgtEl>
                                          <p:spTgt spid="3768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6835">
                                            <p:txEl>
                                              <p:pRg st="1" end="1"/>
                                            </p:txEl>
                                          </p:spTgt>
                                        </p:tgtEl>
                                        <p:attrNameLst>
                                          <p:attrName>style.visibility</p:attrName>
                                        </p:attrNameLst>
                                      </p:cBhvr>
                                      <p:to>
                                        <p:strVal val="visible"/>
                                      </p:to>
                                    </p:set>
                                    <p:animEffect transition="in" filter="wipe(left)">
                                      <p:cBhvr>
                                        <p:cTn id="12" dur="500"/>
                                        <p:tgtEl>
                                          <p:spTgt spid="3768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6835">
                                            <p:txEl>
                                              <p:pRg st="2" end="2"/>
                                            </p:txEl>
                                          </p:spTgt>
                                        </p:tgtEl>
                                        <p:attrNameLst>
                                          <p:attrName>style.visibility</p:attrName>
                                        </p:attrNameLst>
                                      </p:cBhvr>
                                      <p:to>
                                        <p:strVal val="visible"/>
                                      </p:to>
                                    </p:set>
                                    <p:animEffect transition="in" filter="wipe(left)">
                                      <p:cBhvr>
                                        <p:cTn id="17" dur="500"/>
                                        <p:tgtEl>
                                          <p:spTgt spid="376835">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76835">
                                            <p:txEl>
                                              <p:pRg st="3" end="3"/>
                                            </p:txEl>
                                          </p:spTgt>
                                        </p:tgtEl>
                                        <p:attrNameLst>
                                          <p:attrName>style.visibility</p:attrName>
                                        </p:attrNameLst>
                                      </p:cBhvr>
                                      <p:to>
                                        <p:strVal val="visible"/>
                                      </p:to>
                                    </p:set>
                                    <p:animEffect transition="in" filter="wipe(left)">
                                      <p:cBhvr>
                                        <p:cTn id="20" dur="500"/>
                                        <p:tgtEl>
                                          <p:spTgt spid="376835">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76835">
                                            <p:txEl>
                                              <p:pRg st="4" end="4"/>
                                            </p:txEl>
                                          </p:spTgt>
                                        </p:tgtEl>
                                        <p:attrNameLst>
                                          <p:attrName>style.visibility</p:attrName>
                                        </p:attrNameLst>
                                      </p:cBhvr>
                                      <p:to>
                                        <p:strVal val="visible"/>
                                      </p:to>
                                    </p:set>
                                    <p:animEffect transition="in" filter="wipe(left)">
                                      <p:cBhvr>
                                        <p:cTn id="23" dur="500"/>
                                        <p:tgtEl>
                                          <p:spTgt spid="376835">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76835">
                                            <p:txEl>
                                              <p:pRg st="5" end="5"/>
                                            </p:txEl>
                                          </p:spTgt>
                                        </p:tgtEl>
                                        <p:attrNameLst>
                                          <p:attrName>style.visibility</p:attrName>
                                        </p:attrNameLst>
                                      </p:cBhvr>
                                      <p:to>
                                        <p:strVal val="visible"/>
                                      </p:to>
                                    </p:set>
                                    <p:animEffect transition="in" filter="wipe(left)">
                                      <p:cBhvr>
                                        <p:cTn id="26" dur="500"/>
                                        <p:tgtEl>
                                          <p:spTgt spid="376835">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76835">
                                            <p:txEl>
                                              <p:pRg st="6" end="6"/>
                                            </p:txEl>
                                          </p:spTgt>
                                        </p:tgtEl>
                                        <p:attrNameLst>
                                          <p:attrName>style.visibility</p:attrName>
                                        </p:attrNameLst>
                                      </p:cBhvr>
                                      <p:to>
                                        <p:strVal val="visible"/>
                                      </p:to>
                                    </p:set>
                                    <p:animEffect transition="in" filter="wipe(left)">
                                      <p:cBhvr>
                                        <p:cTn id="29" dur="500"/>
                                        <p:tgtEl>
                                          <p:spTgt spid="376835">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76835">
                                            <p:txEl>
                                              <p:pRg st="7" end="7"/>
                                            </p:txEl>
                                          </p:spTgt>
                                        </p:tgtEl>
                                        <p:attrNameLst>
                                          <p:attrName>style.visibility</p:attrName>
                                        </p:attrNameLst>
                                      </p:cBhvr>
                                      <p:to>
                                        <p:strVal val="visible"/>
                                      </p:to>
                                    </p:set>
                                    <p:animEffect transition="in" filter="wipe(left)">
                                      <p:cBhvr>
                                        <p:cTn id="32" dur="500"/>
                                        <p:tgtEl>
                                          <p:spTgt spid="3768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zh-CN" dirty="0"/>
              <a:t>Mass-Storage Management</a:t>
            </a:r>
          </a:p>
        </p:txBody>
      </p:sp>
      <p:sp>
        <p:nvSpPr>
          <p:cNvPr id="374787" name="Rectangle 3"/>
          <p:cNvSpPr>
            <a:spLocks noGrp="1" noChangeArrowheads="1"/>
          </p:cNvSpPr>
          <p:nvPr>
            <p:ph sz="half" idx="1"/>
          </p:nvPr>
        </p:nvSpPr>
        <p:spPr/>
        <p:txBody>
          <a:bodyPr>
            <a:normAutofit/>
          </a:bodyPr>
          <a:lstStyle/>
          <a:p>
            <a:pPr>
              <a:spcBef>
                <a:spcPts val="0"/>
              </a:spcBef>
            </a:pPr>
            <a:r>
              <a:rPr lang="en-US" altLang="zh-CN" dirty="0"/>
              <a:t>Usually </a:t>
            </a:r>
            <a:r>
              <a:rPr lang="en-US" altLang="zh-CN" dirty="0">
                <a:solidFill>
                  <a:srgbClr val="0000FF"/>
                </a:solidFill>
              </a:rPr>
              <a:t>disk</a:t>
            </a:r>
            <a:r>
              <a:rPr lang="en-US" altLang="zh-CN" dirty="0"/>
              <a:t> is used to store data that does not fit in main memory or data that must be kept for a “long” period of time.</a:t>
            </a:r>
          </a:p>
          <a:p>
            <a:pPr>
              <a:spcBef>
                <a:spcPts val="0"/>
              </a:spcBef>
            </a:pPr>
            <a:r>
              <a:rPr lang="en-US" altLang="zh-CN" dirty="0"/>
              <a:t>The proper management of disk is of central importance.</a:t>
            </a:r>
          </a:p>
          <a:p>
            <a:pPr>
              <a:spcBef>
                <a:spcPts val="0"/>
              </a:spcBef>
            </a:pPr>
            <a:r>
              <a:rPr lang="en-US" altLang="zh-CN" dirty="0"/>
              <a:t>OS activities</a:t>
            </a:r>
          </a:p>
          <a:p>
            <a:pPr lvl="1">
              <a:spcBef>
                <a:spcPts val="0"/>
              </a:spcBef>
            </a:pPr>
            <a:r>
              <a:rPr lang="en-US" altLang="zh-CN" dirty="0"/>
              <a:t>Free-space management</a:t>
            </a:r>
          </a:p>
          <a:p>
            <a:pPr lvl="1">
              <a:spcBef>
                <a:spcPts val="0"/>
              </a:spcBef>
            </a:pPr>
            <a:r>
              <a:rPr lang="en-US" altLang="zh-CN" dirty="0"/>
              <a:t>Storage allocation</a:t>
            </a:r>
          </a:p>
          <a:p>
            <a:pPr lvl="1">
              <a:spcBef>
                <a:spcPts val="0"/>
              </a:spcBef>
            </a:pPr>
            <a:r>
              <a:rPr lang="en-US" altLang="zh-CN" dirty="0"/>
              <a:t>Disk scheduling</a:t>
            </a:r>
          </a:p>
        </p:txBody>
      </p:sp>
      <p:sp>
        <p:nvSpPr>
          <p:cNvPr id="2" name="内容占位符 1">
            <a:extLst>
              <a:ext uri="{FF2B5EF4-FFF2-40B4-BE49-F238E27FC236}">
                <a16:creationId xmlns:a16="http://schemas.microsoft.com/office/drawing/2014/main" id="{AE145CBB-79C5-497F-8E45-0F5668A75E31}"/>
              </a:ext>
            </a:extLst>
          </p:cNvPr>
          <p:cNvSpPr>
            <a:spLocks noGrp="1"/>
          </p:cNvSpPr>
          <p:nvPr>
            <p:ph sz="half" idx="2"/>
          </p:nvPr>
        </p:nvSpPr>
        <p:spPr/>
        <p:txBody>
          <a:bodyPr/>
          <a:lstStyle/>
          <a:p>
            <a:pPr>
              <a:spcBef>
                <a:spcPts val="0"/>
              </a:spcBef>
            </a:pPr>
            <a:r>
              <a:rPr lang="en-US" altLang="zh-CN" dirty="0"/>
              <a:t>Entire speed of computer operation hinges on disk subsystem and its algorithms.</a:t>
            </a:r>
          </a:p>
          <a:p>
            <a:pPr>
              <a:spcBef>
                <a:spcPts val="0"/>
              </a:spcBef>
            </a:pPr>
            <a:r>
              <a:rPr lang="en-US" altLang="zh-CN" dirty="0"/>
              <a:t>Some storage need not be fast</a:t>
            </a:r>
          </a:p>
          <a:p>
            <a:pPr lvl="1">
              <a:spcBef>
                <a:spcPts val="0"/>
              </a:spcBef>
            </a:pPr>
            <a:r>
              <a:rPr lang="en-US" altLang="zh-CN" dirty="0"/>
              <a:t>Tertiary storage includes optical platters, magnetic tape</a:t>
            </a:r>
          </a:p>
          <a:p>
            <a:pPr lvl="1">
              <a:spcBef>
                <a:spcPts val="0"/>
              </a:spcBef>
            </a:pPr>
            <a:r>
              <a:rPr lang="en-US" altLang="zh-CN" dirty="0"/>
              <a:t>Varies between WORM (write-once, read-many-times) and RW.</a:t>
            </a:r>
          </a:p>
          <a:p>
            <a:pPr lvl="1">
              <a:spcBef>
                <a:spcPts val="0"/>
              </a:spcBef>
            </a:pPr>
            <a:r>
              <a:rPr lang="en-US" altLang="zh-CN" dirty="0"/>
              <a:t>not crucial to system performance, but still must be managed.</a:t>
            </a:r>
          </a:p>
          <a:p>
            <a:pPr lvl="2">
              <a:spcBef>
                <a:spcPts val="0"/>
              </a:spcBef>
            </a:pPr>
            <a:r>
              <a:rPr lang="en-US" altLang="zh-CN" dirty="0"/>
              <a:t>mounting and unmounting,  allocating and freeing</a:t>
            </a:r>
          </a:p>
          <a:p>
            <a:pPr lvl="2">
              <a:spcBef>
                <a:spcPts val="0"/>
              </a:spcBef>
            </a:pPr>
            <a:r>
              <a:rPr lang="en-US" altLang="zh-CN" dirty="0"/>
              <a:t>migrating data from secondary to tertiary storage</a:t>
            </a:r>
          </a:p>
          <a:p>
            <a:endParaRPr lang="zh-CN" altLang="en-US" sz="3200" dirty="0"/>
          </a:p>
        </p:txBody>
      </p:sp>
      <p:sp>
        <p:nvSpPr>
          <p:cNvPr id="3" name="Rectangle 29">
            <a:extLst>
              <a:ext uri="{FF2B5EF4-FFF2-40B4-BE49-F238E27FC236}">
                <a16:creationId xmlns:a16="http://schemas.microsoft.com/office/drawing/2014/main" id="{F7F873F7-2E66-CF5F-1178-0176C5F2A08E}"/>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47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4787">
                                            <p:txEl>
                                              <p:pRg st="0" end="0"/>
                                            </p:txEl>
                                          </p:spTgt>
                                        </p:tgtEl>
                                        <p:attrNameLst>
                                          <p:attrName>style.visibility</p:attrName>
                                        </p:attrNameLst>
                                      </p:cBhvr>
                                      <p:to>
                                        <p:strVal val="visible"/>
                                      </p:to>
                                    </p:set>
                                    <p:animEffect transition="in" filter="wipe(left)">
                                      <p:cBhvr>
                                        <p:cTn id="7" dur="500"/>
                                        <p:tgtEl>
                                          <p:spTgt spid="3747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4787">
                                            <p:txEl>
                                              <p:pRg st="1" end="1"/>
                                            </p:txEl>
                                          </p:spTgt>
                                        </p:tgtEl>
                                        <p:attrNameLst>
                                          <p:attrName>style.visibility</p:attrName>
                                        </p:attrNameLst>
                                      </p:cBhvr>
                                      <p:to>
                                        <p:strVal val="visible"/>
                                      </p:to>
                                    </p:set>
                                    <p:animEffect transition="in" filter="wipe(left)">
                                      <p:cBhvr>
                                        <p:cTn id="12" dur="500"/>
                                        <p:tgtEl>
                                          <p:spTgt spid="3747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4787">
                                            <p:txEl>
                                              <p:pRg st="2" end="2"/>
                                            </p:txEl>
                                          </p:spTgt>
                                        </p:tgtEl>
                                        <p:attrNameLst>
                                          <p:attrName>style.visibility</p:attrName>
                                        </p:attrNameLst>
                                      </p:cBhvr>
                                      <p:to>
                                        <p:strVal val="visible"/>
                                      </p:to>
                                    </p:set>
                                    <p:animEffect transition="in" filter="wipe(left)">
                                      <p:cBhvr>
                                        <p:cTn id="17" dur="500"/>
                                        <p:tgtEl>
                                          <p:spTgt spid="374787">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74787">
                                            <p:txEl>
                                              <p:pRg st="3" end="3"/>
                                            </p:txEl>
                                          </p:spTgt>
                                        </p:tgtEl>
                                        <p:attrNameLst>
                                          <p:attrName>style.visibility</p:attrName>
                                        </p:attrNameLst>
                                      </p:cBhvr>
                                      <p:to>
                                        <p:strVal val="visible"/>
                                      </p:to>
                                    </p:set>
                                    <p:animEffect transition="in" filter="wipe(left)">
                                      <p:cBhvr>
                                        <p:cTn id="20" dur="500"/>
                                        <p:tgtEl>
                                          <p:spTgt spid="374787">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74787">
                                            <p:txEl>
                                              <p:pRg st="4" end="4"/>
                                            </p:txEl>
                                          </p:spTgt>
                                        </p:tgtEl>
                                        <p:attrNameLst>
                                          <p:attrName>style.visibility</p:attrName>
                                        </p:attrNameLst>
                                      </p:cBhvr>
                                      <p:to>
                                        <p:strVal val="visible"/>
                                      </p:to>
                                    </p:set>
                                    <p:animEffect transition="in" filter="wipe(left)">
                                      <p:cBhvr>
                                        <p:cTn id="23" dur="500"/>
                                        <p:tgtEl>
                                          <p:spTgt spid="374787">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74787">
                                            <p:txEl>
                                              <p:pRg st="5" end="5"/>
                                            </p:txEl>
                                          </p:spTgt>
                                        </p:tgtEl>
                                        <p:attrNameLst>
                                          <p:attrName>style.visibility</p:attrName>
                                        </p:attrNameLst>
                                      </p:cBhvr>
                                      <p:to>
                                        <p:strVal val="visible"/>
                                      </p:to>
                                    </p:set>
                                    <p:animEffect transition="in" filter="wipe(left)">
                                      <p:cBhvr>
                                        <p:cTn id="26" dur="500"/>
                                        <p:tgtEl>
                                          <p:spTgt spid="37478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wipe(left)">
                                      <p:cBhvr>
                                        <p:cTn id="31" dur="500"/>
                                        <p:tgtEl>
                                          <p:spTgt spid="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wipe(left)">
                                      <p:cBhvr>
                                        <p:cTn id="36" dur="500"/>
                                        <p:tgtEl>
                                          <p:spTgt spid="2">
                                            <p:txEl>
                                              <p:pRg st="1" end="1"/>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animEffect transition="in" filter="wipe(left)">
                                      <p:cBhvr>
                                        <p:cTn id="39" dur="500"/>
                                        <p:tgtEl>
                                          <p:spTgt spid="2">
                                            <p:txEl>
                                              <p:pRg st="2" end="2"/>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wipe(left)">
                                      <p:cBhvr>
                                        <p:cTn id="42" dur="500"/>
                                        <p:tgtEl>
                                          <p:spTgt spid="2">
                                            <p:txEl>
                                              <p:pRg st="3" end="3"/>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wipe(left)">
                                      <p:cBhvr>
                                        <p:cTn id="45" dur="500"/>
                                        <p:tgtEl>
                                          <p:spTgt spid="2">
                                            <p:txEl>
                                              <p:pRg st="4" end="4"/>
                                            </p:txEl>
                                          </p:spTgt>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Effect transition="in" filter="wipe(left)">
                                      <p:cBhvr>
                                        <p:cTn id="48" dur="500"/>
                                        <p:tgtEl>
                                          <p:spTgt spid="2">
                                            <p:txEl>
                                              <p:pRg st="5" end="5"/>
                                            </p:txEl>
                                          </p:spTgt>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Effect transition="in" filter="wipe(left)">
                                      <p:cBhvr>
                                        <p:cTn id="5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7" grpId="0" build="p"/>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r>
              <a:rPr lang="en-US" altLang="zh-CN" dirty="0"/>
              <a:t>Caching</a:t>
            </a:r>
          </a:p>
        </p:txBody>
      </p:sp>
      <p:sp>
        <p:nvSpPr>
          <p:cNvPr id="378883" name="Rectangle 3"/>
          <p:cNvSpPr>
            <a:spLocks noGrp="1" noChangeArrowheads="1"/>
          </p:cNvSpPr>
          <p:nvPr>
            <p:ph idx="1"/>
          </p:nvPr>
        </p:nvSpPr>
        <p:spPr/>
        <p:txBody>
          <a:bodyPr>
            <a:normAutofit/>
          </a:bodyPr>
          <a:lstStyle/>
          <a:p>
            <a:pPr>
              <a:spcBef>
                <a:spcPts val="600"/>
              </a:spcBef>
            </a:pPr>
            <a:r>
              <a:rPr lang="en-US" altLang="zh-CN" dirty="0">
                <a:latin typeface="Times New Roman" panose="02020603050405020304" pitchFamily="18" charset="0"/>
              </a:rPr>
              <a:t>Important principle, performed at many levels in a computer (in hardware, operating system, software)</a:t>
            </a:r>
          </a:p>
          <a:p>
            <a:pPr>
              <a:spcBef>
                <a:spcPts val="600"/>
              </a:spcBef>
            </a:pPr>
            <a:r>
              <a:rPr lang="en-US" altLang="zh-CN" dirty="0">
                <a:latin typeface="Times New Roman" panose="02020603050405020304" pitchFamily="18" charset="0"/>
              </a:rPr>
              <a:t>Information in use copied from slower to faster storage temporarily.</a:t>
            </a:r>
          </a:p>
          <a:p>
            <a:pPr>
              <a:spcBef>
                <a:spcPts val="600"/>
              </a:spcBef>
            </a:pPr>
            <a:r>
              <a:rPr lang="en-US" altLang="zh-CN" i="1" dirty="0">
                <a:solidFill>
                  <a:srgbClr val="0000FF"/>
                </a:solidFill>
                <a:latin typeface="Times New Roman" panose="02020603050405020304" pitchFamily="18" charset="0"/>
              </a:rPr>
              <a:t>Caching</a:t>
            </a:r>
            <a:r>
              <a:rPr lang="en-US" altLang="zh-CN" dirty="0">
                <a:latin typeface="Times New Roman" panose="02020603050405020304" pitchFamily="18" charset="0"/>
              </a:rPr>
              <a:t> – copying information into faster storage system; main memory can be viewed as a last </a:t>
            </a:r>
            <a:r>
              <a:rPr lang="en-US" altLang="zh-CN" i="1" dirty="0">
                <a:solidFill>
                  <a:srgbClr val="0000FF"/>
                </a:solidFill>
                <a:latin typeface="Times New Roman" panose="02020603050405020304" pitchFamily="18" charset="0"/>
              </a:rPr>
              <a:t>cache</a:t>
            </a:r>
            <a:r>
              <a:rPr lang="en-US" altLang="zh-CN" dirty="0">
                <a:latin typeface="Times New Roman" panose="02020603050405020304" pitchFamily="18" charset="0"/>
              </a:rPr>
              <a:t> for secondary storage.</a:t>
            </a:r>
          </a:p>
          <a:p>
            <a:pPr>
              <a:spcBef>
                <a:spcPts val="600"/>
              </a:spcBef>
            </a:pPr>
            <a:r>
              <a:rPr lang="en-US" altLang="zh-CN" dirty="0">
                <a:latin typeface="Times New Roman" panose="02020603050405020304" pitchFamily="18" charset="0"/>
              </a:rPr>
              <a:t>cache checked first to determine if information is there</a:t>
            </a:r>
          </a:p>
          <a:p>
            <a:pPr lvl="1">
              <a:spcBef>
                <a:spcPts val="600"/>
              </a:spcBef>
            </a:pPr>
            <a:r>
              <a:rPr lang="en-US" altLang="zh-CN" dirty="0">
                <a:latin typeface="Times New Roman" panose="02020603050405020304" pitchFamily="18" charset="0"/>
              </a:rPr>
              <a:t>If it is, information used directly from the cache (fast)</a:t>
            </a:r>
          </a:p>
          <a:p>
            <a:pPr lvl="1">
              <a:spcBef>
                <a:spcPts val="600"/>
              </a:spcBef>
            </a:pPr>
            <a:r>
              <a:rPr lang="en-US" altLang="zh-CN" dirty="0">
                <a:latin typeface="Times New Roman" panose="02020603050405020304" pitchFamily="18" charset="0"/>
              </a:rPr>
              <a:t>If not, data copied to cache and used there</a:t>
            </a:r>
          </a:p>
          <a:p>
            <a:pPr>
              <a:spcBef>
                <a:spcPts val="600"/>
              </a:spcBef>
            </a:pPr>
            <a:r>
              <a:rPr lang="en-US" altLang="zh-CN" dirty="0">
                <a:latin typeface="Times New Roman" panose="02020603050405020304" pitchFamily="18" charset="0"/>
              </a:rPr>
              <a:t>Cache smaller than storage being cached</a:t>
            </a:r>
          </a:p>
          <a:p>
            <a:pPr lvl="1">
              <a:spcBef>
                <a:spcPts val="600"/>
              </a:spcBef>
            </a:pPr>
            <a:r>
              <a:rPr lang="en-US" altLang="zh-CN" dirty="0">
                <a:latin typeface="Times New Roman" panose="02020603050405020304" pitchFamily="18" charset="0"/>
              </a:rPr>
              <a:t>Cache management policy is an important design problem.</a:t>
            </a:r>
          </a:p>
          <a:p>
            <a:pPr lvl="1">
              <a:spcBef>
                <a:spcPts val="600"/>
              </a:spcBef>
            </a:pPr>
            <a:r>
              <a:rPr lang="en-US" altLang="zh-CN" dirty="0">
                <a:latin typeface="Times New Roman" panose="02020603050405020304" pitchFamily="18" charset="0"/>
              </a:rPr>
              <a:t>Cache size and replacement policy</a:t>
            </a:r>
          </a:p>
        </p:txBody>
      </p:sp>
      <p:sp>
        <p:nvSpPr>
          <p:cNvPr id="2" name="Rectangle 29">
            <a:extLst>
              <a:ext uri="{FF2B5EF4-FFF2-40B4-BE49-F238E27FC236}">
                <a16:creationId xmlns:a16="http://schemas.microsoft.com/office/drawing/2014/main" id="{6564B5C2-5D3C-0DB4-ABE7-1CBECB451025}"/>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48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883">
                                            <p:txEl>
                                              <p:pRg st="0" end="0"/>
                                            </p:txEl>
                                          </p:spTgt>
                                        </p:tgtEl>
                                        <p:attrNameLst>
                                          <p:attrName>style.visibility</p:attrName>
                                        </p:attrNameLst>
                                      </p:cBhvr>
                                      <p:to>
                                        <p:strVal val="visible"/>
                                      </p:to>
                                    </p:set>
                                    <p:animEffect transition="in" filter="wipe(left)">
                                      <p:cBhvr>
                                        <p:cTn id="7" dur="500"/>
                                        <p:tgtEl>
                                          <p:spTgt spid="3788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883">
                                            <p:txEl>
                                              <p:pRg st="1" end="1"/>
                                            </p:txEl>
                                          </p:spTgt>
                                        </p:tgtEl>
                                        <p:attrNameLst>
                                          <p:attrName>style.visibility</p:attrName>
                                        </p:attrNameLst>
                                      </p:cBhvr>
                                      <p:to>
                                        <p:strVal val="visible"/>
                                      </p:to>
                                    </p:set>
                                    <p:animEffect transition="in" filter="wipe(left)">
                                      <p:cBhvr>
                                        <p:cTn id="12" dur="500"/>
                                        <p:tgtEl>
                                          <p:spTgt spid="3788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8883">
                                            <p:txEl>
                                              <p:pRg st="2" end="2"/>
                                            </p:txEl>
                                          </p:spTgt>
                                        </p:tgtEl>
                                        <p:attrNameLst>
                                          <p:attrName>style.visibility</p:attrName>
                                        </p:attrNameLst>
                                      </p:cBhvr>
                                      <p:to>
                                        <p:strVal val="visible"/>
                                      </p:to>
                                    </p:set>
                                    <p:animEffect transition="in" filter="wipe(left)">
                                      <p:cBhvr>
                                        <p:cTn id="17" dur="500"/>
                                        <p:tgtEl>
                                          <p:spTgt spid="3788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8883">
                                            <p:txEl>
                                              <p:pRg st="3" end="3"/>
                                            </p:txEl>
                                          </p:spTgt>
                                        </p:tgtEl>
                                        <p:attrNameLst>
                                          <p:attrName>style.visibility</p:attrName>
                                        </p:attrNameLst>
                                      </p:cBhvr>
                                      <p:to>
                                        <p:strVal val="visible"/>
                                      </p:to>
                                    </p:set>
                                    <p:animEffect transition="in" filter="wipe(left)">
                                      <p:cBhvr>
                                        <p:cTn id="22" dur="500"/>
                                        <p:tgtEl>
                                          <p:spTgt spid="378883">
                                            <p:txEl>
                                              <p:pRg st="3" end="3"/>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78883">
                                            <p:txEl>
                                              <p:pRg st="4" end="4"/>
                                            </p:txEl>
                                          </p:spTgt>
                                        </p:tgtEl>
                                        <p:attrNameLst>
                                          <p:attrName>style.visibility</p:attrName>
                                        </p:attrNameLst>
                                      </p:cBhvr>
                                      <p:to>
                                        <p:strVal val="visible"/>
                                      </p:to>
                                    </p:set>
                                    <p:animEffect transition="in" filter="wipe(left)">
                                      <p:cBhvr>
                                        <p:cTn id="25" dur="500"/>
                                        <p:tgtEl>
                                          <p:spTgt spid="378883">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78883">
                                            <p:txEl>
                                              <p:pRg st="5" end="5"/>
                                            </p:txEl>
                                          </p:spTgt>
                                        </p:tgtEl>
                                        <p:attrNameLst>
                                          <p:attrName>style.visibility</p:attrName>
                                        </p:attrNameLst>
                                      </p:cBhvr>
                                      <p:to>
                                        <p:strVal val="visible"/>
                                      </p:to>
                                    </p:set>
                                    <p:animEffect transition="in" filter="wipe(left)">
                                      <p:cBhvr>
                                        <p:cTn id="28" dur="500"/>
                                        <p:tgtEl>
                                          <p:spTgt spid="378883">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78883">
                                            <p:txEl>
                                              <p:pRg st="6" end="6"/>
                                            </p:txEl>
                                          </p:spTgt>
                                        </p:tgtEl>
                                        <p:attrNameLst>
                                          <p:attrName>style.visibility</p:attrName>
                                        </p:attrNameLst>
                                      </p:cBhvr>
                                      <p:to>
                                        <p:strVal val="visible"/>
                                      </p:to>
                                    </p:set>
                                    <p:animEffect transition="in" filter="wipe(left)">
                                      <p:cBhvr>
                                        <p:cTn id="33" dur="500"/>
                                        <p:tgtEl>
                                          <p:spTgt spid="378883">
                                            <p:txEl>
                                              <p:pRg st="6" end="6"/>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78883">
                                            <p:txEl>
                                              <p:pRg st="7" end="7"/>
                                            </p:txEl>
                                          </p:spTgt>
                                        </p:tgtEl>
                                        <p:attrNameLst>
                                          <p:attrName>style.visibility</p:attrName>
                                        </p:attrNameLst>
                                      </p:cBhvr>
                                      <p:to>
                                        <p:strVal val="visible"/>
                                      </p:to>
                                    </p:set>
                                    <p:animEffect transition="in" filter="wipe(left)">
                                      <p:cBhvr>
                                        <p:cTn id="36" dur="500"/>
                                        <p:tgtEl>
                                          <p:spTgt spid="378883">
                                            <p:txEl>
                                              <p:pRg st="7" end="7"/>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78883">
                                            <p:txEl>
                                              <p:pRg st="8" end="8"/>
                                            </p:txEl>
                                          </p:spTgt>
                                        </p:tgtEl>
                                        <p:attrNameLst>
                                          <p:attrName>style.visibility</p:attrName>
                                        </p:attrNameLst>
                                      </p:cBhvr>
                                      <p:to>
                                        <p:strVal val="visible"/>
                                      </p:to>
                                    </p:set>
                                    <p:animEffect transition="in" filter="wipe(left)">
                                      <p:cBhvr>
                                        <p:cTn id="39" dur="500"/>
                                        <p:tgtEl>
                                          <p:spTgt spid="3788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en-US" altLang="zh-CN" dirty="0"/>
              <a:t>Disk Cache</a:t>
            </a:r>
          </a:p>
        </p:txBody>
      </p:sp>
      <p:sp>
        <p:nvSpPr>
          <p:cNvPr id="380931" name="Rectangle 3"/>
          <p:cNvSpPr>
            <a:spLocks noGrp="1" noChangeArrowheads="1"/>
          </p:cNvSpPr>
          <p:nvPr>
            <p:ph sz="half" idx="1"/>
          </p:nvPr>
        </p:nvSpPr>
        <p:spPr/>
        <p:txBody>
          <a:bodyPr/>
          <a:lstStyle/>
          <a:p>
            <a:r>
              <a:rPr lang="en-US" altLang="zh-CN" dirty="0">
                <a:latin typeface="Times New Roman" panose="02020603050405020304" pitchFamily="18" charset="0"/>
              </a:rPr>
              <a:t>A portion of main memory used as a buffer to temporarily to hold data for the disk.</a:t>
            </a:r>
          </a:p>
          <a:p>
            <a:r>
              <a:rPr lang="en-US" altLang="zh-CN" dirty="0">
                <a:latin typeface="Times New Roman" panose="02020603050405020304" pitchFamily="18" charset="0"/>
              </a:rPr>
              <a:t>Disk writes are clustered (</a:t>
            </a:r>
            <a:r>
              <a:rPr lang="zh-CN" altLang="en-US" dirty="0">
                <a:latin typeface="Times New Roman" panose="02020603050405020304" pitchFamily="18" charset="0"/>
              </a:rPr>
              <a:t>簇</a:t>
            </a:r>
            <a:r>
              <a:rPr lang="en-US" altLang="zh-CN" dirty="0">
                <a:latin typeface="Times New Roman" panose="02020603050405020304" pitchFamily="18" charset="0"/>
              </a:rPr>
              <a:t>)</a:t>
            </a:r>
          </a:p>
          <a:p>
            <a:r>
              <a:rPr lang="en-US" altLang="zh-CN" dirty="0">
                <a:latin typeface="Times New Roman" panose="02020603050405020304" pitchFamily="18" charset="0"/>
              </a:rPr>
              <a:t>Some data written out may be referenced again.  </a:t>
            </a:r>
            <a:br>
              <a:rPr lang="en-US" altLang="zh-CN" dirty="0">
                <a:latin typeface="Times New Roman" panose="02020603050405020304" pitchFamily="18" charset="0"/>
              </a:rPr>
            </a:br>
            <a:r>
              <a:rPr lang="en-US" altLang="zh-CN" dirty="0">
                <a:latin typeface="Times New Roman" panose="02020603050405020304" pitchFamily="18" charset="0"/>
              </a:rPr>
              <a:t>The data are retrieved rapidly from the software cache instead of slowly from disk.</a:t>
            </a:r>
          </a:p>
        </p:txBody>
      </p:sp>
      <p:sp>
        <p:nvSpPr>
          <p:cNvPr id="2" name="内容占位符 1">
            <a:extLst>
              <a:ext uri="{FF2B5EF4-FFF2-40B4-BE49-F238E27FC236}">
                <a16:creationId xmlns:a16="http://schemas.microsoft.com/office/drawing/2014/main" id="{6C8DB296-4600-4F9E-886A-AF07170FCF36}"/>
              </a:ext>
            </a:extLst>
          </p:cNvPr>
          <p:cNvSpPr>
            <a:spLocks noGrp="1"/>
          </p:cNvSpPr>
          <p:nvPr>
            <p:ph sz="half" idx="2"/>
          </p:nvPr>
        </p:nvSpPr>
        <p:spPr/>
        <p:txBody>
          <a:bodyPr/>
          <a:lstStyle/>
          <a:p>
            <a:pPr marL="457200" indent="-457200">
              <a:spcBef>
                <a:spcPct val="20000"/>
              </a:spcBef>
              <a:buClr>
                <a:srgbClr val="0000FF"/>
              </a:buClr>
              <a:buSzPct val="80000"/>
              <a:buFont typeface="Wingdings" panose="05000000000000000000" pitchFamily="2" charset="2"/>
              <a:buChar char="n"/>
            </a:pPr>
            <a:r>
              <a:rPr lang="en-US" altLang="zh-CN" sz="2800" b="1" dirty="0"/>
              <a:t>Invisible to operating system</a:t>
            </a:r>
          </a:p>
          <a:p>
            <a:pPr marL="457200" indent="-457200">
              <a:spcBef>
                <a:spcPct val="20000"/>
              </a:spcBef>
              <a:buClr>
                <a:srgbClr val="0000FF"/>
              </a:buClr>
              <a:buSzPct val="80000"/>
              <a:buFont typeface="Wingdings" panose="05000000000000000000" pitchFamily="2" charset="2"/>
              <a:buChar char="n"/>
            </a:pPr>
            <a:r>
              <a:rPr lang="en-US" altLang="zh-CN" sz="2800" b="1" dirty="0"/>
              <a:t>Increase the speed of memory</a:t>
            </a:r>
          </a:p>
          <a:p>
            <a:pPr marL="457200" indent="-457200">
              <a:spcBef>
                <a:spcPct val="20000"/>
              </a:spcBef>
              <a:buClr>
                <a:srgbClr val="0000FF"/>
              </a:buClr>
              <a:buSzPct val="80000"/>
              <a:buFont typeface="Wingdings" panose="05000000000000000000" pitchFamily="2" charset="2"/>
              <a:buChar char="n"/>
            </a:pPr>
            <a:r>
              <a:rPr lang="en-US" altLang="zh-CN" sz="2800" b="1" dirty="0"/>
              <a:t>Processor speed is faster than memory speed</a:t>
            </a:r>
          </a:p>
          <a:p>
            <a:endParaRPr lang="zh-CN" altLang="en-US" dirty="0"/>
          </a:p>
        </p:txBody>
      </p:sp>
      <p:sp>
        <p:nvSpPr>
          <p:cNvPr id="380932" name="Rectangle 4"/>
          <p:cNvSpPr>
            <a:spLocks noChangeArrowheads="1"/>
          </p:cNvSpPr>
          <p:nvPr/>
        </p:nvSpPr>
        <p:spPr bwMode="auto">
          <a:xfrm>
            <a:off x="6096000" y="178395"/>
            <a:ext cx="5850650"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r>
              <a:rPr lang="en-US" altLang="zh-CN" sz="4000" b="1" dirty="0">
                <a:solidFill>
                  <a:schemeClr val="bg1"/>
                </a:solidFill>
              </a:rPr>
              <a:t>Cache Memory</a:t>
            </a:r>
            <a:endParaRPr lang="zh-CN" altLang="en-US" sz="3600" b="1" dirty="0">
              <a:solidFill>
                <a:schemeClr val="bg1"/>
              </a:solidFill>
              <a:latin typeface="+mn-ea"/>
              <a:ea typeface="+mn-ea"/>
            </a:endParaRPr>
          </a:p>
        </p:txBody>
      </p:sp>
      <p:sp>
        <p:nvSpPr>
          <p:cNvPr id="3" name="Rectangle 29">
            <a:extLst>
              <a:ext uri="{FF2B5EF4-FFF2-40B4-BE49-F238E27FC236}">
                <a16:creationId xmlns:a16="http://schemas.microsoft.com/office/drawing/2014/main" id="{8CCB2F09-8AD3-D374-E9B8-C5AC22D9775F}"/>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49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0931">
                                            <p:txEl>
                                              <p:pRg st="0" end="0"/>
                                            </p:txEl>
                                          </p:spTgt>
                                        </p:tgtEl>
                                        <p:attrNameLst>
                                          <p:attrName>style.visibility</p:attrName>
                                        </p:attrNameLst>
                                      </p:cBhvr>
                                      <p:to>
                                        <p:strVal val="visible"/>
                                      </p:to>
                                    </p:set>
                                    <p:animEffect transition="in" filter="wipe(left)">
                                      <p:cBhvr>
                                        <p:cTn id="7" dur="500"/>
                                        <p:tgtEl>
                                          <p:spTgt spid="38093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0931">
                                            <p:txEl>
                                              <p:pRg st="1" end="1"/>
                                            </p:txEl>
                                          </p:spTgt>
                                        </p:tgtEl>
                                        <p:attrNameLst>
                                          <p:attrName>style.visibility</p:attrName>
                                        </p:attrNameLst>
                                      </p:cBhvr>
                                      <p:to>
                                        <p:strVal val="visible"/>
                                      </p:to>
                                    </p:set>
                                    <p:animEffect transition="in" filter="wipe(left)">
                                      <p:cBhvr>
                                        <p:cTn id="10" dur="500"/>
                                        <p:tgtEl>
                                          <p:spTgt spid="38093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0931">
                                            <p:txEl>
                                              <p:pRg st="2" end="2"/>
                                            </p:txEl>
                                          </p:spTgt>
                                        </p:tgtEl>
                                        <p:attrNameLst>
                                          <p:attrName>style.visibility</p:attrName>
                                        </p:attrNameLst>
                                      </p:cBhvr>
                                      <p:to>
                                        <p:strVal val="visible"/>
                                      </p:to>
                                    </p:set>
                                    <p:animEffect transition="in" filter="wipe(left)">
                                      <p:cBhvr>
                                        <p:cTn id="13" dur="500"/>
                                        <p:tgtEl>
                                          <p:spTgt spid="38093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80932"/>
                                        </p:tgtEl>
                                        <p:attrNameLst>
                                          <p:attrName>style.visibility</p:attrName>
                                        </p:attrNameLst>
                                      </p:cBhvr>
                                      <p:to>
                                        <p:strVal val="visible"/>
                                      </p:to>
                                    </p:set>
                                    <p:animEffect transition="in" filter="wipe(left)">
                                      <p:cBhvr>
                                        <p:cTn id="18" dur="500"/>
                                        <p:tgtEl>
                                          <p:spTgt spid="3809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left)">
                                      <p:cBhvr>
                                        <p:cTn id="23" dur="500"/>
                                        <p:tgtEl>
                                          <p:spTgt spid="2">
                                            <p:txEl>
                                              <p:pRg st="0" end="0"/>
                                            </p:txEl>
                                          </p:spTgt>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wipe(left)">
                                      <p:cBhvr>
                                        <p:cTn id="27" dur="500"/>
                                        <p:tgtEl>
                                          <p:spTgt spid="2">
                                            <p:txEl>
                                              <p:pRg st="1" end="1"/>
                                            </p:txEl>
                                          </p:spTgt>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Effect transition="in" filter="wipe(left)">
                                      <p:cBhvr>
                                        <p:cTn id="31"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1" grpId="0" uiExpand="1" build="p"/>
      <p:bldP spid="2" grpId="0" uiExpand="1" build="p"/>
      <p:bldP spid="3809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US" altLang="zh-CN" dirty="0"/>
              <a:t>Computer System Components</a:t>
            </a:r>
          </a:p>
        </p:txBody>
      </p:sp>
      <p:sp>
        <p:nvSpPr>
          <p:cNvPr id="179203" name="Rectangle 3"/>
          <p:cNvSpPr>
            <a:spLocks noChangeArrowheads="1"/>
          </p:cNvSpPr>
          <p:nvPr/>
        </p:nvSpPr>
        <p:spPr bwMode="auto">
          <a:xfrm>
            <a:off x="3531015" y="5229896"/>
            <a:ext cx="2700000" cy="1171575"/>
          </a:xfrm>
          <a:prstGeom prst="rect">
            <a:avLst/>
          </a:prstGeom>
          <a:solidFill>
            <a:schemeClr val="bg1">
              <a:lumMod val="85000"/>
            </a:schemeClr>
          </a:solidFill>
          <a:ln w="9525">
            <a:miter lim="800000"/>
            <a:headEnd/>
            <a:tailEnd/>
          </a:ln>
          <a:effectLst/>
          <a:scene3d>
            <a:camera prst="orthographicFront"/>
            <a:lightRig rig="legacyFlat3" dir="b"/>
          </a:scene3d>
          <a:sp3d extrusionH="1801800" prstMaterial="legacyMetal">
            <a:bevelT w="13500" h="13500" prst="angle"/>
            <a:bevelB w="13500" h="13500" prst="angle"/>
            <a:extrusionClr>
              <a:schemeClr val="hlink"/>
            </a:extrusionClr>
          </a:sp3d>
        </p:spPr>
        <p:txBody>
          <a:bodyPr wrap="none" anchor="ctr">
            <a:flatTx/>
          </a:bodyPr>
          <a:lstStyle/>
          <a:p>
            <a:pPr algn="ctr"/>
            <a:r>
              <a:rPr lang="en-US" altLang="zh-CN" sz="3600" b="1" dirty="0">
                <a:solidFill>
                  <a:srgbClr val="FFFF00"/>
                </a:solidFill>
              </a:rPr>
              <a:t>hardware</a:t>
            </a:r>
          </a:p>
        </p:txBody>
      </p:sp>
      <p:sp>
        <p:nvSpPr>
          <p:cNvPr id="179204" name="Rectangle 4"/>
          <p:cNvSpPr>
            <a:spLocks noChangeArrowheads="1"/>
          </p:cNvSpPr>
          <p:nvPr/>
        </p:nvSpPr>
        <p:spPr bwMode="auto">
          <a:xfrm>
            <a:off x="2811095" y="4107533"/>
            <a:ext cx="4140000" cy="1122363"/>
          </a:xfrm>
          <a:prstGeom prst="rect">
            <a:avLst/>
          </a:prstGeom>
          <a:solidFill>
            <a:srgbClr val="00FF00"/>
          </a:solidFill>
          <a:ln w="9525">
            <a:miter lim="800000"/>
            <a:headEnd/>
            <a:tailEnd/>
          </a:ln>
          <a:effectLst/>
          <a:scene3d>
            <a:camera prst="orthographicFront"/>
            <a:lightRig rig="legacyFlat3" dir="b"/>
          </a:scene3d>
          <a:sp3d extrusionH="887400" prstMaterial="legacyPlastic">
            <a:bevelT w="13500" h="13500" prst="angle"/>
            <a:bevelB w="13500" h="13500" prst="angle"/>
            <a:extrusionClr>
              <a:srgbClr val="00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en-US" altLang="zh-CN" sz="4000" b="1" dirty="0">
                <a:solidFill>
                  <a:srgbClr val="FFFF00"/>
                </a:solidFill>
              </a:rPr>
              <a:t>operating</a:t>
            </a:r>
            <a:r>
              <a:rPr lang="en-US" altLang="zh-CN" sz="4000" dirty="0"/>
              <a:t> </a:t>
            </a:r>
            <a:r>
              <a:rPr lang="en-US" altLang="zh-CN" sz="4000" b="1" dirty="0">
                <a:solidFill>
                  <a:srgbClr val="FFFF00"/>
                </a:solidFill>
              </a:rPr>
              <a:t>system</a:t>
            </a:r>
          </a:p>
        </p:txBody>
      </p:sp>
      <p:sp>
        <p:nvSpPr>
          <p:cNvPr id="179205" name="Rectangle 5"/>
          <p:cNvSpPr>
            <a:spLocks noChangeArrowheads="1"/>
          </p:cNvSpPr>
          <p:nvPr/>
        </p:nvSpPr>
        <p:spPr bwMode="auto">
          <a:xfrm>
            <a:off x="2091175" y="3099471"/>
            <a:ext cx="5580000" cy="1006475"/>
          </a:xfrm>
          <a:prstGeom prst="rect">
            <a:avLst/>
          </a:prstGeom>
          <a:solidFill>
            <a:srgbClr val="0000FF"/>
          </a:solidFill>
          <a:ln w="9525">
            <a:miter lim="800000"/>
            <a:headEnd/>
            <a:tailEnd/>
          </a:ln>
          <a:effectLst/>
          <a:scene3d>
            <a:camera prst="orthographicFront"/>
            <a:lightRig rig="legacyFlat3" dir="b"/>
          </a:scene3d>
          <a:sp3d extrusionH="430200" prstMaterial="legacyPlastic">
            <a:bevelT w="13500" h="13500" prst="angle"/>
            <a:bevelB w="13500" h="13500" prst="angle"/>
            <a:extrusionClr>
              <a:srgbClr val="0000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en-US" altLang="zh-CN" sz="3600" b="1" dirty="0">
                <a:solidFill>
                  <a:srgbClr val="FFFF00"/>
                </a:solidFill>
              </a:rPr>
              <a:t>system programs / utilities</a:t>
            </a:r>
            <a:endParaRPr lang="en-US" altLang="zh-CN" sz="3200" b="1" dirty="0">
              <a:solidFill>
                <a:srgbClr val="FFFF00"/>
              </a:solidFill>
            </a:endParaRPr>
          </a:p>
        </p:txBody>
      </p:sp>
      <p:sp>
        <p:nvSpPr>
          <p:cNvPr id="179206" name="Rectangle 6"/>
          <p:cNvSpPr>
            <a:spLocks noChangeArrowheads="1"/>
          </p:cNvSpPr>
          <p:nvPr/>
        </p:nvSpPr>
        <p:spPr bwMode="auto">
          <a:xfrm>
            <a:off x="3827980" y="1064205"/>
            <a:ext cx="2088000" cy="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t>end user</a:t>
            </a:r>
            <a:endParaRPr lang="en-US" altLang="zh-CN" b="1" dirty="0"/>
          </a:p>
        </p:txBody>
      </p:sp>
      <p:sp>
        <p:nvSpPr>
          <p:cNvPr id="179207" name="Rectangle 7"/>
          <p:cNvSpPr>
            <a:spLocks noChangeArrowheads="1"/>
          </p:cNvSpPr>
          <p:nvPr/>
        </p:nvSpPr>
        <p:spPr bwMode="auto">
          <a:xfrm>
            <a:off x="8346250" y="2394620"/>
            <a:ext cx="2088000" cy="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t>programmer</a:t>
            </a:r>
            <a:endParaRPr lang="en-US" altLang="zh-CN" b="1" dirty="0"/>
          </a:p>
        </p:txBody>
      </p:sp>
      <p:sp>
        <p:nvSpPr>
          <p:cNvPr id="179208" name="Rectangle 8"/>
          <p:cNvSpPr>
            <a:spLocks noChangeArrowheads="1"/>
          </p:cNvSpPr>
          <p:nvPr/>
        </p:nvSpPr>
        <p:spPr bwMode="auto">
          <a:xfrm>
            <a:off x="8346328" y="4869110"/>
            <a:ext cx="2088000" cy="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t>OS designer</a:t>
            </a:r>
            <a:endParaRPr lang="en-US" altLang="zh-CN" b="1" dirty="0"/>
          </a:p>
        </p:txBody>
      </p:sp>
      <p:sp>
        <p:nvSpPr>
          <p:cNvPr id="179211" name="Rectangle 11"/>
          <p:cNvSpPr>
            <a:spLocks noChangeArrowheads="1"/>
          </p:cNvSpPr>
          <p:nvPr/>
        </p:nvSpPr>
        <p:spPr bwMode="auto">
          <a:xfrm>
            <a:off x="1821205" y="2227932"/>
            <a:ext cx="6120000" cy="889000"/>
          </a:xfrm>
          <a:prstGeom prst="rect">
            <a:avLst/>
          </a:prstGeom>
          <a:solidFill>
            <a:srgbClr val="FF3300"/>
          </a:solidFill>
          <a:ln w="9525">
            <a:miter lim="800000"/>
            <a:headEnd/>
            <a:tailEnd/>
          </a:ln>
          <a:effectLst/>
          <a:scene3d>
            <a:camera prst="orthographicFront"/>
            <a:lightRig rig="legacyFlat3" dir="b"/>
          </a:scene3d>
          <a:sp3d extrusionH="430200" prstMaterial="legacyPlastic">
            <a:bevelT w="13500" h="13500" prst="angle"/>
            <a:bevelB w="13500" h="13500" prst="angle"/>
            <a:extrusionClr>
              <a:srgbClr val="FF33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en-US" altLang="zh-CN" sz="3600" b="1" dirty="0">
                <a:solidFill>
                  <a:srgbClr val="FFFF00"/>
                </a:solidFill>
              </a:rPr>
              <a:t>application</a:t>
            </a:r>
            <a:r>
              <a:rPr lang="en-US" altLang="zh-CN" sz="3600" b="1" dirty="0"/>
              <a:t> </a:t>
            </a:r>
            <a:r>
              <a:rPr lang="en-US" altLang="zh-CN" sz="3600" b="1" dirty="0">
                <a:solidFill>
                  <a:srgbClr val="FFFF00"/>
                </a:solidFill>
              </a:rPr>
              <a:t>programs</a:t>
            </a:r>
          </a:p>
        </p:txBody>
      </p:sp>
      <p:cxnSp>
        <p:nvCxnSpPr>
          <p:cNvPr id="179213" name="AutoShape 13"/>
          <p:cNvCxnSpPr>
            <a:cxnSpLocks noChangeShapeType="1"/>
            <a:stCxn id="179206" idx="2"/>
            <a:endCxn id="179211" idx="0"/>
          </p:cNvCxnSpPr>
          <p:nvPr/>
        </p:nvCxnSpPr>
        <p:spPr bwMode="auto">
          <a:xfrm>
            <a:off x="4871981" y="1604206"/>
            <a:ext cx="9225" cy="623727"/>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肘形连接符 6"/>
          <p:cNvCxnSpPr>
            <a:stCxn id="179208" idx="2"/>
            <a:endCxn id="179203" idx="3"/>
          </p:cNvCxnSpPr>
          <p:nvPr/>
        </p:nvCxnSpPr>
        <p:spPr bwMode="auto">
          <a:xfrm rot="5400000">
            <a:off x="7607387" y="4032741"/>
            <a:ext cx="406573" cy="3159313"/>
          </a:xfrm>
          <a:prstGeom prst="bentConnector2">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肘形连接符 22"/>
          <p:cNvCxnSpPr/>
          <p:nvPr/>
        </p:nvCxnSpPr>
        <p:spPr bwMode="auto">
          <a:xfrm rot="5400000">
            <a:off x="7976156" y="2638664"/>
            <a:ext cx="668088" cy="1260000"/>
          </a:xfrm>
          <a:prstGeom prst="bentConnector2">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肘形连接符 25"/>
          <p:cNvCxnSpPr>
            <a:stCxn id="179207" idx="2"/>
            <a:endCxn id="179204" idx="3"/>
          </p:cNvCxnSpPr>
          <p:nvPr/>
        </p:nvCxnSpPr>
        <p:spPr bwMode="auto">
          <a:xfrm rot="5400000">
            <a:off x="7303626" y="2582091"/>
            <a:ext cx="1734094" cy="2439155"/>
          </a:xfrm>
          <a:prstGeom prst="bentConnector2">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29">
            <a:extLst>
              <a:ext uri="{FF2B5EF4-FFF2-40B4-BE49-F238E27FC236}">
                <a16:creationId xmlns:a16="http://schemas.microsoft.com/office/drawing/2014/main" id="{51AE340D-BEC6-3654-5235-23E6525150F6}"/>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9203"/>
                                        </p:tgtEl>
                                        <p:attrNameLst>
                                          <p:attrName>style.visibility</p:attrName>
                                        </p:attrNameLst>
                                      </p:cBhvr>
                                      <p:to>
                                        <p:strVal val="visible"/>
                                      </p:to>
                                    </p:set>
                                    <p:animEffect transition="in" filter="wipe(left)">
                                      <p:cBhvr>
                                        <p:cTn id="7" dur="500"/>
                                        <p:tgtEl>
                                          <p:spTgt spid="17920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9204"/>
                                        </p:tgtEl>
                                        <p:attrNameLst>
                                          <p:attrName>style.visibility</p:attrName>
                                        </p:attrNameLst>
                                      </p:cBhvr>
                                      <p:to>
                                        <p:strVal val="visible"/>
                                      </p:to>
                                    </p:set>
                                    <p:animEffect transition="in" filter="wipe(left)">
                                      <p:cBhvr>
                                        <p:cTn id="11" dur="500"/>
                                        <p:tgtEl>
                                          <p:spTgt spid="17920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9205"/>
                                        </p:tgtEl>
                                        <p:attrNameLst>
                                          <p:attrName>style.visibility</p:attrName>
                                        </p:attrNameLst>
                                      </p:cBhvr>
                                      <p:to>
                                        <p:strVal val="visible"/>
                                      </p:to>
                                    </p:set>
                                    <p:animEffect transition="in" filter="wipe(left)">
                                      <p:cBhvr>
                                        <p:cTn id="15" dur="500"/>
                                        <p:tgtEl>
                                          <p:spTgt spid="17920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9211"/>
                                        </p:tgtEl>
                                        <p:attrNameLst>
                                          <p:attrName>style.visibility</p:attrName>
                                        </p:attrNameLst>
                                      </p:cBhvr>
                                      <p:to>
                                        <p:strVal val="visible"/>
                                      </p:to>
                                    </p:set>
                                    <p:animEffect transition="in" filter="wipe(left)">
                                      <p:cBhvr>
                                        <p:cTn id="19" dur="500"/>
                                        <p:tgtEl>
                                          <p:spTgt spid="17921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9206"/>
                                        </p:tgtEl>
                                        <p:attrNameLst>
                                          <p:attrName>style.visibility</p:attrName>
                                        </p:attrNameLst>
                                      </p:cBhvr>
                                      <p:to>
                                        <p:strVal val="visible"/>
                                      </p:to>
                                    </p:set>
                                    <p:animEffect transition="in" filter="wipe(left)">
                                      <p:cBhvr>
                                        <p:cTn id="24" dur="500"/>
                                        <p:tgtEl>
                                          <p:spTgt spid="179206"/>
                                        </p:tgtEl>
                                      </p:cBhvr>
                                    </p:animEffect>
                                  </p:childTnLst>
                                </p:cTn>
                              </p:par>
                            </p:childTnLst>
                          </p:cTn>
                        </p:par>
                        <p:par>
                          <p:cTn id="25" fill="hold" nodeType="afterGroup">
                            <p:stCondLst>
                              <p:cond delay="500"/>
                            </p:stCondLst>
                            <p:childTnLst>
                              <p:par>
                                <p:cTn id="26" presetID="22" presetClass="entr" presetSubtype="1" fill="hold" nodeType="afterEffect">
                                  <p:stCondLst>
                                    <p:cond delay="0"/>
                                  </p:stCondLst>
                                  <p:childTnLst>
                                    <p:set>
                                      <p:cBhvr>
                                        <p:cTn id="27" dur="1" fill="hold">
                                          <p:stCondLst>
                                            <p:cond delay="0"/>
                                          </p:stCondLst>
                                        </p:cTn>
                                        <p:tgtEl>
                                          <p:spTgt spid="179213"/>
                                        </p:tgtEl>
                                        <p:attrNameLst>
                                          <p:attrName>style.visibility</p:attrName>
                                        </p:attrNameLst>
                                      </p:cBhvr>
                                      <p:to>
                                        <p:strVal val="visible"/>
                                      </p:to>
                                    </p:set>
                                    <p:animEffect transition="in" filter="wipe(up)">
                                      <p:cBhvr>
                                        <p:cTn id="28" dur="500"/>
                                        <p:tgtEl>
                                          <p:spTgt spid="17921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9207"/>
                                        </p:tgtEl>
                                        <p:attrNameLst>
                                          <p:attrName>style.visibility</p:attrName>
                                        </p:attrNameLst>
                                      </p:cBhvr>
                                      <p:to>
                                        <p:strVal val="visible"/>
                                      </p:to>
                                    </p:set>
                                    <p:animEffect transition="in" filter="wipe(left)">
                                      <p:cBhvr>
                                        <p:cTn id="33" dur="500"/>
                                        <p:tgtEl>
                                          <p:spTgt spid="179207"/>
                                        </p:tgtEl>
                                      </p:cBhvr>
                                    </p:animEffect>
                                  </p:childTnLst>
                                </p:cTn>
                              </p:par>
                            </p:childTnLst>
                          </p:cTn>
                        </p:par>
                        <p:par>
                          <p:cTn id="34" fill="hold" nodeType="withGroup">
                            <p:stCondLst>
                              <p:cond delay="5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par>
                                <p:cTn id="38" presetID="22" presetClass="entr" presetSubtype="2"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right)">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79208"/>
                                        </p:tgtEl>
                                        <p:attrNameLst>
                                          <p:attrName>style.visibility</p:attrName>
                                        </p:attrNameLst>
                                      </p:cBhvr>
                                      <p:to>
                                        <p:strVal val="visible"/>
                                      </p:to>
                                    </p:set>
                                    <p:animEffect transition="in" filter="wipe(left)">
                                      <p:cBhvr>
                                        <p:cTn id="45" dur="500"/>
                                        <p:tgtEl>
                                          <p:spTgt spid="179208"/>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right)">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animBg="1" autoUpdateAnimBg="0"/>
      <p:bldP spid="179204" grpId="0" animBg="1" autoUpdateAnimBg="0"/>
      <p:bldP spid="179205" grpId="0" animBg="1" autoUpdateAnimBg="0"/>
      <p:bldP spid="179206" grpId="0" animBg="1" autoUpdateAnimBg="0"/>
      <p:bldP spid="179207" grpId="0" animBg="1" autoUpdateAnimBg="0"/>
      <p:bldP spid="179208" grpId="0" animBg="1" autoUpdateAnimBg="0"/>
      <p:bldP spid="179211"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Performance of Various Levels of Storage</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rPr>
              <a:t>Movement between levels of storage hierarchy can be explicit or implicit.</a:t>
            </a:r>
            <a:endParaRPr lang="zh-CN" altLang="en-US" dirty="0">
              <a:latin typeface="Times New Roman" panose="02020603050405020304" pitchFamily="18" charset="0"/>
            </a:endParaRPr>
          </a:p>
        </p:txBody>
      </p:sp>
      <p:pic>
        <p:nvPicPr>
          <p:cNvPr id="5" name="Picture 1" descr="1_1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360" y="1809360"/>
            <a:ext cx="11644651" cy="48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9">
            <a:extLst>
              <a:ext uri="{FF2B5EF4-FFF2-40B4-BE49-F238E27FC236}">
                <a16:creationId xmlns:a16="http://schemas.microsoft.com/office/drawing/2014/main" id="{0BB3C86D-98E4-1AC0-C39D-6A89459A8101}"/>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50</a:t>
            </a:fld>
            <a:endParaRPr lang="en-US" altLang="zh-CN"/>
          </a:p>
        </p:txBody>
      </p:sp>
    </p:spTree>
    <p:extLst>
      <p:ext uri="{BB962C8B-B14F-4D97-AF65-F5344CB8AC3E}">
        <p14:creationId xmlns:p14="http://schemas.microsoft.com/office/powerpoint/2010/main" val="3793287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r>
              <a:rPr lang="en-US" altLang="zh-CN" dirty="0"/>
              <a:t>Coherency and Consistency</a:t>
            </a:r>
          </a:p>
        </p:txBody>
      </p:sp>
      <p:sp>
        <p:nvSpPr>
          <p:cNvPr id="2" name="内容占位符 1">
            <a:extLst>
              <a:ext uri="{FF2B5EF4-FFF2-40B4-BE49-F238E27FC236}">
                <a16:creationId xmlns:a16="http://schemas.microsoft.com/office/drawing/2014/main" id="{B5775BD4-02F5-430A-A7A5-05B78A38C8FB}"/>
              </a:ext>
            </a:extLst>
          </p:cNvPr>
          <p:cNvSpPr>
            <a:spLocks noGrp="1"/>
          </p:cNvSpPr>
          <p:nvPr>
            <p:ph idx="1"/>
          </p:nvPr>
        </p:nvSpPr>
        <p:spPr/>
        <p:txBody>
          <a:bodyPr/>
          <a:lstStyle/>
          <a:p>
            <a:pPr marL="457200" indent="-457200">
              <a:spcBef>
                <a:spcPct val="20000"/>
              </a:spcBef>
              <a:buClr>
                <a:srgbClr val="0000FF"/>
              </a:buClr>
              <a:buSzPct val="80000"/>
              <a:buFont typeface="Wingdings" panose="05000000000000000000" pitchFamily="2" charset="2"/>
              <a:buChar char="n"/>
            </a:pPr>
            <a:r>
              <a:rPr lang="en-US" altLang="zh-CN" sz="2800" b="1" dirty="0"/>
              <a:t>The same data may appear in different levels of the storage system.</a:t>
            </a:r>
          </a:p>
          <a:p>
            <a:pPr marL="457200" indent="-457200">
              <a:spcBef>
                <a:spcPct val="20000"/>
              </a:spcBef>
              <a:buClr>
                <a:srgbClr val="0000FF"/>
              </a:buClr>
              <a:buSzPct val="80000"/>
              <a:buFont typeface="Wingdings" panose="05000000000000000000" pitchFamily="2" charset="2"/>
              <a:buChar char="n"/>
            </a:pPr>
            <a:r>
              <a:rPr lang="en-US" altLang="zh-CN" sz="2800" b="1" dirty="0"/>
              <a:t>Update integer A, migration of A from disk to register:</a:t>
            </a:r>
          </a:p>
          <a:p>
            <a:pPr lvl="1"/>
            <a:endParaRPr lang="en-US" altLang="zh-CN" dirty="0"/>
          </a:p>
          <a:p>
            <a:pPr lvl="1"/>
            <a:endParaRPr lang="en-US" altLang="zh-CN" dirty="0"/>
          </a:p>
          <a:p>
            <a:pPr lvl="1"/>
            <a:endParaRPr lang="en-US" altLang="zh-CN" dirty="0"/>
          </a:p>
          <a:p>
            <a:pPr lvl="1"/>
            <a:endParaRPr lang="en-US" altLang="zh-CN" dirty="0"/>
          </a:p>
          <a:p>
            <a:pPr marL="457200" indent="-457200">
              <a:spcBef>
                <a:spcPct val="20000"/>
              </a:spcBef>
              <a:buClr>
                <a:srgbClr val="0000FF"/>
              </a:buClr>
              <a:buSzPct val="80000"/>
              <a:buFont typeface="Wingdings" panose="05000000000000000000" pitchFamily="2" charset="2"/>
              <a:buChar char="n"/>
            </a:pPr>
            <a:r>
              <a:rPr lang="en-US" altLang="zh-CN" sz="2800" b="1" dirty="0"/>
              <a:t>Computing environment</a:t>
            </a:r>
          </a:p>
          <a:p>
            <a:pPr marL="800100" lvl="1" indent="-342900">
              <a:spcBef>
                <a:spcPct val="20000"/>
              </a:spcBef>
              <a:buClr>
                <a:srgbClr val="0000FF"/>
              </a:buClr>
              <a:buSzPct val="80000"/>
              <a:buFont typeface="Wingdings" panose="05000000000000000000" pitchFamily="2" charset="2"/>
              <a:buChar char="p"/>
            </a:pPr>
            <a:r>
              <a:rPr lang="en-US" altLang="zh-CN" dirty="0"/>
              <a:t>s</a:t>
            </a:r>
            <a:r>
              <a:rPr lang="en-US" altLang="zh-CN" b="1" dirty="0"/>
              <a:t>ingle processor environment ---- only one process executes at a time</a:t>
            </a:r>
          </a:p>
          <a:p>
            <a:pPr marL="800100" lvl="1" indent="-342900"/>
            <a:r>
              <a:rPr lang="en-US" altLang="zh-CN" dirty="0"/>
              <a:t>single processor environment ---- </a:t>
            </a:r>
            <a:r>
              <a:rPr lang="en-US" altLang="zh-CN" b="1" dirty="0"/>
              <a:t>multitasking environment</a:t>
            </a:r>
          </a:p>
          <a:p>
            <a:pPr marL="800100" lvl="1" indent="-342900">
              <a:spcBef>
                <a:spcPct val="20000"/>
              </a:spcBef>
              <a:buClr>
                <a:srgbClr val="0000FF"/>
              </a:buClr>
              <a:buSzPct val="80000"/>
              <a:buFont typeface="Wingdings" panose="05000000000000000000" pitchFamily="2" charset="2"/>
              <a:buChar char="p"/>
            </a:pPr>
            <a:r>
              <a:rPr lang="en-US" altLang="zh-CN" b="1" dirty="0"/>
              <a:t>multiprocessor environment ----  cache coherency</a:t>
            </a:r>
          </a:p>
          <a:p>
            <a:pPr marL="800100" lvl="1" indent="-342900">
              <a:spcBef>
                <a:spcPct val="20000"/>
              </a:spcBef>
              <a:buClr>
                <a:srgbClr val="0000FF"/>
              </a:buClr>
              <a:buSzPct val="80000"/>
              <a:buFont typeface="Wingdings" panose="05000000000000000000" pitchFamily="2" charset="2"/>
              <a:buChar char="p"/>
            </a:pPr>
            <a:r>
              <a:rPr lang="en-US" altLang="zh-CN" b="1" dirty="0"/>
              <a:t>distributed environment</a:t>
            </a:r>
          </a:p>
        </p:txBody>
      </p:sp>
      <p:sp>
        <p:nvSpPr>
          <p:cNvPr id="389124" name="Rectangle 4"/>
          <p:cNvSpPr>
            <a:spLocks noChangeArrowheads="1"/>
          </p:cNvSpPr>
          <p:nvPr/>
        </p:nvSpPr>
        <p:spPr bwMode="auto">
          <a:xfrm>
            <a:off x="1325630" y="2483895"/>
            <a:ext cx="1440000" cy="914400"/>
          </a:xfrm>
          <a:prstGeom prst="rect">
            <a:avLst/>
          </a:prstGeom>
          <a:solidFill>
            <a:schemeClr val="bg1">
              <a:lumMod val="75000"/>
            </a:schemeClr>
          </a:solidFill>
          <a:ln w="9525">
            <a:solidFill>
              <a:schemeClr val="tx1"/>
            </a:solidFill>
            <a:miter lim="800000"/>
            <a:headEnd/>
            <a:tailEnd/>
          </a:ln>
          <a:effectLst/>
        </p:spPr>
        <p:txBody>
          <a:bodyPr wrap="none" anchor="ctr"/>
          <a:lstStyle/>
          <a:p>
            <a:pPr algn="ctr"/>
            <a:r>
              <a:rPr lang="en-US" altLang="zh-CN" dirty="0"/>
              <a:t>magnetic</a:t>
            </a:r>
          </a:p>
          <a:p>
            <a:pPr algn="ctr"/>
            <a:r>
              <a:rPr lang="en-US" altLang="zh-CN" b="1" dirty="0"/>
              <a:t>disk</a:t>
            </a:r>
          </a:p>
        </p:txBody>
      </p:sp>
      <p:sp>
        <p:nvSpPr>
          <p:cNvPr id="389125" name="Rectangle 5"/>
          <p:cNvSpPr>
            <a:spLocks noChangeArrowheads="1"/>
          </p:cNvSpPr>
          <p:nvPr/>
        </p:nvSpPr>
        <p:spPr bwMode="auto">
          <a:xfrm>
            <a:off x="3684095" y="2515090"/>
            <a:ext cx="1440000" cy="914400"/>
          </a:xfrm>
          <a:prstGeom prst="rect">
            <a:avLst/>
          </a:prstGeom>
          <a:solidFill>
            <a:srgbClr val="FFFF00"/>
          </a:solidFill>
          <a:ln w="9525">
            <a:solidFill>
              <a:schemeClr val="tx1"/>
            </a:solidFill>
            <a:miter lim="800000"/>
            <a:headEnd/>
            <a:tailEnd/>
          </a:ln>
          <a:effectLst/>
        </p:spPr>
        <p:txBody>
          <a:bodyPr wrap="none" anchor="ctr"/>
          <a:lstStyle/>
          <a:p>
            <a:pPr algn="ctr"/>
            <a:r>
              <a:rPr lang="en-US" altLang="zh-CN" b="1" dirty="0"/>
              <a:t>main</a:t>
            </a:r>
          </a:p>
          <a:p>
            <a:pPr algn="ctr"/>
            <a:r>
              <a:rPr lang="en-US" altLang="zh-CN" b="1" dirty="0"/>
              <a:t>memory</a:t>
            </a:r>
          </a:p>
        </p:txBody>
      </p:sp>
      <p:sp>
        <p:nvSpPr>
          <p:cNvPr id="389126" name="Rectangle 6"/>
          <p:cNvSpPr>
            <a:spLocks noChangeArrowheads="1"/>
          </p:cNvSpPr>
          <p:nvPr/>
        </p:nvSpPr>
        <p:spPr bwMode="auto">
          <a:xfrm>
            <a:off x="6029545" y="2483895"/>
            <a:ext cx="1440000" cy="914400"/>
          </a:xfrm>
          <a:prstGeom prst="rect">
            <a:avLst/>
          </a:prstGeom>
          <a:solidFill>
            <a:schemeClr val="accent1">
              <a:lumMod val="40000"/>
              <a:lumOff val="60000"/>
            </a:schemeClr>
          </a:solidFill>
          <a:ln w="9525">
            <a:solidFill>
              <a:schemeClr val="tx1"/>
            </a:solidFill>
            <a:miter lim="800000"/>
            <a:headEnd/>
            <a:tailEnd/>
          </a:ln>
          <a:effectLst/>
        </p:spPr>
        <p:txBody>
          <a:bodyPr wrap="none" anchor="ctr"/>
          <a:lstStyle/>
          <a:p>
            <a:pPr algn="ctr"/>
            <a:r>
              <a:rPr lang="en-US" altLang="zh-CN" b="1" dirty="0"/>
              <a:t>cache</a:t>
            </a:r>
          </a:p>
        </p:txBody>
      </p:sp>
      <p:sp>
        <p:nvSpPr>
          <p:cNvPr id="389127" name="Rectangle 7"/>
          <p:cNvSpPr>
            <a:spLocks noChangeArrowheads="1"/>
          </p:cNvSpPr>
          <p:nvPr/>
        </p:nvSpPr>
        <p:spPr bwMode="auto">
          <a:xfrm>
            <a:off x="8427005" y="2483895"/>
            <a:ext cx="1440000" cy="914400"/>
          </a:xfrm>
          <a:prstGeom prst="rect">
            <a:avLst/>
          </a:prstGeom>
          <a:solidFill>
            <a:srgbClr val="00FF00"/>
          </a:solidFill>
          <a:ln w="9525">
            <a:solidFill>
              <a:schemeClr val="tx1"/>
            </a:solidFill>
            <a:miter lim="800000"/>
            <a:headEnd/>
            <a:tailEnd/>
          </a:ln>
          <a:effectLst/>
        </p:spPr>
        <p:txBody>
          <a:bodyPr wrap="none" anchor="ctr"/>
          <a:lstStyle/>
          <a:p>
            <a:pPr algn="ctr"/>
            <a:r>
              <a:rPr lang="en-US" altLang="zh-CN" b="1" dirty="0"/>
              <a:t>CPU</a:t>
            </a:r>
          </a:p>
          <a:p>
            <a:pPr algn="ctr"/>
            <a:r>
              <a:rPr lang="en-US" altLang="zh-CN" b="1" dirty="0"/>
              <a:t>register</a:t>
            </a:r>
          </a:p>
        </p:txBody>
      </p:sp>
      <p:sp>
        <p:nvSpPr>
          <p:cNvPr id="389128" name="AutoShape 8"/>
          <p:cNvSpPr>
            <a:spLocks noChangeArrowheads="1"/>
          </p:cNvSpPr>
          <p:nvPr/>
        </p:nvSpPr>
        <p:spPr bwMode="auto">
          <a:xfrm>
            <a:off x="2769695" y="2591290"/>
            <a:ext cx="914400" cy="685800"/>
          </a:xfrm>
          <a:prstGeom prst="rightArrow">
            <a:avLst>
              <a:gd name="adj1" fmla="val 50000"/>
              <a:gd name="adj2" fmla="val 33333"/>
            </a:avLst>
          </a:prstGeom>
          <a:noFill/>
          <a:ln w="9525">
            <a:solidFill>
              <a:schemeClr val="tx1"/>
            </a:solidFill>
            <a:miter lim="800000"/>
            <a:headEnd/>
            <a:tailEnd/>
          </a:ln>
          <a:effectLst/>
        </p:spPr>
        <p:txBody>
          <a:bodyPr wrap="none" anchor="ctr"/>
          <a:lstStyle/>
          <a:p>
            <a:pPr algn="ctr"/>
            <a:r>
              <a:rPr lang="en-US" altLang="zh-CN"/>
              <a:t>A</a:t>
            </a:r>
          </a:p>
        </p:txBody>
      </p:sp>
      <p:sp>
        <p:nvSpPr>
          <p:cNvPr id="389129" name="AutoShape 9"/>
          <p:cNvSpPr>
            <a:spLocks noChangeArrowheads="1"/>
          </p:cNvSpPr>
          <p:nvPr/>
        </p:nvSpPr>
        <p:spPr bwMode="auto">
          <a:xfrm>
            <a:off x="5120335" y="2591290"/>
            <a:ext cx="914400" cy="685800"/>
          </a:xfrm>
          <a:prstGeom prst="rightArrow">
            <a:avLst>
              <a:gd name="adj1" fmla="val 50000"/>
              <a:gd name="adj2" fmla="val 33333"/>
            </a:avLst>
          </a:prstGeom>
          <a:solidFill>
            <a:schemeClr val="bg1"/>
          </a:solidFill>
          <a:ln w="9525">
            <a:solidFill>
              <a:schemeClr val="tx1"/>
            </a:solidFill>
            <a:miter lim="800000"/>
            <a:headEnd/>
            <a:tailEnd/>
          </a:ln>
          <a:effectLst/>
        </p:spPr>
        <p:txBody>
          <a:bodyPr wrap="none" anchor="ctr"/>
          <a:lstStyle/>
          <a:p>
            <a:pPr algn="ctr"/>
            <a:r>
              <a:rPr lang="en-US" altLang="zh-CN"/>
              <a:t>A</a:t>
            </a:r>
          </a:p>
        </p:txBody>
      </p:sp>
      <p:sp>
        <p:nvSpPr>
          <p:cNvPr id="389130" name="AutoShape 10"/>
          <p:cNvSpPr>
            <a:spLocks noChangeArrowheads="1"/>
          </p:cNvSpPr>
          <p:nvPr/>
        </p:nvSpPr>
        <p:spPr bwMode="auto">
          <a:xfrm>
            <a:off x="7491155" y="2591290"/>
            <a:ext cx="914400" cy="685800"/>
          </a:xfrm>
          <a:prstGeom prst="rightArrow">
            <a:avLst>
              <a:gd name="adj1" fmla="val 50000"/>
              <a:gd name="adj2" fmla="val 33333"/>
            </a:avLst>
          </a:prstGeom>
          <a:solidFill>
            <a:schemeClr val="bg1"/>
          </a:solidFill>
          <a:ln w="9525">
            <a:solidFill>
              <a:schemeClr val="tx1"/>
            </a:solidFill>
            <a:miter lim="800000"/>
            <a:headEnd/>
            <a:tailEnd/>
          </a:ln>
          <a:effectLst/>
        </p:spPr>
        <p:txBody>
          <a:bodyPr wrap="none" anchor="ctr"/>
          <a:lstStyle/>
          <a:p>
            <a:pPr algn="ctr"/>
            <a:r>
              <a:rPr lang="en-US" altLang="zh-CN"/>
              <a:t>A</a:t>
            </a:r>
          </a:p>
        </p:txBody>
      </p:sp>
      <p:sp>
        <p:nvSpPr>
          <p:cNvPr id="3" name="Rectangle 29">
            <a:extLst>
              <a:ext uri="{FF2B5EF4-FFF2-40B4-BE49-F238E27FC236}">
                <a16:creationId xmlns:a16="http://schemas.microsoft.com/office/drawing/2014/main" id="{FFBCBD58-A2EC-4B48-B995-F93F1B817148}"/>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51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124"/>
                                        </p:tgtEl>
                                        <p:attrNameLst>
                                          <p:attrName>style.visibility</p:attrName>
                                        </p:attrNameLst>
                                      </p:cBhvr>
                                      <p:to>
                                        <p:strVal val="visible"/>
                                      </p:to>
                                    </p:set>
                                    <p:animEffect transition="in" filter="wipe(left)">
                                      <p:cBhvr>
                                        <p:cTn id="17" dur="500"/>
                                        <p:tgtEl>
                                          <p:spTgt spid="38912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89128"/>
                                        </p:tgtEl>
                                        <p:attrNameLst>
                                          <p:attrName>style.visibility</p:attrName>
                                        </p:attrNameLst>
                                      </p:cBhvr>
                                      <p:to>
                                        <p:strVal val="visible"/>
                                      </p:to>
                                    </p:set>
                                    <p:animEffect transition="in" filter="wipe(left)">
                                      <p:cBhvr>
                                        <p:cTn id="21" dur="500"/>
                                        <p:tgtEl>
                                          <p:spTgt spid="389128"/>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389125"/>
                                        </p:tgtEl>
                                        <p:attrNameLst>
                                          <p:attrName>style.visibility</p:attrName>
                                        </p:attrNameLst>
                                      </p:cBhvr>
                                      <p:to>
                                        <p:strVal val="visible"/>
                                      </p:to>
                                    </p:set>
                                    <p:animEffect transition="in" filter="wipe(left)">
                                      <p:cBhvr>
                                        <p:cTn id="25" dur="500"/>
                                        <p:tgtEl>
                                          <p:spTgt spid="389125"/>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389129"/>
                                        </p:tgtEl>
                                        <p:attrNameLst>
                                          <p:attrName>style.visibility</p:attrName>
                                        </p:attrNameLst>
                                      </p:cBhvr>
                                      <p:to>
                                        <p:strVal val="visible"/>
                                      </p:to>
                                    </p:set>
                                    <p:animEffect transition="in" filter="wipe(left)">
                                      <p:cBhvr>
                                        <p:cTn id="29" dur="500"/>
                                        <p:tgtEl>
                                          <p:spTgt spid="389129"/>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389126"/>
                                        </p:tgtEl>
                                        <p:attrNameLst>
                                          <p:attrName>style.visibility</p:attrName>
                                        </p:attrNameLst>
                                      </p:cBhvr>
                                      <p:to>
                                        <p:strVal val="visible"/>
                                      </p:to>
                                    </p:set>
                                    <p:animEffect transition="in" filter="wipe(left)">
                                      <p:cBhvr>
                                        <p:cTn id="33" dur="500"/>
                                        <p:tgtEl>
                                          <p:spTgt spid="389126"/>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389130"/>
                                        </p:tgtEl>
                                        <p:attrNameLst>
                                          <p:attrName>style.visibility</p:attrName>
                                        </p:attrNameLst>
                                      </p:cBhvr>
                                      <p:to>
                                        <p:strVal val="visible"/>
                                      </p:to>
                                    </p:set>
                                    <p:animEffect transition="in" filter="wipe(left)">
                                      <p:cBhvr>
                                        <p:cTn id="37" dur="500"/>
                                        <p:tgtEl>
                                          <p:spTgt spid="389130"/>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389127"/>
                                        </p:tgtEl>
                                        <p:attrNameLst>
                                          <p:attrName>style.visibility</p:attrName>
                                        </p:attrNameLst>
                                      </p:cBhvr>
                                      <p:to>
                                        <p:strVal val="visible"/>
                                      </p:to>
                                    </p:set>
                                    <p:animEffect transition="in" filter="wipe(left)">
                                      <p:cBhvr>
                                        <p:cTn id="41" dur="500"/>
                                        <p:tgtEl>
                                          <p:spTgt spid="38912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wipe(left)">
                                      <p:cBhvr>
                                        <p:cTn id="46" dur="500"/>
                                        <p:tgtEl>
                                          <p:spTgt spid="2">
                                            <p:txEl>
                                              <p:pRg st="6" end="6"/>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wipe(left)">
                                      <p:cBhvr>
                                        <p:cTn id="49" dur="500"/>
                                        <p:tgtEl>
                                          <p:spTgt spid="2">
                                            <p:txEl>
                                              <p:pRg st="7" end="7"/>
                                            </p:txEl>
                                          </p:spTgt>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
                                            <p:txEl>
                                              <p:pRg st="8" end="8"/>
                                            </p:txEl>
                                          </p:spTgt>
                                        </p:tgtEl>
                                        <p:attrNameLst>
                                          <p:attrName>style.visibility</p:attrName>
                                        </p:attrNameLst>
                                      </p:cBhvr>
                                      <p:to>
                                        <p:strVal val="visible"/>
                                      </p:to>
                                    </p:set>
                                    <p:animEffect transition="in" filter="wipe(left)">
                                      <p:cBhvr>
                                        <p:cTn id="52" dur="500"/>
                                        <p:tgtEl>
                                          <p:spTgt spid="2">
                                            <p:txEl>
                                              <p:pRg st="8" end="8"/>
                                            </p:tx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animEffect transition="in" filter="wipe(left)">
                                      <p:cBhvr>
                                        <p:cTn id="55" dur="500"/>
                                        <p:tgtEl>
                                          <p:spTgt spid="2">
                                            <p:txEl>
                                              <p:pRg st="9" end="9"/>
                                            </p:txEl>
                                          </p:spTgt>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
                                            <p:txEl>
                                              <p:pRg st="10" end="10"/>
                                            </p:txEl>
                                          </p:spTgt>
                                        </p:tgtEl>
                                        <p:attrNameLst>
                                          <p:attrName>style.visibility</p:attrName>
                                        </p:attrNameLst>
                                      </p:cBhvr>
                                      <p:to>
                                        <p:strVal val="visible"/>
                                      </p:to>
                                    </p:set>
                                    <p:animEffect transition="in" filter="wipe(left)">
                                      <p:cBhvr>
                                        <p:cTn id="58"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89124" grpId="0" animBg="1" autoUpdateAnimBg="0"/>
      <p:bldP spid="389125" grpId="0" animBg="1" autoUpdateAnimBg="0"/>
      <p:bldP spid="389126" grpId="0" animBg="1" autoUpdateAnimBg="0"/>
      <p:bldP spid="389127" grpId="0" animBg="1" autoUpdateAnimBg="0"/>
      <p:bldP spid="389128" grpId="0" animBg="1" autoUpdateAnimBg="0"/>
      <p:bldP spid="389129" grpId="0" animBg="1" autoUpdateAnimBg="0"/>
      <p:bldP spid="389130"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9">
            <a:extLst>
              <a:ext uri="{FF2B5EF4-FFF2-40B4-BE49-F238E27FC236}">
                <a16:creationId xmlns:a16="http://schemas.microsoft.com/office/drawing/2014/main" id="{78319964-7D8E-965E-47B0-56AFAA131AC6}"/>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52</a:t>
            </a:fld>
            <a:endParaRPr lang="en-US" altLang="zh-CN"/>
          </a:p>
        </p:txBody>
      </p:sp>
      <p:sp>
        <p:nvSpPr>
          <p:cNvPr id="375810" name="Rectangle 2"/>
          <p:cNvSpPr>
            <a:spLocks noGrp="1" noChangeArrowheads="1"/>
          </p:cNvSpPr>
          <p:nvPr>
            <p:ph type="title"/>
          </p:nvPr>
        </p:nvSpPr>
        <p:spPr/>
        <p:txBody>
          <a:bodyPr/>
          <a:lstStyle/>
          <a:p>
            <a:r>
              <a:rPr lang="en-US" altLang="zh-CN" dirty="0"/>
              <a:t>I/O Subsystem</a:t>
            </a:r>
          </a:p>
        </p:txBody>
      </p:sp>
      <p:sp>
        <p:nvSpPr>
          <p:cNvPr id="375811" name="Rectangle 3"/>
          <p:cNvSpPr>
            <a:spLocks noGrp="1" noChangeArrowheads="1"/>
          </p:cNvSpPr>
          <p:nvPr>
            <p:ph idx="1"/>
          </p:nvPr>
        </p:nvSpPr>
        <p:spPr/>
        <p:txBody>
          <a:bodyPr/>
          <a:lstStyle/>
          <a:p>
            <a:r>
              <a:rPr lang="en-US" altLang="zh-CN" dirty="0">
                <a:latin typeface="Times New Roman" panose="02020603050405020304" pitchFamily="18" charset="0"/>
              </a:rPr>
              <a:t>One purpose of OS is to hide peculiarities(</a:t>
            </a:r>
            <a:r>
              <a:rPr lang="zh-CN" altLang="en-US" dirty="0">
                <a:latin typeface="Times New Roman" panose="02020603050405020304" pitchFamily="18" charset="0"/>
              </a:rPr>
              <a:t>特性</a:t>
            </a:r>
            <a:r>
              <a:rPr lang="en-US" altLang="zh-CN" dirty="0">
                <a:latin typeface="Times New Roman" panose="02020603050405020304" pitchFamily="18" charset="0"/>
              </a:rPr>
              <a:t>) of hardware devices from the user.</a:t>
            </a:r>
          </a:p>
          <a:p>
            <a:r>
              <a:rPr lang="en-US" altLang="zh-CN" dirty="0">
                <a:latin typeface="Times New Roman" panose="02020603050405020304" pitchFamily="18" charset="0"/>
              </a:rPr>
              <a:t>I/O subsystem responsible for</a:t>
            </a:r>
          </a:p>
          <a:p>
            <a:pPr lvl="1"/>
            <a:r>
              <a:rPr lang="en-US" altLang="zh-CN" dirty="0">
                <a:latin typeface="Times New Roman" panose="02020603050405020304" pitchFamily="18" charset="0"/>
              </a:rPr>
              <a:t>Memory management of I/O</a:t>
            </a:r>
            <a:r>
              <a:rPr lang="zh-CN" altLang="en-US" dirty="0">
                <a:latin typeface="Times New Roman" panose="02020603050405020304" pitchFamily="18" charset="0"/>
              </a:rPr>
              <a:t>， </a:t>
            </a:r>
            <a:r>
              <a:rPr lang="en-US" altLang="zh-CN" dirty="0">
                <a:latin typeface="Times New Roman" panose="02020603050405020304" pitchFamily="18" charset="0"/>
              </a:rPr>
              <a:t>including </a:t>
            </a:r>
          </a:p>
          <a:p>
            <a:pPr lvl="2"/>
            <a:r>
              <a:rPr lang="en-US" altLang="zh-CN" sz="2400" dirty="0">
                <a:solidFill>
                  <a:srgbClr val="0000FF"/>
                </a:solidFill>
              </a:rPr>
              <a:t>buffering</a:t>
            </a:r>
            <a:r>
              <a:rPr lang="en-US" altLang="zh-CN" sz="2400" dirty="0"/>
              <a:t> (storing data temporarily while it is being transferred)</a:t>
            </a:r>
          </a:p>
          <a:p>
            <a:pPr lvl="2"/>
            <a:r>
              <a:rPr lang="en-US" altLang="zh-CN" sz="2400" dirty="0">
                <a:solidFill>
                  <a:srgbClr val="0000FF"/>
                </a:solidFill>
              </a:rPr>
              <a:t>caching</a:t>
            </a:r>
            <a:r>
              <a:rPr lang="en-US" altLang="zh-CN" sz="2400" dirty="0"/>
              <a:t> (storing parts of data in faster storage for performance) </a:t>
            </a:r>
          </a:p>
          <a:p>
            <a:pPr lvl="2"/>
            <a:r>
              <a:rPr lang="en-US" altLang="zh-CN" sz="2400" dirty="0">
                <a:solidFill>
                  <a:srgbClr val="0000FF"/>
                </a:solidFill>
              </a:rPr>
              <a:t>spooling</a:t>
            </a:r>
            <a:r>
              <a:rPr lang="en-US" altLang="zh-CN" sz="2400" dirty="0"/>
              <a:t> (the overlapping of output of one job with input of other jobs)</a:t>
            </a:r>
          </a:p>
          <a:p>
            <a:pPr lvl="1"/>
            <a:r>
              <a:rPr lang="en-US" altLang="zh-CN" dirty="0">
                <a:latin typeface="Times New Roman" panose="02020603050405020304" pitchFamily="18" charset="0"/>
              </a:rPr>
              <a:t>General device-driver interface</a:t>
            </a:r>
          </a:p>
          <a:p>
            <a:pPr lvl="1"/>
            <a:r>
              <a:rPr lang="en-US" altLang="zh-CN" dirty="0">
                <a:latin typeface="Times New Roman" panose="02020603050405020304" pitchFamily="18" charset="0"/>
              </a:rPr>
              <a:t>Drivers for specific hardware devices</a:t>
            </a:r>
          </a:p>
        </p:txBody>
      </p:sp>
      <p:sp>
        <p:nvSpPr>
          <p:cNvPr id="2" name="动作按钮: 结束 7">
            <a:hlinkClick r:id="" action="ppaction://noaction" highlightClick="1"/>
            <a:extLst>
              <a:ext uri="{FF2B5EF4-FFF2-40B4-BE49-F238E27FC236}">
                <a16:creationId xmlns:a16="http://schemas.microsoft.com/office/drawing/2014/main" id="{A2BE2683-EB36-8F57-C174-5696EE3974A0}"/>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5811">
                                            <p:txEl>
                                              <p:pRg st="0" end="0"/>
                                            </p:txEl>
                                          </p:spTgt>
                                        </p:tgtEl>
                                        <p:attrNameLst>
                                          <p:attrName>style.visibility</p:attrName>
                                        </p:attrNameLst>
                                      </p:cBhvr>
                                      <p:to>
                                        <p:strVal val="visible"/>
                                      </p:to>
                                    </p:set>
                                    <p:animEffect transition="in" filter="wipe(left)">
                                      <p:cBhvr>
                                        <p:cTn id="7" dur="500"/>
                                        <p:tgtEl>
                                          <p:spTgt spid="3758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5811">
                                            <p:txEl>
                                              <p:pRg st="1" end="1"/>
                                            </p:txEl>
                                          </p:spTgt>
                                        </p:tgtEl>
                                        <p:attrNameLst>
                                          <p:attrName>style.visibility</p:attrName>
                                        </p:attrNameLst>
                                      </p:cBhvr>
                                      <p:to>
                                        <p:strVal val="visible"/>
                                      </p:to>
                                    </p:set>
                                    <p:animEffect transition="in" filter="wipe(left)">
                                      <p:cBhvr>
                                        <p:cTn id="12" dur="500"/>
                                        <p:tgtEl>
                                          <p:spTgt spid="37581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75811">
                                            <p:txEl>
                                              <p:pRg st="2" end="2"/>
                                            </p:txEl>
                                          </p:spTgt>
                                        </p:tgtEl>
                                        <p:attrNameLst>
                                          <p:attrName>style.visibility</p:attrName>
                                        </p:attrNameLst>
                                      </p:cBhvr>
                                      <p:to>
                                        <p:strVal val="visible"/>
                                      </p:to>
                                    </p:set>
                                    <p:animEffect transition="in" filter="wipe(left)">
                                      <p:cBhvr>
                                        <p:cTn id="15" dur="500"/>
                                        <p:tgtEl>
                                          <p:spTgt spid="375811">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75811">
                                            <p:txEl>
                                              <p:pRg st="3" end="3"/>
                                            </p:txEl>
                                          </p:spTgt>
                                        </p:tgtEl>
                                        <p:attrNameLst>
                                          <p:attrName>style.visibility</p:attrName>
                                        </p:attrNameLst>
                                      </p:cBhvr>
                                      <p:to>
                                        <p:strVal val="visible"/>
                                      </p:to>
                                    </p:set>
                                    <p:animEffect transition="in" filter="wipe(left)">
                                      <p:cBhvr>
                                        <p:cTn id="18" dur="500"/>
                                        <p:tgtEl>
                                          <p:spTgt spid="375811">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75811">
                                            <p:txEl>
                                              <p:pRg st="4" end="4"/>
                                            </p:txEl>
                                          </p:spTgt>
                                        </p:tgtEl>
                                        <p:attrNameLst>
                                          <p:attrName>style.visibility</p:attrName>
                                        </p:attrNameLst>
                                      </p:cBhvr>
                                      <p:to>
                                        <p:strVal val="visible"/>
                                      </p:to>
                                    </p:set>
                                    <p:animEffect transition="in" filter="wipe(left)">
                                      <p:cBhvr>
                                        <p:cTn id="21" dur="500"/>
                                        <p:tgtEl>
                                          <p:spTgt spid="375811">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75811">
                                            <p:txEl>
                                              <p:pRg st="5" end="5"/>
                                            </p:txEl>
                                          </p:spTgt>
                                        </p:tgtEl>
                                        <p:attrNameLst>
                                          <p:attrName>style.visibility</p:attrName>
                                        </p:attrNameLst>
                                      </p:cBhvr>
                                      <p:to>
                                        <p:strVal val="visible"/>
                                      </p:to>
                                    </p:set>
                                    <p:animEffect transition="in" filter="wipe(left)">
                                      <p:cBhvr>
                                        <p:cTn id="24" dur="500"/>
                                        <p:tgtEl>
                                          <p:spTgt spid="375811">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75811">
                                            <p:txEl>
                                              <p:pRg st="6" end="6"/>
                                            </p:txEl>
                                          </p:spTgt>
                                        </p:tgtEl>
                                        <p:attrNameLst>
                                          <p:attrName>style.visibility</p:attrName>
                                        </p:attrNameLst>
                                      </p:cBhvr>
                                      <p:to>
                                        <p:strVal val="visible"/>
                                      </p:to>
                                    </p:set>
                                    <p:animEffect transition="in" filter="wipe(left)">
                                      <p:cBhvr>
                                        <p:cTn id="27" dur="500"/>
                                        <p:tgtEl>
                                          <p:spTgt spid="375811">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5811">
                                            <p:txEl>
                                              <p:pRg st="7" end="7"/>
                                            </p:txEl>
                                          </p:spTgt>
                                        </p:tgtEl>
                                        <p:attrNameLst>
                                          <p:attrName>style.visibility</p:attrName>
                                        </p:attrNameLst>
                                      </p:cBhvr>
                                      <p:to>
                                        <p:strVal val="visible"/>
                                      </p:to>
                                    </p:set>
                                    <p:animEffect transition="in" filter="wipe(left)">
                                      <p:cBhvr>
                                        <p:cTn id="30" dur="500"/>
                                        <p:tgtEl>
                                          <p:spTgt spid="375811">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32"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circle(out)">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1" grpId="0" build="p"/>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zh-CN" dirty="0"/>
              <a:t>1.9  Protection and Security</a:t>
            </a:r>
          </a:p>
        </p:txBody>
      </p:sp>
      <p:sp>
        <p:nvSpPr>
          <p:cNvPr id="395267" name="Rectangle 3"/>
          <p:cNvSpPr>
            <a:spLocks noGrp="1" noChangeArrowheads="1"/>
          </p:cNvSpPr>
          <p:nvPr>
            <p:ph idx="1"/>
          </p:nvPr>
        </p:nvSpPr>
        <p:spPr/>
        <p:txBody>
          <a:bodyPr>
            <a:normAutofit/>
          </a:bodyPr>
          <a:lstStyle/>
          <a:p>
            <a:pPr>
              <a:spcBef>
                <a:spcPts val="300"/>
              </a:spcBef>
            </a:pPr>
            <a:r>
              <a:rPr lang="en-US" altLang="zh-CN" dirty="0">
                <a:solidFill>
                  <a:srgbClr val="0000FF"/>
                </a:solidFill>
                <a:latin typeface="Times New Roman" panose="02020603050405020304" pitchFamily="18" charset="0"/>
              </a:rPr>
              <a:t>Protection</a:t>
            </a:r>
            <a:r>
              <a:rPr lang="en-US" altLang="zh-CN" dirty="0">
                <a:latin typeface="Times New Roman" panose="02020603050405020304" pitchFamily="18" charset="0"/>
              </a:rPr>
              <a:t> – any mechanism for controlling access of processes or users to resources defined by the OS.</a:t>
            </a:r>
          </a:p>
          <a:p>
            <a:pPr>
              <a:spcBef>
                <a:spcPts val="300"/>
              </a:spcBef>
            </a:pPr>
            <a:r>
              <a:rPr lang="en-US" altLang="zh-CN" dirty="0">
                <a:solidFill>
                  <a:srgbClr val="0000FF"/>
                </a:solidFill>
                <a:latin typeface="Times New Roman" panose="02020603050405020304" pitchFamily="18" charset="0"/>
              </a:rPr>
              <a:t>Security</a:t>
            </a:r>
            <a:r>
              <a:rPr lang="en-US" altLang="zh-CN" dirty="0">
                <a:latin typeface="Times New Roman" panose="02020603050405020304" pitchFamily="18" charset="0"/>
              </a:rPr>
              <a:t> – defense of the system against internal and external attacks.</a:t>
            </a:r>
          </a:p>
          <a:p>
            <a:pPr lvl="1">
              <a:spcBef>
                <a:spcPts val="300"/>
              </a:spcBef>
            </a:pPr>
            <a:r>
              <a:rPr lang="en-US" altLang="zh-CN" dirty="0">
                <a:latin typeface="Times New Roman" panose="02020603050405020304" pitchFamily="18" charset="0"/>
              </a:rPr>
              <a:t>Huge range, including denial-of-service, worms, viruses, identity theft, theft of service </a:t>
            </a:r>
          </a:p>
          <a:p>
            <a:pPr>
              <a:spcBef>
                <a:spcPts val="300"/>
              </a:spcBef>
            </a:pPr>
            <a:r>
              <a:rPr lang="en-US" altLang="zh-CN" dirty="0">
                <a:latin typeface="Times New Roman" panose="02020603050405020304" pitchFamily="18" charset="0"/>
              </a:rPr>
              <a:t>Access control</a:t>
            </a:r>
          </a:p>
          <a:p>
            <a:pPr lvl="1">
              <a:spcBef>
                <a:spcPts val="300"/>
              </a:spcBef>
            </a:pPr>
            <a:r>
              <a:rPr lang="en-US" altLang="zh-CN" dirty="0">
                <a:latin typeface="Times New Roman" panose="02020603050405020304" pitchFamily="18" charset="0"/>
              </a:rPr>
              <a:t>regulate user access to the system</a:t>
            </a:r>
          </a:p>
          <a:p>
            <a:pPr>
              <a:spcBef>
                <a:spcPts val="300"/>
              </a:spcBef>
            </a:pPr>
            <a:r>
              <a:rPr lang="en-US" altLang="zh-CN" dirty="0">
                <a:latin typeface="Times New Roman" panose="02020603050405020304" pitchFamily="18" charset="0"/>
              </a:rPr>
              <a:t>Information flow control</a:t>
            </a:r>
          </a:p>
          <a:p>
            <a:pPr lvl="1">
              <a:spcBef>
                <a:spcPts val="300"/>
              </a:spcBef>
            </a:pPr>
            <a:r>
              <a:rPr lang="en-US" altLang="zh-CN" dirty="0">
                <a:latin typeface="Times New Roman" panose="02020603050405020304" pitchFamily="18" charset="0"/>
              </a:rPr>
              <a:t>regulate flow of data within the system and its delivery to users</a:t>
            </a:r>
          </a:p>
          <a:p>
            <a:pPr>
              <a:spcBef>
                <a:spcPts val="300"/>
              </a:spcBef>
            </a:pPr>
            <a:r>
              <a:rPr lang="en-US" altLang="zh-CN" dirty="0">
                <a:latin typeface="Times New Roman" panose="02020603050405020304" pitchFamily="18" charset="0"/>
              </a:rPr>
              <a:t>Certification</a:t>
            </a:r>
          </a:p>
          <a:p>
            <a:pPr lvl="1">
              <a:spcBef>
                <a:spcPts val="300"/>
              </a:spcBef>
            </a:pPr>
            <a:r>
              <a:rPr lang="en-US" altLang="zh-CN" dirty="0">
                <a:latin typeface="Times New Roman" panose="02020603050405020304" pitchFamily="18" charset="0"/>
              </a:rPr>
              <a:t>proving that access and flow control perform according to specifications</a:t>
            </a:r>
          </a:p>
        </p:txBody>
      </p:sp>
      <p:sp>
        <p:nvSpPr>
          <p:cNvPr id="2" name="Rectangle 29">
            <a:extLst>
              <a:ext uri="{FF2B5EF4-FFF2-40B4-BE49-F238E27FC236}">
                <a16:creationId xmlns:a16="http://schemas.microsoft.com/office/drawing/2014/main" id="{6C8414A2-6CDB-FE9A-FB59-716F6E0CF5DD}"/>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53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5267">
                                            <p:txEl>
                                              <p:pRg st="0" end="0"/>
                                            </p:txEl>
                                          </p:spTgt>
                                        </p:tgtEl>
                                        <p:attrNameLst>
                                          <p:attrName>style.visibility</p:attrName>
                                        </p:attrNameLst>
                                      </p:cBhvr>
                                      <p:to>
                                        <p:strVal val="visible"/>
                                      </p:to>
                                    </p:set>
                                    <p:animEffect transition="in" filter="wipe(left)">
                                      <p:cBhvr>
                                        <p:cTn id="7" dur="500"/>
                                        <p:tgtEl>
                                          <p:spTgt spid="395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5267">
                                            <p:txEl>
                                              <p:pRg st="1" end="1"/>
                                            </p:txEl>
                                          </p:spTgt>
                                        </p:tgtEl>
                                        <p:attrNameLst>
                                          <p:attrName>style.visibility</p:attrName>
                                        </p:attrNameLst>
                                      </p:cBhvr>
                                      <p:to>
                                        <p:strVal val="visible"/>
                                      </p:to>
                                    </p:set>
                                    <p:animEffect transition="in" filter="wipe(left)">
                                      <p:cBhvr>
                                        <p:cTn id="12" dur="500"/>
                                        <p:tgtEl>
                                          <p:spTgt spid="395267">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95267">
                                            <p:txEl>
                                              <p:pRg st="2" end="2"/>
                                            </p:txEl>
                                          </p:spTgt>
                                        </p:tgtEl>
                                        <p:attrNameLst>
                                          <p:attrName>style.visibility</p:attrName>
                                        </p:attrNameLst>
                                      </p:cBhvr>
                                      <p:to>
                                        <p:strVal val="visible"/>
                                      </p:to>
                                    </p:set>
                                    <p:animEffect transition="in" filter="wipe(left)">
                                      <p:cBhvr>
                                        <p:cTn id="15" dur="500"/>
                                        <p:tgtEl>
                                          <p:spTgt spid="395267">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95267">
                                            <p:txEl>
                                              <p:pRg st="3" end="3"/>
                                            </p:txEl>
                                          </p:spTgt>
                                        </p:tgtEl>
                                        <p:attrNameLst>
                                          <p:attrName>style.visibility</p:attrName>
                                        </p:attrNameLst>
                                      </p:cBhvr>
                                      <p:to>
                                        <p:strVal val="visible"/>
                                      </p:to>
                                    </p:set>
                                    <p:animEffect transition="in" filter="wipe(left)">
                                      <p:cBhvr>
                                        <p:cTn id="20" dur="500"/>
                                        <p:tgtEl>
                                          <p:spTgt spid="395267">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95267">
                                            <p:txEl>
                                              <p:pRg st="4" end="4"/>
                                            </p:txEl>
                                          </p:spTgt>
                                        </p:tgtEl>
                                        <p:attrNameLst>
                                          <p:attrName>style.visibility</p:attrName>
                                        </p:attrNameLst>
                                      </p:cBhvr>
                                      <p:to>
                                        <p:strVal val="visible"/>
                                      </p:to>
                                    </p:set>
                                    <p:animEffect transition="in" filter="wipe(left)">
                                      <p:cBhvr>
                                        <p:cTn id="23" dur="500"/>
                                        <p:tgtEl>
                                          <p:spTgt spid="395267">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95267">
                                            <p:txEl>
                                              <p:pRg st="5" end="5"/>
                                            </p:txEl>
                                          </p:spTgt>
                                        </p:tgtEl>
                                        <p:attrNameLst>
                                          <p:attrName>style.visibility</p:attrName>
                                        </p:attrNameLst>
                                      </p:cBhvr>
                                      <p:to>
                                        <p:strVal val="visible"/>
                                      </p:to>
                                    </p:set>
                                    <p:animEffect transition="in" filter="wipe(left)">
                                      <p:cBhvr>
                                        <p:cTn id="28" dur="500"/>
                                        <p:tgtEl>
                                          <p:spTgt spid="395267">
                                            <p:txEl>
                                              <p:pRg st="5" end="5"/>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95267">
                                            <p:txEl>
                                              <p:pRg st="6" end="6"/>
                                            </p:txEl>
                                          </p:spTgt>
                                        </p:tgtEl>
                                        <p:attrNameLst>
                                          <p:attrName>style.visibility</p:attrName>
                                        </p:attrNameLst>
                                      </p:cBhvr>
                                      <p:to>
                                        <p:strVal val="visible"/>
                                      </p:to>
                                    </p:set>
                                    <p:animEffect transition="in" filter="wipe(left)">
                                      <p:cBhvr>
                                        <p:cTn id="31" dur="500"/>
                                        <p:tgtEl>
                                          <p:spTgt spid="395267">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95267">
                                            <p:txEl>
                                              <p:pRg st="7" end="7"/>
                                            </p:txEl>
                                          </p:spTgt>
                                        </p:tgtEl>
                                        <p:attrNameLst>
                                          <p:attrName>style.visibility</p:attrName>
                                        </p:attrNameLst>
                                      </p:cBhvr>
                                      <p:to>
                                        <p:strVal val="visible"/>
                                      </p:to>
                                    </p:set>
                                    <p:animEffect transition="in" filter="wipe(left)">
                                      <p:cBhvr>
                                        <p:cTn id="36" dur="500"/>
                                        <p:tgtEl>
                                          <p:spTgt spid="395267">
                                            <p:txEl>
                                              <p:pRg st="7" end="7"/>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95267">
                                            <p:txEl>
                                              <p:pRg st="8" end="8"/>
                                            </p:txEl>
                                          </p:spTgt>
                                        </p:tgtEl>
                                        <p:attrNameLst>
                                          <p:attrName>style.visibility</p:attrName>
                                        </p:attrNameLst>
                                      </p:cBhvr>
                                      <p:to>
                                        <p:strVal val="visible"/>
                                      </p:to>
                                    </p:set>
                                    <p:animEffect transition="in" filter="wipe(left)">
                                      <p:cBhvr>
                                        <p:cTn id="39" dur="500"/>
                                        <p:tgtEl>
                                          <p:spTgt spid="395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9">
            <a:extLst>
              <a:ext uri="{FF2B5EF4-FFF2-40B4-BE49-F238E27FC236}">
                <a16:creationId xmlns:a16="http://schemas.microsoft.com/office/drawing/2014/main" id="{726A14C1-0129-2765-D14A-50D1B46405EA}"/>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54</a:t>
            </a:fld>
            <a:endParaRPr lang="en-US" altLang="zh-CN"/>
          </a:p>
        </p:txBody>
      </p:sp>
      <p:sp>
        <p:nvSpPr>
          <p:cNvPr id="404482" name="Rectangle 2"/>
          <p:cNvSpPr>
            <a:spLocks noGrp="1" noChangeArrowheads="1"/>
          </p:cNvSpPr>
          <p:nvPr>
            <p:ph type="title"/>
          </p:nvPr>
        </p:nvSpPr>
        <p:spPr/>
        <p:txBody>
          <a:bodyPr/>
          <a:lstStyle/>
          <a:p>
            <a:r>
              <a:rPr lang="en-US" altLang="zh-CN" dirty="0"/>
              <a:t>Protection and Security</a:t>
            </a:r>
          </a:p>
        </p:txBody>
      </p:sp>
      <p:sp>
        <p:nvSpPr>
          <p:cNvPr id="404483" name="Rectangle 3"/>
          <p:cNvSpPr>
            <a:spLocks noGrp="1" noChangeArrowheads="1"/>
          </p:cNvSpPr>
          <p:nvPr>
            <p:ph idx="1"/>
          </p:nvPr>
        </p:nvSpPr>
        <p:spPr>
          <a:xfrm>
            <a:off x="396647" y="1133745"/>
            <a:ext cx="11520000" cy="3960440"/>
          </a:xfrm>
        </p:spPr>
        <p:txBody>
          <a:bodyPr/>
          <a:lstStyle/>
          <a:p>
            <a:r>
              <a:rPr lang="en-US" altLang="zh-CN" dirty="0">
                <a:latin typeface="Times New Roman" panose="02020603050405020304" pitchFamily="18" charset="0"/>
              </a:rPr>
              <a:t>Systems generally first distinguish among users, to determine who can do what.</a:t>
            </a:r>
          </a:p>
          <a:p>
            <a:pPr lvl="1"/>
            <a:r>
              <a:rPr lang="en-US" altLang="zh-CN" dirty="0">
                <a:latin typeface="Times New Roman" panose="02020603050405020304" pitchFamily="18" charset="0"/>
              </a:rPr>
              <a:t>User identities (</a:t>
            </a:r>
            <a:r>
              <a:rPr lang="en-US" altLang="zh-CN" dirty="0">
                <a:solidFill>
                  <a:srgbClr val="0000FF"/>
                </a:solidFill>
                <a:latin typeface="Times New Roman" panose="02020603050405020304" pitchFamily="18" charset="0"/>
              </a:rPr>
              <a:t>user IDs</a:t>
            </a:r>
            <a:r>
              <a:rPr lang="en-US" altLang="zh-CN" dirty="0">
                <a:latin typeface="Times New Roman" panose="02020603050405020304" pitchFamily="18" charset="0"/>
              </a:rPr>
              <a:t>, security IDs) include name and associated number, one per user.</a:t>
            </a:r>
          </a:p>
          <a:p>
            <a:pPr lvl="1"/>
            <a:r>
              <a:rPr lang="en-US" altLang="zh-CN" dirty="0">
                <a:latin typeface="Times New Roman" panose="02020603050405020304" pitchFamily="18" charset="0"/>
              </a:rPr>
              <a:t>User ID then associated with all files, processes of that user to determine access control.</a:t>
            </a:r>
          </a:p>
          <a:p>
            <a:pPr lvl="1"/>
            <a:r>
              <a:rPr lang="en-US" altLang="zh-CN" dirty="0">
                <a:latin typeface="Times New Roman" panose="02020603050405020304" pitchFamily="18" charset="0"/>
              </a:rPr>
              <a:t>Group identifier (</a:t>
            </a:r>
            <a:r>
              <a:rPr lang="en-US" altLang="zh-CN" dirty="0">
                <a:solidFill>
                  <a:srgbClr val="0000FF"/>
                </a:solidFill>
                <a:latin typeface="Times New Roman" panose="02020603050405020304" pitchFamily="18" charset="0"/>
              </a:rPr>
              <a:t>group ID</a:t>
            </a:r>
            <a:r>
              <a:rPr lang="en-US" altLang="zh-CN" dirty="0">
                <a:latin typeface="Times New Roman" panose="02020603050405020304" pitchFamily="18" charset="0"/>
              </a:rPr>
              <a:t>) allows set of users to be defined and controls managed, then also associated with each process, file.</a:t>
            </a:r>
          </a:p>
          <a:p>
            <a:pPr lvl="1"/>
            <a:r>
              <a:rPr lang="en-US" altLang="zh-CN" dirty="0">
                <a:solidFill>
                  <a:srgbClr val="0000FF"/>
                </a:solidFill>
                <a:latin typeface="Times New Roman" panose="02020603050405020304" pitchFamily="18" charset="0"/>
              </a:rPr>
              <a:t>Privilege escalation</a:t>
            </a:r>
            <a:r>
              <a:rPr lang="en-US" altLang="zh-CN" dirty="0">
                <a:latin typeface="Times New Roman" panose="02020603050405020304" pitchFamily="18" charset="0"/>
              </a:rPr>
              <a:t> allows user to change to effective ID with more rights.</a:t>
            </a:r>
          </a:p>
        </p:txBody>
      </p:sp>
      <p:sp>
        <p:nvSpPr>
          <p:cNvPr id="2" name="矩形 1">
            <a:extLst>
              <a:ext uri="{FF2B5EF4-FFF2-40B4-BE49-F238E27FC236}">
                <a16:creationId xmlns:a16="http://schemas.microsoft.com/office/drawing/2014/main" id="{F4A66CF7-6051-406B-A7A5-2E3F58F7EDAB}"/>
              </a:ext>
            </a:extLst>
          </p:cNvPr>
          <p:cNvSpPr/>
          <p:nvPr/>
        </p:nvSpPr>
        <p:spPr bwMode="auto">
          <a:xfrm>
            <a:off x="406400" y="5094185"/>
            <a:ext cx="8074865" cy="16114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buClr>
                <a:srgbClr val="0000FF"/>
              </a:buClr>
              <a:buSzPct val="80000"/>
              <a:buFont typeface="Wingdings" panose="05000000000000000000" pitchFamily="2" charset="2"/>
              <a:buChar char="n"/>
            </a:pPr>
            <a:r>
              <a:rPr lang="zh-CN" altLang="en-US" sz="2800" b="1" dirty="0">
                <a:ea typeface="楷体" panose="02010609060101010101" pitchFamily="49" charset="-122"/>
                <a:cs typeface="Times New Roman" panose="02020603050405020304" pitchFamily="18" charset="0"/>
              </a:rPr>
              <a:t>系统安全</a:t>
            </a:r>
            <a:endParaRPr lang="en-US" altLang="zh-CN" sz="2800" b="1" dirty="0">
              <a:ea typeface="楷体" panose="02010609060101010101" pitchFamily="49" charset="-122"/>
              <a:cs typeface="Times New Roman" panose="02020603050405020304" pitchFamily="18" charset="0"/>
            </a:endParaRPr>
          </a:p>
          <a:p>
            <a:pPr marL="342900" indent="-342900">
              <a:buClr>
                <a:srgbClr val="0000FF"/>
              </a:buClr>
              <a:buSzPct val="80000"/>
              <a:buFont typeface="Wingdings" panose="05000000000000000000" pitchFamily="2" charset="2"/>
              <a:buChar char="n"/>
            </a:pPr>
            <a:r>
              <a:rPr lang="zh-CN" altLang="en-US" sz="2800" b="1" dirty="0">
                <a:ea typeface="楷体" panose="02010609060101010101" pitchFamily="49" charset="-122"/>
                <a:cs typeface="Times New Roman" panose="02020603050405020304" pitchFamily="18" charset="0"/>
              </a:rPr>
              <a:t>数据安全</a:t>
            </a:r>
            <a:endParaRPr lang="en-US" altLang="zh-CN" sz="2800" b="1" dirty="0">
              <a:ea typeface="楷体" panose="02010609060101010101" pitchFamily="49" charset="-122"/>
              <a:cs typeface="Times New Roman" panose="02020603050405020304" pitchFamily="18" charset="0"/>
            </a:endParaRPr>
          </a:p>
          <a:p>
            <a:pPr marL="342900" indent="-342900">
              <a:buClr>
                <a:srgbClr val="0000FF"/>
              </a:buClr>
              <a:buSzPct val="80000"/>
              <a:buFont typeface="Wingdings" panose="05000000000000000000" pitchFamily="2" charset="2"/>
              <a:buChar char="n"/>
            </a:pPr>
            <a:r>
              <a:rPr lang="en-US" altLang="zh-CN" sz="2800" b="1" dirty="0">
                <a:ea typeface="楷体" panose="02010609060101010101" pitchFamily="49" charset="-122"/>
                <a:cs typeface="Times New Roman" panose="02020603050405020304" pitchFamily="18" charset="0"/>
              </a:rPr>
              <a:t>IT</a:t>
            </a:r>
            <a:r>
              <a:rPr lang="zh-CN" altLang="en-US" sz="2800" b="1" dirty="0">
                <a:ea typeface="楷体" panose="02010609060101010101" pitchFamily="49" charset="-122"/>
                <a:cs typeface="Times New Roman" panose="02020603050405020304" pitchFamily="18" charset="0"/>
              </a:rPr>
              <a:t>基础设施安全</a:t>
            </a:r>
          </a:p>
        </p:txBody>
      </p:sp>
      <p:sp>
        <p:nvSpPr>
          <p:cNvPr id="7" name="云形 6">
            <a:hlinkClick r:id="rId3" action="ppaction://hlinksldjump"/>
            <a:extLst>
              <a:ext uri="{FF2B5EF4-FFF2-40B4-BE49-F238E27FC236}">
                <a16:creationId xmlns:a16="http://schemas.microsoft.com/office/drawing/2014/main" id="{16357D5D-1CF2-4AE1-BCB0-DBF2C5C83B2F}"/>
              </a:ext>
            </a:extLst>
          </p:cNvPr>
          <p:cNvSpPr/>
          <p:nvPr/>
        </p:nvSpPr>
        <p:spPr bwMode="auto">
          <a:xfrm>
            <a:off x="4019142" y="5449842"/>
            <a:ext cx="4500500" cy="1125125"/>
          </a:xfrm>
          <a:prstGeom prst="cloud">
            <a:avLst/>
          </a:prstGeom>
          <a:solidFill>
            <a:srgbClr val="FFFF00"/>
          </a:solid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2000" b="1" dirty="0">
                <a:solidFill>
                  <a:srgbClr val="0000FF"/>
                </a:solidFill>
                <a:latin typeface="楷体" panose="02010609060101010101" pitchFamily="49" charset="-122"/>
                <a:ea typeface="楷体" panose="02010609060101010101" pitchFamily="49" charset="-122"/>
              </a:rPr>
              <a:t>A5: </a:t>
            </a:r>
            <a:r>
              <a:rPr lang="zh-CN" altLang="en-US" sz="2000" b="1" dirty="0">
                <a:solidFill>
                  <a:srgbClr val="0000FF"/>
                </a:solidFill>
                <a:latin typeface="楷体" panose="02010609060101010101" pitchFamily="49" charset="-122"/>
                <a:ea typeface="楷体" panose="02010609060101010101" pitchFamily="49" charset="-122"/>
              </a:rPr>
              <a:t>核心技术自主可控！</a:t>
            </a:r>
          </a:p>
        </p:txBody>
      </p:sp>
      <p:sp>
        <p:nvSpPr>
          <p:cNvPr id="3" name="动作按钮: 结束 7">
            <a:hlinkClick r:id="" action="ppaction://noaction" highlightClick="1"/>
            <a:extLst>
              <a:ext uri="{FF2B5EF4-FFF2-40B4-BE49-F238E27FC236}">
                <a16:creationId xmlns:a16="http://schemas.microsoft.com/office/drawing/2014/main" id="{85009CED-168F-2C51-A5C1-986F4D4D818D}"/>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altLang="zh-CN" dirty="0"/>
              <a:t>1.10*  Distributed Systems</a:t>
            </a:r>
          </a:p>
        </p:txBody>
      </p:sp>
      <p:sp>
        <p:nvSpPr>
          <p:cNvPr id="410627" name="Rectangle 3"/>
          <p:cNvSpPr>
            <a:spLocks noGrp="1" noChangeArrowheads="1"/>
          </p:cNvSpPr>
          <p:nvPr>
            <p:ph idx="1"/>
          </p:nvPr>
        </p:nvSpPr>
        <p:spPr/>
        <p:txBody>
          <a:bodyPr/>
          <a:lstStyle/>
          <a:p>
            <a:r>
              <a:rPr lang="en-US" altLang="zh-CN" dirty="0">
                <a:latin typeface="Times New Roman" panose="02020603050405020304" pitchFamily="18" charset="0"/>
              </a:rPr>
              <a:t>Distribute the computation among several physical processors.</a:t>
            </a:r>
          </a:p>
          <a:p>
            <a:r>
              <a:rPr lang="en-US" altLang="zh-CN" i="1" dirty="0">
                <a:solidFill>
                  <a:srgbClr val="0000FF"/>
                </a:solidFill>
                <a:latin typeface="Times New Roman" panose="02020603050405020304" pitchFamily="18" charset="0"/>
              </a:rPr>
              <a:t>Loosely coupled system -- distributed system</a:t>
            </a:r>
            <a:r>
              <a:rPr lang="en-US" altLang="zh-CN" dirty="0">
                <a:latin typeface="Times New Roman" panose="02020603050405020304" pitchFamily="18" charset="0"/>
              </a:rPr>
              <a:t> </a:t>
            </a:r>
          </a:p>
          <a:p>
            <a:pPr lvl="1"/>
            <a:r>
              <a:rPr lang="en-US" altLang="zh-CN" dirty="0">
                <a:latin typeface="Times New Roman" panose="02020603050405020304" pitchFamily="18" charset="0"/>
              </a:rPr>
              <a:t>Each processor has its own local memory. </a:t>
            </a:r>
          </a:p>
          <a:p>
            <a:pPr lvl="1"/>
            <a:r>
              <a:rPr lang="en-US" altLang="zh-CN" dirty="0">
                <a:latin typeface="Times New Roman" panose="02020603050405020304" pitchFamily="18" charset="0"/>
              </a:rPr>
              <a:t>Processors communicate with one another through network.</a:t>
            </a:r>
          </a:p>
          <a:p>
            <a:r>
              <a:rPr lang="en-US" altLang="zh-CN" dirty="0">
                <a:latin typeface="Times New Roman" panose="02020603050405020304" pitchFamily="18" charset="0"/>
              </a:rPr>
              <a:t>Advantages of distributed systems:</a:t>
            </a:r>
          </a:p>
          <a:p>
            <a:pPr lvl="1"/>
            <a:r>
              <a:rPr lang="en-US" altLang="zh-CN" dirty="0">
                <a:latin typeface="Times New Roman" panose="02020603050405020304" pitchFamily="18" charset="0"/>
              </a:rPr>
              <a:t>Resources Sharing </a:t>
            </a:r>
          </a:p>
          <a:p>
            <a:pPr lvl="1"/>
            <a:r>
              <a:rPr lang="en-US" altLang="zh-CN" dirty="0">
                <a:latin typeface="Times New Roman" panose="02020603050405020304" pitchFamily="18" charset="0"/>
              </a:rPr>
              <a:t>Computation speed up – load sharing </a:t>
            </a:r>
          </a:p>
          <a:p>
            <a:pPr lvl="1"/>
            <a:r>
              <a:rPr lang="en-US" altLang="zh-CN" dirty="0">
                <a:latin typeface="Times New Roman" panose="02020603050405020304" pitchFamily="18" charset="0"/>
              </a:rPr>
              <a:t>Reliability</a:t>
            </a:r>
          </a:p>
          <a:p>
            <a:pPr lvl="1"/>
            <a:r>
              <a:rPr lang="en-US" altLang="zh-CN" dirty="0">
                <a:latin typeface="Times New Roman" panose="02020603050405020304" pitchFamily="18" charset="0"/>
              </a:rPr>
              <a:t>Communications</a:t>
            </a:r>
          </a:p>
        </p:txBody>
      </p:sp>
      <p:sp>
        <p:nvSpPr>
          <p:cNvPr id="2" name="Rectangle 29">
            <a:extLst>
              <a:ext uri="{FF2B5EF4-FFF2-40B4-BE49-F238E27FC236}">
                <a16:creationId xmlns:a16="http://schemas.microsoft.com/office/drawing/2014/main" id="{608234FE-2F29-FC9F-761B-FB9E568B415A}"/>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55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627">
                                            <p:txEl>
                                              <p:pRg st="0" end="0"/>
                                            </p:txEl>
                                          </p:spTgt>
                                        </p:tgtEl>
                                        <p:attrNameLst>
                                          <p:attrName>style.visibility</p:attrName>
                                        </p:attrNameLst>
                                      </p:cBhvr>
                                      <p:to>
                                        <p:strVal val="visible"/>
                                      </p:to>
                                    </p:set>
                                    <p:animEffect transition="in" filter="wipe(left)">
                                      <p:cBhvr>
                                        <p:cTn id="7" dur="500"/>
                                        <p:tgtEl>
                                          <p:spTgt spid="410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0627">
                                            <p:txEl>
                                              <p:pRg st="1" end="1"/>
                                            </p:txEl>
                                          </p:spTgt>
                                        </p:tgtEl>
                                        <p:attrNameLst>
                                          <p:attrName>style.visibility</p:attrName>
                                        </p:attrNameLst>
                                      </p:cBhvr>
                                      <p:to>
                                        <p:strVal val="visible"/>
                                      </p:to>
                                    </p:set>
                                    <p:animEffect transition="in" filter="wipe(left)">
                                      <p:cBhvr>
                                        <p:cTn id="12" dur="500"/>
                                        <p:tgtEl>
                                          <p:spTgt spid="410627">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10627">
                                            <p:txEl>
                                              <p:pRg st="2" end="2"/>
                                            </p:txEl>
                                          </p:spTgt>
                                        </p:tgtEl>
                                        <p:attrNameLst>
                                          <p:attrName>style.visibility</p:attrName>
                                        </p:attrNameLst>
                                      </p:cBhvr>
                                      <p:to>
                                        <p:strVal val="visible"/>
                                      </p:to>
                                    </p:set>
                                    <p:animEffect transition="in" filter="wipe(left)">
                                      <p:cBhvr>
                                        <p:cTn id="15" dur="500"/>
                                        <p:tgtEl>
                                          <p:spTgt spid="410627">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10627">
                                            <p:txEl>
                                              <p:pRg st="3" end="3"/>
                                            </p:txEl>
                                          </p:spTgt>
                                        </p:tgtEl>
                                        <p:attrNameLst>
                                          <p:attrName>style.visibility</p:attrName>
                                        </p:attrNameLst>
                                      </p:cBhvr>
                                      <p:to>
                                        <p:strVal val="visible"/>
                                      </p:to>
                                    </p:set>
                                    <p:animEffect transition="in" filter="wipe(left)">
                                      <p:cBhvr>
                                        <p:cTn id="18" dur="500"/>
                                        <p:tgtEl>
                                          <p:spTgt spid="410627">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10627">
                                            <p:txEl>
                                              <p:pRg st="4" end="4"/>
                                            </p:txEl>
                                          </p:spTgt>
                                        </p:tgtEl>
                                        <p:attrNameLst>
                                          <p:attrName>style.visibility</p:attrName>
                                        </p:attrNameLst>
                                      </p:cBhvr>
                                      <p:to>
                                        <p:strVal val="visible"/>
                                      </p:to>
                                    </p:set>
                                    <p:animEffect transition="in" filter="wipe(left)">
                                      <p:cBhvr>
                                        <p:cTn id="23" dur="500"/>
                                        <p:tgtEl>
                                          <p:spTgt spid="410627">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10627">
                                            <p:txEl>
                                              <p:pRg st="5" end="5"/>
                                            </p:txEl>
                                          </p:spTgt>
                                        </p:tgtEl>
                                        <p:attrNameLst>
                                          <p:attrName>style.visibility</p:attrName>
                                        </p:attrNameLst>
                                      </p:cBhvr>
                                      <p:to>
                                        <p:strVal val="visible"/>
                                      </p:to>
                                    </p:set>
                                    <p:animEffect transition="in" filter="wipe(left)">
                                      <p:cBhvr>
                                        <p:cTn id="26" dur="500"/>
                                        <p:tgtEl>
                                          <p:spTgt spid="410627">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10627">
                                            <p:txEl>
                                              <p:pRg st="6" end="6"/>
                                            </p:txEl>
                                          </p:spTgt>
                                        </p:tgtEl>
                                        <p:attrNameLst>
                                          <p:attrName>style.visibility</p:attrName>
                                        </p:attrNameLst>
                                      </p:cBhvr>
                                      <p:to>
                                        <p:strVal val="visible"/>
                                      </p:to>
                                    </p:set>
                                    <p:animEffect transition="in" filter="wipe(left)">
                                      <p:cBhvr>
                                        <p:cTn id="29" dur="500"/>
                                        <p:tgtEl>
                                          <p:spTgt spid="410627">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10627">
                                            <p:txEl>
                                              <p:pRg st="7" end="7"/>
                                            </p:txEl>
                                          </p:spTgt>
                                        </p:tgtEl>
                                        <p:attrNameLst>
                                          <p:attrName>style.visibility</p:attrName>
                                        </p:attrNameLst>
                                      </p:cBhvr>
                                      <p:to>
                                        <p:strVal val="visible"/>
                                      </p:to>
                                    </p:set>
                                    <p:animEffect transition="in" filter="wipe(left)">
                                      <p:cBhvr>
                                        <p:cTn id="32" dur="500"/>
                                        <p:tgtEl>
                                          <p:spTgt spid="410627">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10627">
                                            <p:txEl>
                                              <p:pRg st="8" end="8"/>
                                            </p:txEl>
                                          </p:spTgt>
                                        </p:tgtEl>
                                        <p:attrNameLst>
                                          <p:attrName>style.visibility</p:attrName>
                                        </p:attrNameLst>
                                      </p:cBhvr>
                                      <p:to>
                                        <p:strVal val="visible"/>
                                      </p:to>
                                    </p:set>
                                    <p:animEffect transition="in" filter="wipe(left)">
                                      <p:cBhvr>
                                        <p:cTn id="35" dur="500"/>
                                        <p:tgtEl>
                                          <p:spTgt spid="4106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uiExpand="1"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US" altLang="zh-CN" dirty="0"/>
              <a:t>Distributed Systems</a:t>
            </a:r>
          </a:p>
        </p:txBody>
      </p:sp>
      <p:sp>
        <p:nvSpPr>
          <p:cNvPr id="412675" name="Rectangle 3"/>
          <p:cNvSpPr>
            <a:spLocks noGrp="1" noChangeArrowheads="1"/>
          </p:cNvSpPr>
          <p:nvPr>
            <p:ph idx="1"/>
          </p:nvPr>
        </p:nvSpPr>
        <p:spPr/>
        <p:txBody>
          <a:bodyPr>
            <a:normAutofit lnSpcReduction="10000"/>
          </a:bodyPr>
          <a:lstStyle/>
          <a:p>
            <a:pPr>
              <a:spcBef>
                <a:spcPts val="300"/>
              </a:spcBef>
            </a:pPr>
            <a:r>
              <a:rPr lang="en-US" altLang="zh-CN" dirty="0">
                <a:latin typeface="Times New Roman" panose="02020603050405020304" pitchFamily="18" charset="0"/>
              </a:rPr>
              <a:t>Collection of separate, possibly heterogeneous, systems networked together</a:t>
            </a:r>
          </a:p>
          <a:p>
            <a:pPr>
              <a:spcBef>
                <a:spcPts val="300"/>
              </a:spcBef>
            </a:pPr>
            <a:r>
              <a:rPr lang="en-US" altLang="zh-CN" dirty="0">
                <a:solidFill>
                  <a:srgbClr val="0000FF"/>
                </a:solidFill>
                <a:latin typeface="Times New Roman" panose="02020603050405020304" pitchFamily="18" charset="0"/>
              </a:rPr>
              <a:t>Network </a:t>
            </a:r>
            <a:r>
              <a:rPr lang="en-US" altLang="zh-CN" dirty="0">
                <a:latin typeface="Times New Roman" panose="02020603050405020304" pitchFamily="18" charset="0"/>
              </a:rPr>
              <a:t>is a communications path, </a:t>
            </a:r>
          </a:p>
          <a:p>
            <a:pPr lvl="1">
              <a:spcBef>
                <a:spcPts val="300"/>
              </a:spcBef>
            </a:pPr>
            <a:r>
              <a:rPr lang="en-US" altLang="zh-CN" dirty="0">
                <a:solidFill>
                  <a:srgbClr val="0000FF"/>
                </a:solidFill>
                <a:latin typeface="Times New Roman" panose="02020603050405020304" pitchFamily="18" charset="0"/>
              </a:rPr>
              <a:t>Protocols, TCP/IP </a:t>
            </a:r>
            <a:r>
              <a:rPr lang="en-US" altLang="zh-CN" dirty="0">
                <a:latin typeface="Times New Roman" panose="02020603050405020304" pitchFamily="18" charset="0"/>
              </a:rPr>
              <a:t>most common</a:t>
            </a:r>
          </a:p>
          <a:p>
            <a:pPr lvl="1">
              <a:spcBef>
                <a:spcPts val="300"/>
              </a:spcBef>
            </a:pPr>
            <a:r>
              <a:rPr lang="en-US" altLang="zh-CN" dirty="0">
                <a:latin typeface="Times New Roman" panose="02020603050405020304" pitchFamily="18" charset="0"/>
              </a:rPr>
              <a:t>Distances between nodes</a:t>
            </a:r>
          </a:p>
          <a:p>
            <a:pPr lvl="2">
              <a:spcBef>
                <a:spcPts val="300"/>
              </a:spcBef>
            </a:pPr>
            <a:r>
              <a:rPr lang="en-US" altLang="zh-CN" dirty="0">
                <a:latin typeface="Times New Roman" panose="02020603050405020304" pitchFamily="18" charset="0"/>
              </a:rPr>
              <a:t>Local Area Network (LAN),  Wide Area Network (WAN)</a:t>
            </a:r>
          </a:p>
          <a:p>
            <a:pPr lvl="2">
              <a:spcBef>
                <a:spcPts val="300"/>
              </a:spcBef>
            </a:pPr>
            <a:r>
              <a:rPr lang="en-US" altLang="zh-CN" dirty="0">
                <a:latin typeface="Times New Roman" panose="02020603050405020304" pitchFamily="18" charset="0"/>
              </a:rPr>
              <a:t>Metropolitan Area Network (MAN),  Personal Area Network (PAN)</a:t>
            </a:r>
          </a:p>
          <a:p>
            <a:pPr lvl="1">
              <a:spcBef>
                <a:spcPts val="300"/>
              </a:spcBef>
            </a:pPr>
            <a:r>
              <a:rPr lang="en-US" altLang="zh-CN" dirty="0">
                <a:latin typeface="Times New Roman" panose="02020603050405020304" pitchFamily="18" charset="0"/>
              </a:rPr>
              <a:t>Transport media</a:t>
            </a:r>
          </a:p>
          <a:p>
            <a:pPr lvl="2">
              <a:spcBef>
                <a:spcPts val="300"/>
              </a:spcBef>
            </a:pPr>
            <a:r>
              <a:rPr lang="en-US" altLang="zh-CN" dirty="0">
                <a:latin typeface="Times New Roman" panose="02020603050405020304" pitchFamily="18" charset="0"/>
              </a:rPr>
              <a:t>Copper wires, fiber strands, wireless transmissions between satellites, microwave dishes, and radios.</a:t>
            </a:r>
          </a:p>
          <a:p>
            <a:pPr lvl="1">
              <a:spcBef>
                <a:spcPts val="300"/>
              </a:spcBef>
            </a:pPr>
            <a:r>
              <a:rPr lang="en-US" altLang="zh-CN" dirty="0">
                <a:latin typeface="Times New Roman" panose="02020603050405020304" pitchFamily="18" charset="0"/>
              </a:rPr>
              <a:t>May be either client-server or peer-to-peer systems.</a:t>
            </a:r>
          </a:p>
          <a:p>
            <a:pPr>
              <a:spcBef>
                <a:spcPts val="300"/>
              </a:spcBef>
            </a:pPr>
            <a:r>
              <a:rPr lang="en-US" altLang="zh-CN" dirty="0">
                <a:solidFill>
                  <a:srgbClr val="0000FF"/>
                </a:solidFill>
                <a:latin typeface="Times New Roman" panose="02020603050405020304" pitchFamily="18" charset="0"/>
              </a:rPr>
              <a:t>Network Operating System </a:t>
            </a:r>
            <a:r>
              <a:rPr lang="en-US" altLang="zh-CN" dirty="0">
                <a:latin typeface="Times New Roman" panose="02020603050405020304" pitchFamily="18" charset="0"/>
              </a:rPr>
              <a:t>provides features between systems across network.</a:t>
            </a:r>
          </a:p>
          <a:p>
            <a:pPr lvl="1">
              <a:spcBef>
                <a:spcPts val="300"/>
              </a:spcBef>
            </a:pPr>
            <a:r>
              <a:rPr lang="en-US" altLang="zh-CN" dirty="0">
                <a:latin typeface="Times New Roman" panose="02020603050405020304" pitchFamily="18" charset="0"/>
              </a:rPr>
              <a:t>Communication scheme allows systems to exchange messages.</a:t>
            </a:r>
          </a:p>
        </p:txBody>
      </p:sp>
      <p:sp>
        <p:nvSpPr>
          <p:cNvPr id="2" name="Rectangle 29">
            <a:extLst>
              <a:ext uri="{FF2B5EF4-FFF2-40B4-BE49-F238E27FC236}">
                <a16:creationId xmlns:a16="http://schemas.microsoft.com/office/drawing/2014/main" id="{77AF0593-94D8-DE4B-3C43-0CB2B5B425FE}"/>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56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2675">
                                            <p:txEl>
                                              <p:pRg st="0" end="0"/>
                                            </p:txEl>
                                          </p:spTgt>
                                        </p:tgtEl>
                                        <p:attrNameLst>
                                          <p:attrName>style.visibility</p:attrName>
                                        </p:attrNameLst>
                                      </p:cBhvr>
                                      <p:to>
                                        <p:strVal val="visible"/>
                                      </p:to>
                                    </p:set>
                                    <p:animEffect transition="in" filter="wipe(left)">
                                      <p:cBhvr>
                                        <p:cTn id="7" dur="500"/>
                                        <p:tgtEl>
                                          <p:spTgt spid="412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2675">
                                            <p:txEl>
                                              <p:pRg st="1" end="1"/>
                                            </p:txEl>
                                          </p:spTgt>
                                        </p:tgtEl>
                                        <p:attrNameLst>
                                          <p:attrName>style.visibility</p:attrName>
                                        </p:attrNameLst>
                                      </p:cBhvr>
                                      <p:to>
                                        <p:strVal val="visible"/>
                                      </p:to>
                                    </p:set>
                                    <p:animEffect transition="in" filter="wipe(left)">
                                      <p:cBhvr>
                                        <p:cTn id="12" dur="500"/>
                                        <p:tgtEl>
                                          <p:spTgt spid="41267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12675">
                                            <p:txEl>
                                              <p:pRg st="2" end="2"/>
                                            </p:txEl>
                                          </p:spTgt>
                                        </p:tgtEl>
                                        <p:attrNameLst>
                                          <p:attrName>style.visibility</p:attrName>
                                        </p:attrNameLst>
                                      </p:cBhvr>
                                      <p:to>
                                        <p:strVal val="visible"/>
                                      </p:to>
                                    </p:set>
                                    <p:animEffect transition="in" filter="wipe(left)">
                                      <p:cBhvr>
                                        <p:cTn id="15" dur="500"/>
                                        <p:tgtEl>
                                          <p:spTgt spid="41267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12675">
                                            <p:txEl>
                                              <p:pRg st="3" end="3"/>
                                            </p:txEl>
                                          </p:spTgt>
                                        </p:tgtEl>
                                        <p:attrNameLst>
                                          <p:attrName>style.visibility</p:attrName>
                                        </p:attrNameLst>
                                      </p:cBhvr>
                                      <p:to>
                                        <p:strVal val="visible"/>
                                      </p:to>
                                    </p:set>
                                    <p:animEffect transition="in" filter="wipe(left)">
                                      <p:cBhvr>
                                        <p:cTn id="18" dur="500"/>
                                        <p:tgtEl>
                                          <p:spTgt spid="412675">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12675">
                                            <p:txEl>
                                              <p:pRg st="4" end="4"/>
                                            </p:txEl>
                                          </p:spTgt>
                                        </p:tgtEl>
                                        <p:attrNameLst>
                                          <p:attrName>style.visibility</p:attrName>
                                        </p:attrNameLst>
                                      </p:cBhvr>
                                      <p:to>
                                        <p:strVal val="visible"/>
                                      </p:to>
                                    </p:set>
                                    <p:animEffect transition="in" filter="wipe(left)">
                                      <p:cBhvr>
                                        <p:cTn id="21" dur="500"/>
                                        <p:tgtEl>
                                          <p:spTgt spid="412675">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12675">
                                            <p:txEl>
                                              <p:pRg st="5" end="5"/>
                                            </p:txEl>
                                          </p:spTgt>
                                        </p:tgtEl>
                                        <p:attrNameLst>
                                          <p:attrName>style.visibility</p:attrName>
                                        </p:attrNameLst>
                                      </p:cBhvr>
                                      <p:to>
                                        <p:strVal val="visible"/>
                                      </p:to>
                                    </p:set>
                                    <p:animEffect transition="in" filter="wipe(left)">
                                      <p:cBhvr>
                                        <p:cTn id="24" dur="500"/>
                                        <p:tgtEl>
                                          <p:spTgt spid="412675">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12675">
                                            <p:txEl>
                                              <p:pRg st="6" end="6"/>
                                            </p:txEl>
                                          </p:spTgt>
                                        </p:tgtEl>
                                        <p:attrNameLst>
                                          <p:attrName>style.visibility</p:attrName>
                                        </p:attrNameLst>
                                      </p:cBhvr>
                                      <p:to>
                                        <p:strVal val="visible"/>
                                      </p:to>
                                    </p:set>
                                    <p:animEffect transition="in" filter="wipe(left)">
                                      <p:cBhvr>
                                        <p:cTn id="27" dur="500"/>
                                        <p:tgtEl>
                                          <p:spTgt spid="412675">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12675">
                                            <p:txEl>
                                              <p:pRg st="7" end="7"/>
                                            </p:txEl>
                                          </p:spTgt>
                                        </p:tgtEl>
                                        <p:attrNameLst>
                                          <p:attrName>style.visibility</p:attrName>
                                        </p:attrNameLst>
                                      </p:cBhvr>
                                      <p:to>
                                        <p:strVal val="visible"/>
                                      </p:to>
                                    </p:set>
                                    <p:animEffect transition="in" filter="wipe(left)">
                                      <p:cBhvr>
                                        <p:cTn id="30" dur="500"/>
                                        <p:tgtEl>
                                          <p:spTgt spid="412675">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12675">
                                            <p:txEl>
                                              <p:pRg st="8" end="8"/>
                                            </p:txEl>
                                          </p:spTgt>
                                        </p:tgtEl>
                                        <p:attrNameLst>
                                          <p:attrName>style.visibility</p:attrName>
                                        </p:attrNameLst>
                                      </p:cBhvr>
                                      <p:to>
                                        <p:strVal val="visible"/>
                                      </p:to>
                                    </p:set>
                                    <p:animEffect transition="in" filter="wipe(left)">
                                      <p:cBhvr>
                                        <p:cTn id="33" dur="500"/>
                                        <p:tgtEl>
                                          <p:spTgt spid="412675">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12675">
                                            <p:txEl>
                                              <p:pRg st="9" end="9"/>
                                            </p:txEl>
                                          </p:spTgt>
                                        </p:tgtEl>
                                        <p:attrNameLst>
                                          <p:attrName>style.visibility</p:attrName>
                                        </p:attrNameLst>
                                      </p:cBhvr>
                                      <p:to>
                                        <p:strVal val="visible"/>
                                      </p:to>
                                    </p:set>
                                    <p:animEffect transition="in" filter="wipe(left)">
                                      <p:cBhvr>
                                        <p:cTn id="38" dur="500"/>
                                        <p:tgtEl>
                                          <p:spTgt spid="412675">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12675">
                                            <p:txEl>
                                              <p:pRg st="10" end="10"/>
                                            </p:txEl>
                                          </p:spTgt>
                                        </p:tgtEl>
                                        <p:attrNameLst>
                                          <p:attrName>style.visibility</p:attrName>
                                        </p:attrNameLst>
                                      </p:cBhvr>
                                      <p:to>
                                        <p:strVal val="visible"/>
                                      </p:to>
                                    </p:set>
                                    <p:animEffect transition="in" filter="wipe(left)">
                                      <p:cBhvr>
                                        <p:cTn id="41" dur="500"/>
                                        <p:tgtEl>
                                          <p:spTgt spid="41267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5" grpId="0" uiExpand="1"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9">
            <a:extLst>
              <a:ext uri="{FF2B5EF4-FFF2-40B4-BE49-F238E27FC236}">
                <a16:creationId xmlns:a16="http://schemas.microsoft.com/office/drawing/2014/main" id="{6845C96E-EE7B-7B0B-994C-FF274471997B}"/>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57</a:t>
            </a:fld>
            <a:endParaRPr lang="en-US" altLang="zh-CN"/>
          </a:p>
        </p:txBody>
      </p:sp>
      <p:sp>
        <p:nvSpPr>
          <p:cNvPr id="414722" name="Rectangle 2"/>
          <p:cNvSpPr>
            <a:spLocks noGrp="1" noChangeArrowheads="1"/>
          </p:cNvSpPr>
          <p:nvPr>
            <p:ph type="title"/>
          </p:nvPr>
        </p:nvSpPr>
        <p:spPr/>
        <p:txBody>
          <a:bodyPr/>
          <a:lstStyle/>
          <a:p>
            <a:r>
              <a:rPr lang="en-US" altLang="zh-CN" dirty="0"/>
              <a:t>Distributed Systems</a:t>
            </a:r>
          </a:p>
        </p:txBody>
      </p:sp>
      <p:sp>
        <p:nvSpPr>
          <p:cNvPr id="414723" name="Rectangle 3"/>
          <p:cNvSpPr>
            <a:spLocks noGrp="1" noChangeArrowheads="1"/>
          </p:cNvSpPr>
          <p:nvPr>
            <p:ph idx="1"/>
          </p:nvPr>
        </p:nvSpPr>
        <p:spPr/>
        <p:txBody>
          <a:bodyPr/>
          <a:lstStyle/>
          <a:p>
            <a:r>
              <a:rPr lang="en-US" altLang="zh-CN" dirty="0">
                <a:latin typeface="Times New Roman" panose="02020603050405020304" pitchFamily="18" charset="0"/>
              </a:rPr>
              <a:t>Client-server structure:</a:t>
            </a:r>
          </a:p>
          <a:p>
            <a:r>
              <a:rPr lang="en-US" altLang="zh-CN" dirty="0">
                <a:solidFill>
                  <a:srgbClr val="0000FF"/>
                </a:solidFill>
                <a:latin typeface="Times New Roman" panose="02020603050405020304" pitchFamily="18" charset="0"/>
              </a:rPr>
              <a:t>Network Operating System</a:t>
            </a:r>
          </a:p>
          <a:p>
            <a:pPr lvl="1"/>
            <a:r>
              <a:rPr lang="en-US" altLang="zh-CN" dirty="0">
                <a:latin typeface="Times New Roman" panose="02020603050405020304" pitchFamily="18" charset="0"/>
              </a:rPr>
              <a:t>provides file sharing across the network.</a:t>
            </a:r>
          </a:p>
          <a:p>
            <a:pPr lvl="1"/>
            <a:r>
              <a:rPr lang="en-US" altLang="zh-CN" dirty="0">
                <a:latin typeface="Times New Roman" panose="02020603050405020304" pitchFamily="18" charset="0"/>
              </a:rPr>
              <a:t>provides communication scheme allowing different processes on different computers to exchange messages.</a:t>
            </a:r>
          </a:p>
          <a:p>
            <a:pPr lvl="1"/>
            <a:r>
              <a:rPr lang="en-US" altLang="zh-CN" dirty="0">
                <a:latin typeface="Times New Roman" panose="02020603050405020304" pitchFamily="18" charset="0"/>
              </a:rPr>
              <a:t>runs independently from other computers on the network.</a:t>
            </a:r>
          </a:p>
          <a:p>
            <a:r>
              <a:rPr lang="en-US" altLang="zh-CN" dirty="0">
                <a:solidFill>
                  <a:srgbClr val="0000FF"/>
                </a:solidFill>
                <a:latin typeface="Times New Roman" panose="02020603050405020304" pitchFamily="18" charset="0"/>
              </a:rPr>
              <a:t>Distributed Operating System</a:t>
            </a:r>
          </a:p>
          <a:p>
            <a:pPr lvl="1"/>
            <a:r>
              <a:rPr lang="en-US" altLang="zh-CN" dirty="0">
                <a:latin typeface="Times New Roman" panose="02020603050405020304" pitchFamily="18" charset="0"/>
              </a:rPr>
              <a:t>less autonomy between computers</a:t>
            </a:r>
          </a:p>
          <a:p>
            <a:pPr lvl="1"/>
            <a:r>
              <a:rPr lang="en-US" altLang="zh-CN" dirty="0">
                <a:latin typeface="Times New Roman" panose="02020603050405020304" pitchFamily="18" charset="0"/>
              </a:rPr>
              <a:t>gives the impression there is a single operating system controlling the network.</a:t>
            </a:r>
          </a:p>
          <a:p>
            <a:pPr lvl="1"/>
            <a:r>
              <a:rPr lang="en-US" altLang="zh-CN" dirty="0">
                <a:solidFill>
                  <a:srgbClr val="0000FF"/>
                </a:solidFill>
                <a:latin typeface="Times New Roman" panose="02020603050405020304" pitchFamily="18" charset="0"/>
              </a:rPr>
              <a:t>Process migration</a:t>
            </a:r>
            <a:endParaRPr lang="en-US" altLang="zh-CN" dirty="0">
              <a:latin typeface="Times New Roman" panose="02020603050405020304" pitchFamily="18"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449" y="965494"/>
            <a:ext cx="5068227" cy="136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动作按钮: 结束 7">
            <a:hlinkClick r:id="" action="ppaction://noaction" highlightClick="1"/>
            <a:extLst>
              <a:ext uri="{FF2B5EF4-FFF2-40B4-BE49-F238E27FC236}">
                <a16:creationId xmlns:a16="http://schemas.microsoft.com/office/drawing/2014/main" id="{9B079519-6611-F0F4-CD8E-20180B78BF2C}"/>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4723">
                                            <p:txEl>
                                              <p:pRg st="0" end="0"/>
                                            </p:txEl>
                                          </p:spTgt>
                                        </p:tgtEl>
                                        <p:attrNameLst>
                                          <p:attrName>style.visibility</p:attrName>
                                        </p:attrNameLst>
                                      </p:cBhvr>
                                      <p:to>
                                        <p:strVal val="visible"/>
                                      </p:to>
                                    </p:set>
                                    <p:animEffect transition="in" filter="wipe(left)">
                                      <p:cBhvr>
                                        <p:cTn id="7" dur="500"/>
                                        <p:tgtEl>
                                          <p:spTgt spid="4147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4723">
                                            <p:txEl>
                                              <p:pRg st="1" end="1"/>
                                            </p:txEl>
                                          </p:spTgt>
                                        </p:tgtEl>
                                        <p:attrNameLst>
                                          <p:attrName>style.visibility</p:attrName>
                                        </p:attrNameLst>
                                      </p:cBhvr>
                                      <p:to>
                                        <p:strVal val="visible"/>
                                      </p:to>
                                    </p:set>
                                    <p:animEffect transition="in" filter="wipe(left)">
                                      <p:cBhvr>
                                        <p:cTn id="12" dur="500"/>
                                        <p:tgtEl>
                                          <p:spTgt spid="41472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14723">
                                            <p:txEl>
                                              <p:pRg st="2" end="2"/>
                                            </p:txEl>
                                          </p:spTgt>
                                        </p:tgtEl>
                                        <p:attrNameLst>
                                          <p:attrName>style.visibility</p:attrName>
                                        </p:attrNameLst>
                                      </p:cBhvr>
                                      <p:to>
                                        <p:strVal val="visible"/>
                                      </p:to>
                                    </p:set>
                                    <p:animEffect transition="in" filter="wipe(left)">
                                      <p:cBhvr>
                                        <p:cTn id="15" dur="500"/>
                                        <p:tgtEl>
                                          <p:spTgt spid="41472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14723">
                                            <p:txEl>
                                              <p:pRg st="3" end="3"/>
                                            </p:txEl>
                                          </p:spTgt>
                                        </p:tgtEl>
                                        <p:attrNameLst>
                                          <p:attrName>style.visibility</p:attrName>
                                        </p:attrNameLst>
                                      </p:cBhvr>
                                      <p:to>
                                        <p:strVal val="visible"/>
                                      </p:to>
                                    </p:set>
                                    <p:animEffect transition="in" filter="wipe(left)">
                                      <p:cBhvr>
                                        <p:cTn id="18" dur="500"/>
                                        <p:tgtEl>
                                          <p:spTgt spid="41472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14723">
                                            <p:txEl>
                                              <p:pRg st="4" end="4"/>
                                            </p:txEl>
                                          </p:spTgt>
                                        </p:tgtEl>
                                        <p:attrNameLst>
                                          <p:attrName>style.visibility</p:attrName>
                                        </p:attrNameLst>
                                      </p:cBhvr>
                                      <p:to>
                                        <p:strVal val="visible"/>
                                      </p:to>
                                    </p:set>
                                    <p:animEffect transition="in" filter="wipe(left)">
                                      <p:cBhvr>
                                        <p:cTn id="21" dur="500"/>
                                        <p:tgtEl>
                                          <p:spTgt spid="41472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14723">
                                            <p:txEl>
                                              <p:pRg st="5" end="5"/>
                                            </p:txEl>
                                          </p:spTgt>
                                        </p:tgtEl>
                                        <p:attrNameLst>
                                          <p:attrName>style.visibility</p:attrName>
                                        </p:attrNameLst>
                                      </p:cBhvr>
                                      <p:to>
                                        <p:strVal val="visible"/>
                                      </p:to>
                                    </p:set>
                                    <p:animEffect transition="in" filter="wipe(left)">
                                      <p:cBhvr>
                                        <p:cTn id="26" dur="500"/>
                                        <p:tgtEl>
                                          <p:spTgt spid="41472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14723">
                                            <p:txEl>
                                              <p:pRg st="6" end="6"/>
                                            </p:txEl>
                                          </p:spTgt>
                                        </p:tgtEl>
                                        <p:attrNameLst>
                                          <p:attrName>style.visibility</p:attrName>
                                        </p:attrNameLst>
                                      </p:cBhvr>
                                      <p:to>
                                        <p:strVal val="visible"/>
                                      </p:to>
                                    </p:set>
                                    <p:animEffect transition="in" filter="wipe(left)">
                                      <p:cBhvr>
                                        <p:cTn id="29" dur="500"/>
                                        <p:tgtEl>
                                          <p:spTgt spid="41472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14723">
                                            <p:txEl>
                                              <p:pRg st="7" end="7"/>
                                            </p:txEl>
                                          </p:spTgt>
                                        </p:tgtEl>
                                        <p:attrNameLst>
                                          <p:attrName>style.visibility</p:attrName>
                                        </p:attrNameLst>
                                      </p:cBhvr>
                                      <p:to>
                                        <p:strVal val="visible"/>
                                      </p:to>
                                    </p:set>
                                    <p:animEffect transition="in" filter="wipe(left)">
                                      <p:cBhvr>
                                        <p:cTn id="32" dur="500"/>
                                        <p:tgtEl>
                                          <p:spTgt spid="41472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14723">
                                            <p:txEl>
                                              <p:pRg st="8" end="8"/>
                                            </p:txEl>
                                          </p:spTgt>
                                        </p:tgtEl>
                                        <p:attrNameLst>
                                          <p:attrName>style.visibility</p:attrName>
                                        </p:attrNameLst>
                                      </p:cBhvr>
                                      <p:to>
                                        <p:strVal val="visible"/>
                                      </p:to>
                                    </p:set>
                                    <p:animEffect transition="in" filter="wipe(left)">
                                      <p:cBhvr>
                                        <p:cTn id="35" dur="500"/>
                                        <p:tgtEl>
                                          <p:spTgt spid="41472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32"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out)">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3" grpId="0" uiExpand="1" build="p" autoUpdateAnimBg="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zh-CN" dirty="0"/>
              <a:t>1.11  Special-Purpose Systems</a:t>
            </a:r>
          </a:p>
        </p:txBody>
      </p:sp>
      <p:sp>
        <p:nvSpPr>
          <p:cNvPr id="377859" name="Rectangle 3"/>
          <p:cNvSpPr>
            <a:spLocks noGrp="1" noChangeArrowheads="1"/>
          </p:cNvSpPr>
          <p:nvPr>
            <p:ph idx="1"/>
          </p:nvPr>
        </p:nvSpPr>
        <p:spPr/>
        <p:txBody>
          <a:bodyPr/>
          <a:lstStyle/>
          <a:p>
            <a:r>
              <a:rPr lang="en-US" altLang="zh-CN" dirty="0">
                <a:latin typeface="Times New Roman" panose="02020603050405020304" pitchFamily="18" charset="0"/>
              </a:rPr>
              <a:t>Real-time systems</a:t>
            </a:r>
          </a:p>
          <a:p>
            <a:r>
              <a:rPr lang="en-US" altLang="zh-CN" dirty="0">
                <a:latin typeface="Times New Roman" panose="02020603050405020304" pitchFamily="18" charset="0"/>
              </a:rPr>
              <a:t>Real-time embedded systems</a:t>
            </a:r>
          </a:p>
          <a:p>
            <a:r>
              <a:rPr lang="en-US" altLang="zh-CN" dirty="0">
                <a:latin typeface="Times New Roman" panose="02020603050405020304" pitchFamily="18" charset="0"/>
              </a:rPr>
              <a:t>Multimedia systems</a:t>
            </a:r>
          </a:p>
          <a:p>
            <a:r>
              <a:rPr lang="en-US" altLang="zh-CN" dirty="0">
                <a:latin typeface="Times New Roman" panose="02020603050405020304" pitchFamily="18" charset="0"/>
              </a:rPr>
              <a:t>Handheld systems</a:t>
            </a:r>
          </a:p>
        </p:txBody>
      </p:sp>
      <p:sp>
        <p:nvSpPr>
          <p:cNvPr id="2" name="Rectangle 29">
            <a:extLst>
              <a:ext uri="{FF2B5EF4-FFF2-40B4-BE49-F238E27FC236}">
                <a16:creationId xmlns:a16="http://schemas.microsoft.com/office/drawing/2014/main" id="{C0F80086-A429-E868-B8A3-5FF9869ED830}"/>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58</a:t>
            </a:fld>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Real-Time Systems</a:t>
            </a:r>
            <a:endParaRPr lang="zh-CN" altLang="en-US" dirty="0"/>
          </a:p>
        </p:txBody>
      </p:sp>
      <p:sp>
        <p:nvSpPr>
          <p:cNvPr id="419843"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Used when there are rigid time requirements on the operation of a processor or the flow of data.</a:t>
            </a:r>
          </a:p>
          <a:p>
            <a:r>
              <a:rPr lang="en-US" altLang="zh-CN" dirty="0">
                <a:latin typeface="Times New Roman" panose="02020603050405020304" pitchFamily="18" charset="0"/>
              </a:rPr>
              <a:t>Often used as a control device in a dedicated application, such as controlling scientific experiments, medical imaging systems, industrial control systems, and some display systems.</a:t>
            </a:r>
          </a:p>
          <a:p>
            <a:r>
              <a:rPr lang="en-US" altLang="zh-CN" dirty="0">
                <a:latin typeface="Times New Roman" panose="02020603050405020304" pitchFamily="18" charset="0"/>
              </a:rPr>
              <a:t>Has well-defined fixed time constraints. </a:t>
            </a:r>
            <a:br>
              <a:rPr lang="en-US" altLang="zh-CN" dirty="0">
                <a:latin typeface="Times New Roman" panose="02020603050405020304" pitchFamily="18" charset="0"/>
              </a:rPr>
            </a:br>
            <a:r>
              <a:rPr lang="en-US" altLang="zh-CN" dirty="0">
                <a:latin typeface="Times New Roman" panose="02020603050405020304" pitchFamily="18" charset="0"/>
              </a:rPr>
              <a:t>Processing must be done within the defined constraints, or the system will fail.</a:t>
            </a:r>
          </a:p>
          <a:p>
            <a:r>
              <a:rPr lang="en-US" altLang="zh-CN" dirty="0">
                <a:latin typeface="Times New Roman" panose="02020603050405020304" pitchFamily="18" charset="0"/>
              </a:rPr>
              <a:t>There are two classes of real-time systems</a:t>
            </a:r>
          </a:p>
          <a:p>
            <a:pPr lvl="1"/>
            <a:r>
              <a:rPr lang="en-US" altLang="zh-CN" dirty="0">
                <a:latin typeface="Times New Roman" panose="02020603050405020304" pitchFamily="18" charset="0"/>
              </a:rPr>
              <a:t>hard real-time system</a:t>
            </a:r>
          </a:p>
          <a:p>
            <a:pPr lvl="1"/>
            <a:r>
              <a:rPr lang="en-US" altLang="zh-CN" dirty="0">
                <a:latin typeface="Times New Roman" panose="02020603050405020304" pitchFamily="18" charset="0"/>
              </a:rPr>
              <a:t>soft real-time system.</a:t>
            </a:r>
          </a:p>
        </p:txBody>
      </p:sp>
      <p:sp>
        <p:nvSpPr>
          <p:cNvPr id="3" name="Rectangle 29">
            <a:extLst>
              <a:ext uri="{FF2B5EF4-FFF2-40B4-BE49-F238E27FC236}">
                <a16:creationId xmlns:a16="http://schemas.microsoft.com/office/drawing/2014/main" id="{FF27C8C3-C68A-5D1E-63CA-71C16C8E62A4}"/>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59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9843">
                                            <p:txEl>
                                              <p:pRg st="0" end="0"/>
                                            </p:txEl>
                                          </p:spTgt>
                                        </p:tgtEl>
                                        <p:attrNameLst>
                                          <p:attrName>style.visibility</p:attrName>
                                        </p:attrNameLst>
                                      </p:cBhvr>
                                      <p:to>
                                        <p:strVal val="visible"/>
                                      </p:to>
                                    </p:set>
                                    <p:animEffect transition="in" filter="wipe(left)">
                                      <p:cBhvr>
                                        <p:cTn id="7" dur="500"/>
                                        <p:tgtEl>
                                          <p:spTgt spid="419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9843">
                                            <p:txEl>
                                              <p:pRg st="1" end="1"/>
                                            </p:txEl>
                                          </p:spTgt>
                                        </p:tgtEl>
                                        <p:attrNameLst>
                                          <p:attrName>style.visibility</p:attrName>
                                        </p:attrNameLst>
                                      </p:cBhvr>
                                      <p:to>
                                        <p:strVal val="visible"/>
                                      </p:to>
                                    </p:set>
                                    <p:animEffect transition="in" filter="wipe(left)">
                                      <p:cBhvr>
                                        <p:cTn id="12" dur="500"/>
                                        <p:tgtEl>
                                          <p:spTgt spid="4198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9843">
                                            <p:txEl>
                                              <p:pRg st="2" end="2"/>
                                            </p:txEl>
                                          </p:spTgt>
                                        </p:tgtEl>
                                        <p:attrNameLst>
                                          <p:attrName>style.visibility</p:attrName>
                                        </p:attrNameLst>
                                      </p:cBhvr>
                                      <p:to>
                                        <p:strVal val="visible"/>
                                      </p:to>
                                    </p:set>
                                    <p:animEffect transition="in" filter="wipe(left)">
                                      <p:cBhvr>
                                        <p:cTn id="17" dur="500"/>
                                        <p:tgtEl>
                                          <p:spTgt spid="4198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9843">
                                            <p:txEl>
                                              <p:pRg st="3" end="3"/>
                                            </p:txEl>
                                          </p:spTgt>
                                        </p:tgtEl>
                                        <p:attrNameLst>
                                          <p:attrName>style.visibility</p:attrName>
                                        </p:attrNameLst>
                                      </p:cBhvr>
                                      <p:to>
                                        <p:strVal val="visible"/>
                                      </p:to>
                                    </p:set>
                                    <p:animEffect transition="in" filter="wipe(left)">
                                      <p:cBhvr>
                                        <p:cTn id="22" dur="500"/>
                                        <p:tgtEl>
                                          <p:spTgt spid="419843">
                                            <p:txEl>
                                              <p:pRg st="3" end="3"/>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19843">
                                            <p:txEl>
                                              <p:pRg st="4" end="4"/>
                                            </p:txEl>
                                          </p:spTgt>
                                        </p:tgtEl>
                                        <p:attrNameLst>
                                          <p:attrName>style.visibility</p:attrName>
                                        </p:attrNameLst>
                                      </p:cBhvr>
                                      <p:to>
                                        <p:strVal val="visible"/>
                                      </p:to>
                                    </p:set>
                                    <p:animEffect transition="in" filter="wipe(left)">
                                      <p:cBhvr>
                                        <p:cTn id="25" dur="500"/>
                                        <p:tgtEl>
                                          <p:spTgt spid="419843">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19843">
                                            <p:txEl>
                                              <p:pRg st="5" end="5"/>
                                            </p:txEl>
                                          </p:spTgt>
                                        </p:tgtEl>
                                        <p:attrNameLst>
                                          <p:attrName>style.visibility</p:attrName>
                                        </p:attrNameLst>
                                      </p:cBhvr>
                                      <p:to>
                                        <p:strVal val="visible"/>
                                      </p:to>
                                    </p:set>
                                    <p:animEffect transition="in" filter="wipe(left)">
                                      <p:cBhvr>
                                        <p:cTn id="28" dur="500"/>
                                        <p:tgtEl>
                                          <p:spTgt spid="419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3" grpId="0" uiExpand="1"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User view</a:t>
            </a:r>
            <a:endParaRPr lang="zh-CN" altLang="en-US" dirty="0"/>
          </a:p>
        </p:txBody>
      </p:sp>
      <p:sp>
        <p:nvSpPr>
          <p:cNvPr id="183299" name="Rectangle 3"/>
          <p:cNvSpPr>
            <a:spLocks noGrp="1" noChangeArrowheads="1"/>
          </p:cNvSpPr>
          <p:nvPr>
            <p:ph idx="1"/>
          </p:nvPr>
        </p:nvSpPr>
        <p:spPr/>
        <p:txBody>
          <a:bodyPr/>
          <a:lstStyle/>
          <a:p>
            <a:pPr>
              <a:lnSpc>
                <a:spcPct val="120000"/>
              </a:lnSpc>
            </a:pPr>
            <a:r>
              <a:rPr lang="en-US" altLang="zh-CN" dirty="0">
                <a:latin typeface="Times New Roman" panose="02020603050405020304" pitchFamily="18" charset="0"/>
              </a:rPr>
              <a:t>Varies according to the </a:t>
            </a:r>
            <a:r>
              <a:rPr lang="en-US" altLang="zh-CN" dirty="0">
                <a:solidFill>
                  <a:srgbClr val="0000FF"/>
                </a:solidFill>
                <a:latin typeface="Times New Roman" panose="02020603050405020304" pitchFamily="18" charset="0"/>
              </a:rPr>
              <a:t>interface</a:t>
            </a:r>
            <a:r>
              <a:rPr lang="en-US" altLang="zh-CN" dirty="0">
                <a:latin typeface="Times New Roman" panose="02020603050405020304" pitchFamily="18" charset="0"/>
              </a:rPr>
              <a:t> being used.</a:t>
            </a:r>
          </a:p>
          <a:p>
            <a:pPr>
              <a:lnSpc>
                <a:spcPct val="120000"/>
              </a:lnSpc>
            </a:pPr>
            <a:r>
              <a:rPr lang="en-US" altLang="zh-CN" dirty="0">
                <a:latin typeface="Times New Roman" panose="02020603050405020304" pitchFamily="18" charset="0"/>
              </a:rPr>
              <a:t>Designation goal for different OS</a:t>
            </a:r>
          </a:p>
          <a:p>
            <a:pPr lvl="1">
              <a:lnSpc>
                <a:spcPct val="120000"/>
              </a:lnSpc>
            </a:pPr>
            <a:r>
              <a:rPr lang="en-US" altLang="zh-CN" dirty="0">
                <a:solidFill>
                  <a:srgbClr val="0000FF"/>
                </a:solidFill>
                <a:latin typeface="Times New Roman" panose="02020603050405020304" pitchFamily="18" charset="0"/>
              </a:rPr>
              <a:t>PC</a:t>
            </a:r>
            <a:r>
              <a:rPr lang="en-US" altLang="zh-CN" dirty="0">
                <a:latin typeface="Times New Roman" panose="02020603050405020304" pitchFamily="18" charset="0"/>
              </a:rPr>
              <a:t> -- ease to use, performance</a:t>
            </a:r>
          </a:p>
          <a:p>
            <a:pPr lvl="1">
              <a:lnSpc>
                <a:spcPct val="120000"/>
              </a:lnSpc>
            </a:pPr>
            <a:r>
              <a:rPr lang="en-US" altLang="zh-CN" dirty="0">
                <a:solidFill>
                  <a:srgbClr val="0000FF"/>
                </a:solidFill>
                <a:latin typeface="Times New Roman" panose="02020603050405020304" pitchFamily="18" charset="0"/>
              </a:rPr>
              <a:t>Mainframe</a:t>
            </a:r>
            <a:r>
              <a:rPr lang="en-US" altLang="zh-CN" dirty="0">
                <a:latin typeface="Times New Roman" panose="02020603050405020304" pitchFamily="18" charset="0"/>
              </a:rPr>
              <a:t>, </a:t>
            </a:r>
            <a:r>
              <a:rPr lang="en-US" altLang="zh-CN" dirty="0">
                <a:solidFill>
                  <a:srgbClr val="0000FF"/>
                </a:solidFill>
                <a:latin typeface="Times New Roman" panose="02020603050405020304" pitchFamily="18" charset="0"/>
              </a:rPr>
              <a:t>minicomputer</a:t>
            </a:r>
            <a:r>
              <a:rPr lang="en-US" altLang="zh-CN" dirty="0">
                <a:latin typeface="Times New Roman" panose="02020603050405020304" pitchFamily="18" charset="0"/>
              </a:rPr>
              <a:t> -- Maximize resource utilization</a:t>
            </a:r>
          </a:p>
          <a:p>
            <a:pPr lvl="1">
              <a:lnSpc>
                <a:spcPct val="120000"/>
              </a:lnSpc>
            </a:pPr>
            <a:r>
              <a:rPr lang="en-US" altLang="zh-CN" dirty="0">
                <a:solidFill>
                  <a:srgbClr val="0000FF"/>
                </a:solidFill>
                <a:latin typeface="Times New Roman" panose="02020603050405020304" pitchFamily="18" charset="0"/>
              </a:rPr>
              <a:t>Workstation</a:t>
            </a:r>
            <a:r>
              <a:rPr lang="en-US" altLang="zh-CN" dirty="0">
                <a:latin typeface="Times New Roman" panose="02020603050405020304" pitchFamily="18" charset="0"/>
              </a:rPr>
              <a:t> -- Usability and resource utilization</a:t>
            </a:r>
          </a:p>
          <a:p>
            <a:pPr lvl="1">
              <a:lnSpc>
                <a:spcPct val="120000"/>
              </a:lnSpc>
            </a:pPr>
            <a:r>
              <a:rPr lang="en-US" altLang="zh-CN" dirty="0">
                <a:solidFill>
                  <a:srgbClr val="0000FF"/>
                </a:solidFill>
                <a:latin typeface="Times New Roman" panose="02020603050405020304" pitchFamily="18" charset="0"/>
              </a:rPr>
              <a:t>Handheld</a:t>
            </a:r>
            <a:r>
              <a:rPr lang="en-US" altLang="zh-CN" dirty="0">
                <a:latin typeface="Times New Roman" panose="02020603050405020304" pitchFamily="18" charset="0"/>
              </a:rPr>
              <a:t> computer -- Individual usability, touch screen, performance per amount of life</a:t>
            </a:r>
          </a:p>
          <a:p>
            <a:pPr lvl="1">
              <a:lnSpc>
                <a:spcPct val="120000"/>
              </a:lnSpc>
            </a:pPr>
            <a:r>
              <a:rPr lang="en-US" altLang="zh-CN" dirty="0">
                <a:solidFill>
                  <a:srgbClr val="0000FF"/>
                </a:solidFill>
                <a:latin typeface="Times New Roman" panose="02020603050405020304" pitchFamily="18" charset="0"/>
              </a:rPr>
              <a:t>Embedded</a:t>
            </a:r>
            <a:r>
              <a:rPr lang="en-US" altLang="zh-CN" dirty="0">
                <a:latin typeface="Times New Roman" panose="02020603050405020304" pitchFamily="18" charset="0"/>
              </a:rPr>
              <a:t> computer -- Have little or no user view</a:t>
            </a:r>
          </a:p>
        </p:txBody>
      </p:sp>
      <p:sp>
        <p:nvSpPr>
          <p:cNvPr id="3" name="Rectangle 29">
            <a:extLst>
              <a:ext uri="{FF2B5EF4-FFF2-40B4-BE49-F238E27FC236}">
                <a16:creationId xmlns:a16="http://schemas.microsoft.com/office/drawing/2014/main" id="{B52E1718-3FC1-FFDE-94B6-8C76C247727B}"/>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Effect transition="in" filter="wipe(left)">
                                      <p:cBhvr>
                                        <p:cTn id="7" dur="500"/>
                                        <p:tgtEl>
                                          <p:spTgt spid="183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3299">
                                            <p:txEl>
                                              <p:pRg st="1" end="1"/>
                                            </p:txEl>
                                          </p:spTgt>
                                        </p:tgtEl>
                                        <p:attrNameLst>
                                          <p:attrName>style.visibility</p:attrName>
                                        </p:attrNameLst>
                                      </p:cBhvr>
                                      <p:to>
                                        <p:strVal val="visible"/>
                                      </p:to>
                                    </p:set>
                                    <p:animEffect transition="in" filter="wipe(left)">
                                      <p:cBhvr>
                                        <p:cTn id="12" dur="500"/>
                                        <p:tgtEl>
                                          <p:spTgt spid="183299">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83299">
                                            <p:txEl>
                                              <p:pRg st="2" end="2"/>
                                            </p:txEl>
                                          </p:spTgt>
                                        </p:tgtEl>
                                        <p:attrNameLst>
                                          <p:attrName>style.visibility</p:attrName>
                                        </p:attrNameLst>
                                      </p:cBhvr>
                                      <p:to>
                                        <p:strVal val="visible"/>
                                      </p:to>
                                    </p:set>
                                    <p:animEffect transition="in" filter="wipe(left)">
                                      <p:cBhvr>
                                        <p:cTn id="15" dur="500"/>
                                        <p:tgtEl>
                                          <p:spTgt spid="183299">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83299">
                                            <p:txEl>
                                              <p:pRg st="3" end="3"/>
                                            </p:txEl>
                                          </p:spTgt>
                                        </p:tgtEl>
                                        <p:attrNameLst>
                                          <p:attrName>style.visibility</p:attrName>
                                        </p:attrNameLst>
                                      </p:cBhvr>
                                      <p:to>
                                        <p:strVal val="visible"/>
                                      </p:to>
                                    </p:set>
                                    <p:animEffect transition="in" filter="wipe(left)">
                                      <p:cBhvr>
                                        <p:cTn id="18" dur="500"/>
                                        <p:tgtEl>
                                          <p:spTgt spid="183299">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83299">
                                            <p:txEl>
                                              <p:pRg st="4" end="4"/>
                                            </p:txEl>
                                          </p:spTgt>
                                        </p:tgtEl>
                                        <p:attrNameLst>
                                          <p:attrName>style.visibility</p:attrName>
                                        </p:attrNameLst>
                                      </p:cBhvr>
                                      <p:to>
                                        <p:strVal val="visible"/>
                                      </p:to>
                                    </p:set>
                                    <p:animEffect transition="in" filter="wipe(left)">
                                      <p:cBhvr>
                                        <p:cTn id="21" dur="500"/>
                                        <p:tgtEl>
                                          <p:spTgt spid="183299">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83299">
                                            <p:txEl>
                                              <p:pRg st="5" end="5"/>
                                            </p:txEl>
                                          </p:spTgt>
                                        </p:tgtEl>
                                        <p:attrNameLst>
                                          <p:attrName>style.visibility</p:attrName>
                                        </p:attrNameLst>
                                      </p:cBhvr>
                                      <p:to>
                                        <p:strVal val="visible"/>
                                      </p:to>
                                    </p:set>
                                    <p:animEffect transition="in" filter="wipe(left)">
                                      <p:cBhvr>
                                        <p:cTn id="24" dur="500"/>
                                        <p:tgtEl>
                                          <p:spTgt spid="183299">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83299">
                                            <p:txEl>
                                              <p:pRg st="6" end="6"/>
                                            </p:txEl>
                                          </p:spTgt>
                                        </p:tgtEl>
                                        <p:attrNameLst>
                                          <p:attrName>style.visibility</p:attrName>
                                        </p:attrNameLst>
                                      </p:cBhvr>
                                      <p:to>
                                        <p:strVal val="visible"/>
                                      </p:to>
                                    </p:set>
                                    <p:animEffect transition="in" filter="wipe(left)">
                                      <p:cBhvr>
                                        <p:cTn id="27" dur="500"/>
                                        <p:tgtEl>
                                          <p:spTgt spid="183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Real-Time Systems</a:t>
            </a:r>
            <a:endParaRPr lang="zh-CN" altLang="en-US" dirty="0"/>
          </a:p>
        </p:txBody>
      </p:sp>
      <p:sp>
        <p:nvSpPr>
          <p:cNvPr id="421891" name="Rectangle 3"/>
          <p:cNvSpPr>
            <a:spLocks noGrp="1" noChangeArrowheads="1"/>
          </p:cNvSpPr>
          <p:nvPr>
            <p:ph idx="1"/>
          </p:nvPr>
        </p:nvSpPr>
        <p:spPr/>
        <p:txBody>
          <a:bodyPr>
            <a:normAutofit/>
          </a:bodyPr>
          <a:lstStyle/>
          <a:p>
            <a:r>
              <a:rPr lang="en-US" altLang="zh-CN" dirty="0">
                <a:solidFill>
                  <a:srgbClr val="0000FF"/>
                </a:solidFill>
                <a:latin typeface="Times New Roman" panose="02020603050405020304" pitchFamily="18" charset="0"/>
              </a:rPr>
              <a:t>Hard</a:t>
            </a:r>
            <a:r>
              <a:rPr lang="en-US" altLang="zh-CN" dirty="0">
                <a:latin typeface="Times New Roman" panose="02020603050405020304" pitchFamily="18" charset="0"/>
              </a:rPr>
              <a:t> real-time system</a:t>
            </a:r>
          </a:p>
          <a:p>
            <a:pPr lvl="1"/>
            <a:r>
              <a:rPr lang="en-US" altLang="zh-CN" dirty="0">
                <a:latin typeface="Times New Roman" panose="02020603050405020304" pitchFamily="18" charset="0"/>
              </a:rPr>
              <a:t>goal: to guarantee critical tasks be completed on time.</a:t>
            </a:r>
          </a:p>
          <a:p>
            <a:pPr lvl="1"/>
            <a:r>
              <a:rPr lang="en-US" altLang="zh-CN" dirty="0">
                <a:latin typeface="Times New Roman" panose="02020603050405020304" pitchFamily="18" charset="0"/>
              </a:rPr>
              <a:t>Secondary storage limited or absent, </a:t>
            </a:r>
            <a:br>
              <a:rPr lang="en-US" altLang="zh-CN" dirty="0">
                <a:latin typeface="Times New Roman" panose="02020603050405020304" pitchFamily="18" charset="0"/>
              </a:rPr>
            </a:br>
            <a:r>
              <a:rPr lang="en-US" altLang="zh-CN" dirty="0">
                <a:latin typeface="Times New Roman" panose="02020603050405020304" pitchFamily="18" charset="0"/>
              </a:rPr>
              <a:t>data stored in short-term memory, or read-only memory (ROM)</a:t>
            </a:r>
          </a:p>
          <a:p>
            <a:pPr lvl="1"/>
            <a:r>
              <a:rPr lang="en-US" altLang="zh-CN" dirty="0">
                <a:latin typeface="Times New Roman" panose="02020603050405020304" pitchFamily="18" charset="0"/>
              </a:rPr>
              <a:t>Conflicts with time-sharing systems, </a:t>
            </a:r>
            <a:br>
              <a:rPr lang="en-US" altLang="zh-CN" dirty="0">
                <a:latin typeface="Times New Roman" panose="02020603050405020304" pitchFamily="18" charset="0"/>
              </a:rPr>
            </a:br>
            <a:r>
              <a:rPr lang="en-US" altLang="zh-CN" dirty="0">
                <a:latin typeface="Times New Roman" panose="02020603050405020304" pitchFamily="18" charset="0"/>
              </a:rPr>
              <a:t>not supported by general-purpose operating systems.</a:t>
            </a:r>
          </a:p>
          <a:p>
            <a:r>
              <a:rPr lang="en-US" altLang="zh-CN" dirty="0">
                <a:solidFill>
                  <a:srgbClr val="0000FF"/>
                </a:solidFill>
                <a:latin typeface="Times New Roman" panose="02020603050405020304" pitchFamily="18" charset="0"/>
              </a:rPr>
              <a:t>Soft</a:t>
            </a:r>
            <a:r>
              <a:rPr lang="en-US" altLang="zh-CN" dirty="0">
                <a:latin typeface="Times New Roman" panose="02020603050405020304" pitchFamily="18" charset="0"/>
              </a:rPr>
              <a:t> real-time system</a:t>
            </a:r>
            <a:endParaRPr lang="en-US" altLang="zh-CN" i="1" dirty="0">
              <a:latin typeface="Times New Roman" panose="02020603050405020304" pitchFamily="18" charset="0"/>
            </a:endParaRPr>
          </a:p>
          <a:p>
            <a:pPr lvl="1"/>
            <a:r>
              <a:rPr lang="en-US" altLang="zh-CN" dirty="0">
                <a:latin typeface="Times New Roman" panose="02020603050405020304" pitchFamily="18" charset="0"/>
              </a:rPr>
              <a:t>a critical real-time task gets </a:t>
            </a:r>
            <a:r>
              <a:rPr lang="en-US" altLang="zh-CN" dirty="0">
                <a:solidFill>
                  <a:srgbClr val="0000FF"/>
                </a:solidFill>
                <a:latin typeface="Times New Roman" panose="02020603050405020304" pitchFamily="18" charset="0"/>
              </a:rPr>
              <a:t>priority</a:t>
            </a:r>
            <a:r>
              <a:rPr lang="en-US" altLang="zh-CN" dirty="0">
                <a:latin typeface="Times New Roman" panose="02020603050405020304" pitchFamily="18" charset="0"/>
              </a:rPr>
              <a:t> over other tasks, and retains that priority until it completes.</a:t>
            </a:r>
          </a:p>
          <a:p>
            <a:pPr lvl="1"/>
            <a:r>
              <a:rPr lang="en-US" altLang="zh-CN" dirty="0">
                <a:latin typeface="Times New Roman" panose="02020603050405020304" pitchFamily="18" charset="0"/>
              </a:rPr>
              <a:t>Lack of deadline support, limited utility in industrial control or robotics.</a:t>
            </a:r>
          </a:p>
          <a:p>
            <a:pPr lvl="1"/>
            <a:r>
              <a:rPr lang="en-US" altLang="zh-CN" dirty="0">
                <a:latin typeface="Times New Roman" panose="02020603050405020304" pitchFamily="18" charset="0"/>
              </a:rPr>
              <a:t>Useful in applications (multimedia, virtual reality, scientific projects) requiring advanced operating-system features.</a:t>
            </a:r>
          </a:p>
        </p:txBody>
      </p:sp>
      <p:sp>
        <p:nvSpPr>
          <p:cNvPr id="3" name="Rectangle 29">
            <a:extLst>
              <a:ext uri="{FF2B5EF4-FFF2-40B4-BE49-F238E27FC236}">
                <a16:creationId xmlns:a16="http://schemas.microsoft.com/office/drawing/2014/main" id="{8712F55F-0509-E313-4753-A9D20D612AC9}"/>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60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1891">
                                            <p:txEl>
                                              <p:pRg st="0" end="0"/>
                                            </p:txEl>
                                          </p:spTgt>
                                        </p:tgtEl>
                                        <p:attrNameLst>
                                          <p:attrName>style.visibility</p:attrName>
                                        </p:attrNameLst>
                                      </p:cBhvr>
                                      <p:to>
                                        <p:strVal val="visible"/>
                                      </p:to>
                                    </p:set>
                                    <p:animEffect transition="in" filter="wipe(left)">
                                      <p:cBhvr>
                                        <p:cTn id="7" dur="500"/>
                                        <p:tgtEl>
                                          <p:spTgt spid="42189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21891">
                                            <p:txEl>
                                              <p:pRg st="1" end="1"/>
                                            </p:txEl>
                                          </p:spTgt>
                                        </p:tgtEl>
                                        <p:attrNameLst>
                                          <p:attrName>style.visibility</p:attrName>
                                        </p:attrNameLst>
                                      </p:cBhvr>
                                      <p:to>
                                        <p:strVal val="visible"/>
                                      </p:to>
                                    </p:set>
                                    <p:animEffect transition="in" filter="wipe(left)">
                                      <p:cBhvr>
                                        <p:cTn id="10" dur="500"/>
                                        <p:tgtEl>
                                          <p:spTgt spid="42189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21891">
                                            <p:txEl>
                                              <p:pRg st="2" end="2"/>
                                            </p:txEl>
                                          </p:spTgt>
                                        </p:tgtEl>
                                        <p:attrNameLst>
                                          <p:attrName>style.visibility</p:attrName>
                                        </p:attrNameLst>
                                      </p:cBhvr>
                                      <p:to>
                                        <p:strVal val="visible"/>
                                      </p:to>
                                    </p:set>
                                    <p:animEffect transition="in" filter="wipe(left)">
                                      <p:cBhvr>
                                        <p:cTn id="13" dur="500"/>
                                        <p:tgtEl>
                                          <p:spTgt spid="421891">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21891">
                                            <p:txEl>
                                              <p:pRg st="3" end="3"/>
                                            </p:txEl>
                                          </p:spTgt>
                                        </p:tgtEl>
                                        <p:attrNameLst>
                                          <p:attrName>style.visibility</p:attrName>
                                        </p:attrNameLst>
                                      </p:cBhvr>
                                      <p:to>
                                        <p:strVal val="visible"/>
                                      </p:to>
                                    </p:set>
                                    <p:animEffect transition="in" filter="wipe(left)">
                                      <p:cBhvr>
                                        <p:cTn id="16" dur="500"/>
                                        <p:tgtEl>
                                          <p:spTgt spid="42189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21891">
                                            <p:txEl>
                                              <p:pRg st="4" end="4"/>
                                            </p:txEl>
                                          </p:spTgt>
                                        </p:tgtEl>
                                        <p:attrNameLst>
                                          <p:attrName>style.visibility</p:attrName>
                                        </p:attrNameLst>
                                      </p:cBhvr>
                                      <p:to>
                                        <p:strVal val="visible"/>
                                      </p:to>
                                    </p:set>
                                    <p:animEffect transition="in" filter="wipe(left)">
                                      <p:cBhvr>
                                        <p:cTn id="21" dur="500"/>
                                        <p:tgtEl>
                                          <p:spTgt spid="421891">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21891">
                                            <p:txEl>
                                              <p:pRg st="5" end="5"/>
                                            </p:txEl>
                                          </p:spTgt>
                                        </p:tgtEl>
                                        <p:attrNameLst>
                                          <p:attrName>style.visibility</p:attrName>
                                        </p:attrNameLst>
                                      </p:cBhvr>
                                      <p:to>
                                        <p:strVal val="visible"/>
                                      </p:to>
                                    </p:set>
                                    <p:animEffect transition="in" filter="wipe(left)">
                                      <p:cBhvr>
                                        <p:cTn id="24" dur="500"/>
                                        <p:tgtEl>
                                          <p:spTgt spid="421891">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21891">
                                            <p:txEl>
                                              <p:pRg st="6" end="6"/>
                                            </p:txEl>
                                          </p:spTgt>
                                        </p:tgtEl>
                                        <p:attrNameLst>
                                          <p:attrName>style.visibility</p:attrName>
                                        </p:attrNameLst>
                                      </p:cBhvr>
                                      <p:to>
                                        <p:strVal val="visible"/>
                                      </p:to>
                                    </p:set>
                                    <p:animEffect transition="in" filter="wipe(left)">
                                      <p:cBhvr>
                                        <p:cTn id="27" dur="500"/>
                                        <p:tgtEl>
                                          <p:spTgt spid="421891">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21891">
                                            <p:txEl>
                                              <p:pRg st="7" end="7"/>
                                            </p:txEl>
                                          </p:spTgt>
                                        </p:tgtEl>
                                        <p:attrNameLst>
                                          <p:attrName>style.visibility</p:attrName>
                                        </p:attrNameLst>
                                      </p:cBhvr>
                                      <p:to>
                                        <p:strVal val="visible"/>
                                      </p:to>
                                    </p:set>
                                    <p:animEffect transition="in" filter="wipe(left)">
                                      <p:cBhvr>
                                        <p:cTn id="30" dur="500"/>
                                        <p:tgtEl>
                                          <p:spTgt spid="4218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1" grpId="0" uiExpand="1"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zh-CN" dirty="0"/>
              <a:t>Real-Time embedded systems(*)</a:t>
            </a:r>
          </a:p>
        </p:txBody>
      </p:sp>
      <p:sp>
        <p:nvSpPr>
          <p:cNvPr id="416771"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The OS provide limited features</a:t>
            </a:r>
          </a:p>
          <a:p>
            <a:pPr lvl="1"/>
            <a:r>
              <a:rPr lang="en-US" altLang="zh-CN" dirty="0">
                <a:latin typeface="Times New Roman" panose="02020603050405020304" pitchFamily="18" charset="0"/>
              </a:rPr>
              <a:t>Has very specific tasks.</a:t>
            </a:r>
          </a:p>
          <a:p>
            <a:pPr lvl="1"/>
            <a:r>
              <a:rPr lang="en-US" altLang="zh-CN" dirty="0">
                <a:latin typeface="Times New Roman" panose="02020603050405020304" pitchFamily="18" charset="0"/>
              </a:rPr>
              <a:t>Has little or no user interface.</a:t>
            </a:r>
          </a:p>
          <a:p>
            <a:pPr lvl="1"/>
            <a:r>
              <a:rPr lang="en-US" altLang="zh-CN" dirty="0">
                <a:latin typeface="Times New Roman" panose="02020603050405020304" pitchFamily="18" charset="0"/>
              </a:rPr>
              <a:t>Preferring to spend their time monitoring and managing hardware devices, such as automobile engines and robotic arms.</a:t>
            </a:r>
          </a:p>
          <a:p>
            <a:r>
              <a:rPr lang="en-US" altLang="zh-CN" dirty="0">
                <a:latin typeface="Times New Roman" panose="02020603050405020304" pitchFamily="18" charset="0"/>
              </a:rPr>
              <a:t>Implementation</a:t>
            </a:r>
          </a:p>
          <a:p>
            <a:pPr marL="914400" lvl="1" indent="-457200">
              <a:buFont typeface="+mj-ea"/>
              <a:buAutoNum type="circleNumDbPlain"/>
            </a:pPr>
            <a:r>
              <a:rPr lang="en-US" altLang="zh-CN" dirty="0">
                <a:latin typeface="Times New Roman" panose="02020603050405020304" pitchFamily="18" charset="0"/>
              </a:rPr>
              <a:t>General-purpose computers with special-purpose applications.</a:t>
            </a:r>
          </a:p>
          <a:p>
            <a:pPr marL="914400" lvl="1" indent="-457200">
              <a:buFont typeface="+mj-ea"/>
              <a:buAutoNum type="circleNumDbPlain"/>
            </a:pPr>
            <a:r>
              <a:rPr lang="en-US" altLang="zh-CN" dirty="0">
                <a:latin typeface="Times New Roman" panose="02020603050405020304" pitchFamily="18" charset="0"/>
              </a:rPr>
              <a:t>Hardware devices with a special-purpose embedded OS.</a:t>
            </a:r>
          </a:p>
          <a:p>
            <a:pPr marL="914400" lvl="1" indent="-457200">
              <a:buFont typeface="+mj-ea"/>
              <a:buAutoNum type="circleNumDbPlain"/>
            </a:pPr>
            <a:r>
              <a:rPr lang="en-US" altLang="zh-CN" dirty="0">
                <a:latin typeface="Times New Roman" panose="02020603050405020304" pitchFamily="18" charset="0"/>
              </a:rPr>
              <a:t>Hardware devices with application-specific integrated circuits that perform their tasks without an OS.</a:t>
            </a:r>
          </a:p>
          <a:p>
            <a:r>
              <a:rPr lang="en-US" altLang="zh-CN" dirty="0">
                <a:latin typeface="Times New Roman" panose="02020603050405020304" pitchFamily="18" charset="0"/>
              </a:rPr>
              <a:t>Typical representative</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r>
              <a:rPr lang="en-US" altLang="zh-CN" dirty="0">
                <a:solidFill>
                  <a:srgbClr val="0000FF"/>
                </a:solidFill>
                <a:latin typeface="Times New Roman" panose="02020603050405020304" pitchFamily="18" charset="0"/>
              </a:rPr>
              <a:t>VxWorks,</a:t>
            </a:r>
            <a:r>
              <a:rPr lang="en-US" altLang="zh-CN" dirty="0">
                <a:latin typeface="Times New Roman" panose="02020603050405020304" pitchFamily="18" charset="0"/>
              </a:rPr>
              <a:t> 1983, WRS</a:t>
            </a:r>
            <a:r>
              <a:rPr lang="en-US" altLang="zh-CN" b="0" dirty="0">
                <a:latin typeface="Times New Roman" panose="02020603050405020304" pitchFamily="18" charset="0"/>
              </a:rPr>
              <a:t>(</a:t>
            </a:r>
            <a:r>
              <a:rPr lang="en-US" altLang="zh-CN" dirty="0">
                <a:latin typeface="Times New Roman" panose="02020603050405020304" pitchFamily="18" charset="0"/>
              </a:rPr>
              <a:t>Wind River System)</a:t>
            </a:r>
          </a:p>
        </p:txBody>
      </p:sp>
      <p:sp>
        <p:nvSpPr>
          <p:cNvPr id="2" name="Rectangle 29">
            <a:extLst>
              <a:ext uri="{FF2B5EF4-FFF2-40B4-BE49-F238E27FC236}">
                <a16:creationId xmlns:a16="http://schemas.microsoft.com/office/drawing/2014/main" id="{7FDFA1A1-3F9A-B09A-6B9A-1663C4F6282C}"/>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61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animEffect transition="in" filter="wipe(left)">
                                      <p:cBhvr>
                                        <p:cTn id="7" dur="500"/>
                                        <p:tgtEl>
                                          <p:spTgt spid="41677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6771">
                                            <p:txEl>
                                              <p:pRg st="1" end="1"/>
                                            </p:txEl>
                                          </p:spTgt>
                                        </p:tgtEl>
                                        <p:attrNameLst>
                                          <p:attrName>style.visibility</p:attrName>
                                        </p:attrNameLst>
                                      </p:cBhvr>
                                      <p:to>
                                        <p:strVal val="visible"/>
                                      </p:to>
                                    </p:set>
                                    <p:animEffect transition="in" filter="wipe(left)">
                                      <p:cBhvr>
                                        <p:cTn id="10" dur="500"/>
                                        <p:tgtEl>
                                          <p:spTgt spid="41677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6771">
                                            <p:txEl>
                                              <p:pRg st="2" end="2"/>
                                            </p:txEl>
                                          </p:spTgt>
                                        </p:tgtEl>
                                        <p:attrNameLst>
                                          <p:attrName>style.visibility</p:attrName>
                                        </p:attrNameLst>
                                      </p:cBhvr>
                                      <p:to>
                                        <p:strVal val="visible"/>
                                      </p:to>
                                    </p:set>
                                    <p:animEffect transition="in" filter="wipe(left)">
                                      <p:cBhvr>
                                        <p:cTn id="13" dur="500"/>
                                        <p:tgtEl>
                                          <p:spTgt spid="416771">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6771">
                                            <p:txEl>
                                              <p:pRg st="3" end="3"/>
                                            </p:txEl>
                                          </p:spTgt>
                                        </p:tgtEl>
                                        <p:attrNameLst>
                                          <p:attrName>style.visibility</p:attrName>
                                        </p:attrNameLst>
                                      </p:cBhvr>
                                      <p:to>
                                        <p:strVal val="visible"/>
                                      </p:to>
                                    </p:set>
                                    <p:animEffect transition="in" filter="wipe(left)">
                                      <p:cBhvr>
                                        <p:cTn id="16" dur="500"/>
                                        <p:tgtEl>
                                          <p:spTgt spid="41677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16771">
                                            <p:txEl>
                                              <p:pRg st="4" end="4"/>
                                            </p:txEl>
                                          </p:spTgt>
                                        </p:tgtEl>
                                        <p:attrNameLst>
                                          <p:attrName>style.visibility</p:attrName>
                                        </p:attrNameLst>
                                      </p:cBhvr>
                                      <p:to>
                                        <p:strVal val="visible"/>
                                      </p:to>
                                    </p:set>
                                    <p:animEffect transition="in" filter="wipe(left)">
                                      <p:cBhvr>
                                        <p:cTn id="21" dur="500"/>
                                        <p:tgtEl>
                                          <p:spTgt spid="416771">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16771">
                                            <p:txEl>
                                              <p:pRg st="5" end="5"/>
                                            </p:txEl>
                                          </p:spTgt>
                                        </p:tgtEl>
                                        <p:attrNameLst>
                                          <p:attrName>style.visibility</p:attrName>
                                        </p:attrNameLst>
                                      </p:cBhvr>
                                      <p:to>
                                        <p:strVal val="visible"/>
                                      </p:to>
                                    </p:set>
                                    <p:animEffect transition="in" filter="wipe(left)">
                                      <p:cBhvr>
                                        <p:cTn id="24" dur="500"/>
                                        <p:tgtEl>
                                          <p:spTgt spid="416771">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16771">
                                            <p:txEl>
                                              <p:pRg st="6" end="6"/>
                                            </p:txEl>
                                          </p:spTgt>
                                        </p:tgtEl>
                                        <p:attrNameLst>
                                          <p:attrName>style.visibility</p:attrName>
                                        </p:attrNameLst>
                                      </p:cBhvr>
                                      <p:to>
                                        <p:strVal val="visible"/>
                                      </p:to>
                                    </p:set>
                                    <p:animEffect transition="in" filter="wipe(left)">
                                      <p:cBhvr>
                                        <p:cTn id="27" dur="500"/>
                                        <p:tgtEl>
                                          <p:spTgt spid="416771">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16771">
                                            <p:txEl>
                                              <p:pRg st="7" end="7"/>
                                            </p:txEl>
                                          </p:spTgt>
                                        </p:tgtEl>
                                        <p:attrNameLst>
                                          <p:attrName>style.visibility</p:attrName>
                                        </p:attrNameLst>
                                      </p:cBhvr>
                                      <p:to>
                                        <p:strVal val="visible"/>
                                      </p:to>
                                    </p:set>
                                    <p:animEffect transition="in" filter="wipe(left)">
                                      <p:cBhvr>
                                        <p:cTn id="30" dur="500"/>
                                        <p:tgtEl>
                                          <p:spTgt spid="416771">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16771">
                                            <p:txEl>
                                              <p:pRg st="8" end="8"/>
                                            </p:txEl>
                                          </p:spTgt>
                                        </p:tgtEl>
                                        <p:attrNameLst>
                                          <p:attrName>style.visibility</p:attrName>
                                        </p:attrNameLst>
                                      </p:cBhvr>
                                      <p:to>
                                        <p:strVal val="visible"/>
                                      </p:to>
                                    </p:set>
                                    <p:animEffect transition="in" filter="wipe(left)">
                                      <p:cBhvr>
                                        <p:cTn id="35" dur="500"/>
                                        <p:tgtEl>
                                          <p:spTgt spid="416771">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16771">
                                            <p:txEl>
                                              <p:pRg st="9" end="9"/>
                                            </p:txEl>
                                          </p:spTgt>
                                        </p:tgtEl>
                                        <p:attrNameLst>
                                          <p:attrName>style.visibility</p:attrName>
                                        </p:attrNameLst>
                                      </p:cBhvr>
                                      <p:to>
                                        <p:strVal val="visible"/>
                                      </p:to>
                                    </p:set>
                                    <p:animEffect transition="in" filter="wipe(left)">
                                      <p:cBhvr>
                                        <p:cTn id="38" dur="500"/>
                                        <p:tgtEl>
                                          <p:spTgt spid="4167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zh-CN" dirty="0"/>
              <a:t>Others (*) </a:t>
            </a:r>
          </a:p>
        </p:txBody>
      </p:sp>
      <p:sp>
        <p:nvSpPr>
          <p:cNvPr id="417795" name="Rectangle 3"/>
          <p:cNvSpPr>
            <a:spLocks noGrp="1" noChangeArrowheads="1"/>
          </p:cNvSpPr>
          <p:nvPr>
            <p:ph sz="half" idx="1"/>
          </p:nvPr>
        </p:nvSpPr>
        <p:spPr/>
        <p:txBody>
          <a:bodyPr>
            <a:normAutofit fontScale="92500" lnSpcReduction="10000"/>
          </a:bodyPr>
          <a:lstStyle/>
          <a:p>
            <a:r>
              <a:rPr lang="en-US" altLang="zh-CN" dirty="0">
                <a:latin typeface="Times New Roman" panose="02020603050405020304" pitchFamily="18" charset="0"/>
              </a:rPr>
              <a:t>Embedded systems</a:t>
            </a:r>
          </a:p>
          <a:p>
            <a:r>
              <a:rPr lang="en-US" altLang="zh-CN" dirty="0">
                <a:latin typeface="Times New Roman" panose="02020603050405020304" pitchFamily="18" charset="0"/>
              </a:rPr>
              <a:t>Multimedia systems</a:t>
            </a:r>
          </a:p>
          <a:p>
            <a:r>
              <a:rPr lang="en-US" altLang="zh-CN" dirty="0">
                <a:latin typeface="Times New Roman" panose="02020603050405020304" pitchFamily="18" charset="0"/>
              </a:rPr>
              <a:t>Handheld systems</a:t>
            </a:r>
          </a:p>
          <a:p>
            <a:pPr lvl="1"/>
            <a:r>
              <a:rPr lang="en-US" altLang="zh-CN" dirty="0">
                <a:latin typeface="Times New Roman" panose="02020603050405020304" pitchFamily="18" charset="0"/>
              </a:rPr>
              <a:t>Personal Digital Assistants (PDAs)</a:t>
            </a:r>
          </a:p>
          <a:p>
            <a:pPr lvl="2"/>
            <a:r>
              <a:rPr lang="en-US" altLang="zh-CN" dirty="0">
                <a:latin typeface="Times New Roman" panose="02020603050405020304" pitchFamily="18" charset="0"/>
              </a:rPr>
              <a:t>Palm and Pocked-PCs and cellular telephones</a:t>
            </a:r>
          </a:p>
          <a:p>
            <a:pPr lvl="2"/>
            <a:r>
              <a:rPr lang="en-US" altLang="zh-CN" dirty="0">
                <a:latin typeface="Times New Roman" panose="02020603050405020304" pitchFamily="18" charset="0"/>
              </a:rPr>
              <a:t>Use special-purpose embedded OS</a:t>
            </a:r>
          </a:p>
          <a:p>
            <a:pPr lvl="1"/>
            <a:r>
              <a:rPr lang="en-US" altLang="zh-CN" dirty="0">
                <a:latin typeface="Times New Roman" panose="02020603050405020304" pitchFamily="18" charset="0"/>
              </a:rPr>
              <a:t>Issues:</a:t>
            </a:r>
          </a:p>
          <a:p>
            <a:pPr lvl="2"/>
            <a:r>
              <a:rPr lang="en-US" altLang="zh-CN" sz="2400" dirty="0"/>
              <a:t>Limited memory size</a:t>
            </a:r>
          </a:p>
          <a:p>
            <a:pPr lvl="2"/>
            <a:r>
              <a:rPr lang="en-US" altLang="zh-CN" sz="2400" dirty="0"/>
              <a:t>Slow processors</a:t>
            </a:r>
            <a:br>
              <a:rPr lang="en-US" altLang="zh-CN" dirty="0">
                <a:latin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a faster processor would require a larger battery, which would take up more space and would have to be replaced (or recharged) more frequently.</a:t>
            </a:r>
          </a:p>
          <a:p>
            <a:pPr lvl="2"/>
            <a:r>
              <a:rPr lang="en-US" altLang="zh-CN" sz="2400" dirty="0"/>
              <a:t>Small display screens.</a:t>
            </a:r>
          </a:p>
          <a:p>
            <a:endParaRPr lang="en-US" altLang="zh-CN" dirty="0">
              <a:latin typeface="Times New Roman" panose="02020603050405020304" pitchFamily="18" charset="0"/>
            </a:endParaRPr>
          </a:p>
        </p:txBody>
      </p:sp>
      <p:sp>
        <p:nvSpPr>
          <p:cNvPr id="2" name="内容占位符 1">
            <a:extLst>
              <a:ext uri="{FF2B5EF4-FFF2-40B4-BE49-F238E27FC236}">
                <a16:creationId xmlns:a16="http://schemas.microsoft.com/office/drawing/2014/main" id="{59743100-B01A-4A4D-8085-1FD314183045}"/>
              </a:ext>
            </a:extLst>
          </p:cNvPr>
          <p:cNvSpPr>
            <a:spLocks noGrp="1"/>
          </p:cNvSpPr>
          <p:nvPr>
            <p:ph sz="half" idx="2"/>
          </p:nvPr>
        </p:nvSpPr>
        <p:spPr/>
        <p:txBody>
          <a:bodyPr/>
          <a:lstStyle/>
          <a:p>
            <a:pPr>
              <a:lnSpc>
                <a:spcPct val="110000"/>
              </a:lnSpc>
              <a:spcBef>
                <a:spcPts val="0"/>
              </a:spcBef>
            </a:pPr>
            <a:r>
              <a:rPr lang="en-US" altLang="zh-CN" dirty="0">
                <a:latin typeface="Times New Roman" panose="02020603050405020304" pitchFamily="18" charset="0"/>
              </a:rPr>
              <a:t>iOS</a:t>
            </a:r>
          </a:p>
          <a:p>
            <a:pPr lvl="1">
              <a:lnSpc>
                <a:spcPct val="110000"/>
              </a:lnSpc>
              <a:spcBef>
                <a:spcPts val="0"/>
              </a:spcBef>
            </a:pPr>
            <a:r>
              <a:rPr lang="en-US" altLang="zh-CN" dirty="0">
                <a:latin typeface="Times New Roman" panose="02020603050405020304" pitchFamily="18" charset="0"/>
              </a:rPr>
              <a:t>Released in 2007.1.9,  Apple. </a:t>
            </a:r>
          </a:p>
          <a:p>
            <a:pPr lvl="1">
              <a:lnSpc>
                <a:spcPct val="110000"/>
              </a:lnSpc>
              <a:spcBef>
                <a:spcPts val="0"/>
              </a:spcBef>
            </a:pPr>
            <a:r>
              <a:rPr lang="en-US" altLang="zh-CN" dirty="0">
                <a:latin typeface="Times New Roman" panose="02020603050405020304" pitchFamily="18" charset="0"/>
              </a:rPr>
              <a:t>Unix, Non open source</a:t>
            </a:r>
          </a:p>
          <a:p>
            <a:pPr>
              <a:lnSpc>
                <a:spcPct val="110000"/>
              </a:lnSpc>
              <a:spcBef>
                <a:spcPts val="0"/>
              </a:spcBef>
            </a:pPr>
            <a:r>
              <a:rPr lang="en-US" altLang="zh-CN" dirty="0">
                <a:latin typeface="Times New Roman" panose="02020603050405020304" pitchFamily="18" charset="0"/>
              </a:rPr>
              <a:t>Android</a:t>
            </a:r>
          </a:p>
          <a:p>
            <a:pPr lvl="1">
              <a:lnSpc>
                <a:spcPct val="110000"/>
              </a:lnSpc>
              <a:spcBef>
                <a:spcPts val="0"/>
              </a:spcBef>
            </a:pPr>
            <a:r>
              <a:rPr lang="en-US" altLang="zh-CN" dirty="0">
                <a:latin typeface="Times New Roman" panose="02020603050405020304" pitchFamily="18" charset="0"/>
              </a:rPr>
              <a:t>Google, 2007.11.5 release</a:t>
            </a:r>
          </a:p>
          <a:p>
            <a:pPr lvl="1">
              <a:lnSpc>
                <a:spcPct val="110000"/>
              </a:lnSpc>
              <a:spcBef>
                <a:spcPts val="0"/>
              </a:spcBef>
            </a:pPr>
            <a:r>
              <a:rPr lang="en-US" altLang="zh-CN" dirty="0">
                <a:latin typeface="Times New Roman" panose="02020603050405020304" pitchFamily="18" charset="0"/>
              </a:rPr>
              <a:t>2008.9,  open source</a:t>
            </a:r>
          </a:p>
          <a:p>
            <a:pPr lvl="1">
              <a:lnSpc>
                <a:spcPct val="110000"/>
              </a:lnSpc>
              <a:spcBef>
                <a:spcPts val="0"/>
              </a:spcBef>
            </a:pPr>
            <a:r>
              <a:rPr lang="en-US" altLang="zh-CN" dirty="0">
                <a:latin typeface="Times New Roman" panose="02020603050405020304" pitchFamily="18" charset="0"/>
              </a:rPr>
              <a:t>Linux</a:t>
            </a:r>
          </a:p>
          <a:p>
            <a:pPr lvl="1">
              <a:lnSpc>
                <a:spcPct val="110000"/>
              </a:lnSpc>
              <a:spcBef>
                <a:spcPts val="0"/>
              </a:spcBef>
            </a:pPr>
            <a:r>
              <a:rPr lang="en-US" altLang="zh-CN" dirty="0">
                <a:latin typeface="Times New Roman" panose="02020603050405020304" pitchFamily="18" charset="0"/>
              </a:rPr>
              <a:t>Designed specifically for touch screen mobile devices</a:t>
            </a:r>
          </a:p>
          <a:p>
            <a:pPr>
              <a:lnSpc>
                <a:spcPct val="110000"/>
              </a:lnSpc>
              <a:spcBef>
                <a:spcPts val="0"/>
              </a:spcBef>
            </a:pPr>
            <a:r>
              <a:rPr lang="en-US" altLang="zh-CN" dirty="0" err="1">
                <a:latin typeface="Times New Roman" panose="02020603050405020304" pitchFamily="18" charset="0"/>
              </a:rPr>
              <a:t>HarmonyOS</a:t>
            </a:r>
            <a:endParaRPr lang="zh-CN" altLang="en-US" dirty="0">
              <a:latin typeface="Times New Roman" panose="02020603050405020304" pitchFamily="18" charset="0"/>
            </a:endParaRPr>
          </a:p>
          <a:p>
            <a:endParaRPr lang="zh-CN" altLang="en-US" dirty="0"/>
          </a:p>
        </p:txBody>
      </p:sp>
      <p:sp>
        <p:nvSpPr>
          <p:cNvPr id="6" name="标题 1">
            <a:extLst>
              <a:ext uri="{FF2B5EF4-FFF2-40B4-BE49-F238E27FC236}">
                <a16:creationId xmlns:a16="http://schemas.microsoft.com/office/drawing/2014/main" id="{7966872A-71C2-4F20-B68B-96D23B932F81}"/>
              </a:ext>
            </a:extLst>
          </p:cNvPr>
          <p:cNvSpPr txBox="1">
            <a:spLocks/>
          </p:cNvSpPr>
          <p:nvPr/>
        </p:nvSpPr>
        <p:spPr bwMode="auto">
          <a:xfrm>
            <a:off x="6096000" y="152400"/>
            <a:ext cx="5830400" cy="7200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kumimoji="1" sz="4000" b="1">
                <a:ln>
                  <a:noFill/>
                </a:ln>
                <a:solidFill>
                  <a:srgbClr val="FF3300"/>
                </a:solidFill>
                <a:latin typeface="Times New Roman" panose="02020603050405020304" pitchFamily="18" charset="0"/>
                <a:ea typeface="+mj-ea"/>
                <a:cs typeface="Times New Roman" panose="02020603050405020304" pitchFamily="18" charset="0"/>
              </a:defRPr>
            </a:lvl1pPr>
            <a:lvl2pPr algn="l" rtl="0" fontAlgn="base">
              <a:spcBef>
                <a:spcPct val="0"/>
              </a:spcBef>
              <a:spcAft>
                <a:spcPct val="0"/>
              </a:spcAft>
              <a:defRPr kumimoji="1" sz="4000">
                <a:solidFill>
                  <a:srgbClr val="FF3300"/>
                </a:solidFill>
                <a:latin typeface="黑体" pitchFamily="2" charset="-122"/>
                <a:ea typeface="黑体" pitchFamily="2" charset="-122"/>
              </a:defRPr>
            </a:lvl2pPr>
            <a:lvl3pPr algn="l" rtl="0" fontAlgn="base">
              <a:spcBef>
                <a:spcPct val="0"/>
              </a:spcBef>
              <a:spcAft>
                <a:spcPct val="0"/>
              </a:spcAft>
              <a:defRPr kumimoji="1" sz="4000">
                <a:solidFill>
                  <a:srgbClr val="FF3300"/>
                </a:solidFill>
                <a:latin typeface="黑体" pitchFamily="2" charset="-122"/>
                <a:ea typeface="黑体" pitchFamily="2" charset="-122"/>
              </a:defRPr>
            </a:lvl3pPr>
            <a:lvl4pPr algn="l" rtl="0" fontAlgn="base">
              <a:spcBef>
                <a:spcPct val="0"/>
              </a:spcBef>
              <a:spcAft>
                <a:spcPct val="0"/>
              </a:spcAft>
              <a:defRPr kumimoji="1" sz="4000">
                <a:solidFill>
                  <a:srgbClr val="FF3300"/>
                </a:solidFill>
                <a:latin typeface="黑体" pitchFamily="2" charset="-122"/>
                <a:ea typeface="黑体" pitchFamily="2" charset="-122"/>
              </a:defRPr>
            </a:lvl4pPr>
            <a:lvl5pPr algn="l" rtl="0" fontAlgn="base">
              <a:spcBef>
                <a:spcPct val="0"/>
              </a:spcBef>
              <a:spcAft>
                <a:spcPct val="0"/>
              </a:spcAft>
              <a:defRPr kumimoji="1" sz="4000">
                <a:solidFill>
                  <a:srgbClr val="FF3300"/>
                </a:solidFill>
                <a:latin typeface="黑体" pitchFamily="2" charset="-122"/>
                <a:ea typeface="黑体" pitchFamily="2" charset="-122"/>
              </a:defRPr>
            </a:lvl5pPr>
            <a:lvl6pPr marL="457200" algn="l" rtl="0" fontAlgn="base">
              <a:spcBef>
                <a:spcPct val="0"/>
              </a:spcBef>
              <a:spcAft>
                <a:spcPct val="0"/>
              </a:spcAft>
              <a:defRPr kumimoji="1" sz="4000">
                <a:solidFill>
                  <a:srgbClr val="FF3300"/>
                </a:solidFill>
                <a:latin typeface="黑体" pitchFamily="2" charset="-122"/>
                <a:ea typeface="黑体" pitchFamily="2" charset="-122"/>
              </a:defRPr>
            </a:lvl6pPr>
            <a:lvl7pPr marL="914400" algn="l" rtl="0" fontAlgn="base">
              <a:spcBef>
                <a:spcPct val="0"/>
              </a:spcBef>
              <a:spcAft>
                <a:spcPct val="0"/>
              </a:spcAft>
              <a:defRPr kumimoji="1" sz="4000">
                <a:solidFill>
                  <a:srgbClr val="FF3300"/>
                </a:solidFill>
                <a:latin typeface="黑体" pitchFamily="2" charset="-122"/>
                <a:ea typeface="黑体" pitchFamily="2" charset="-122"/>
              </a:defRPr>
            </a:lvl7pPr>
            <a:lvl8pPr marL="1371600" algn="l" rtl="0" fontAlgn="base">
              <a:spcBef>
                <a:spcPct val="0"/>
              </a:spcBef>
              <a:spcAft>
                <a:spcPct val="0"/>
              </a:spcAft>
              <a:defRPr kumimoji="1" sz="4000">
                <a:solidFill>
                  <a:srgbClr val="FF3300"/>
                </a:solidFill>
                <a:latin typeface="黑体" pitchFamily="2" charset="-122"/>
                <a:ea typeface="黑体" pitchFamily="2" charset="-122"/>
              </a:defRPr>
            </a:lvl8pPr>
            <a:lvl9pPr marL="1828800" algn="l" rtl="0" fontAlgn="base">
              <a:spcBef>
                <a:spcPct val="0"/>
              </a:spcBef>
              <a:spcAft>
                <a:spcPct val="0"/>
              </a:spcAft>
              <a:defRPr kumimoji="1" sz="4000">
                <a:solidFill>
                  <a:srgbClr val="FF3300"/>
                </a:solidFill>
                <a:latin typeface="黑体" pitchFamily="2" charset="-122"/>
                <a:ea typeface="黑体" pitchFamily="2" charset="-122"/>
              </a:defRPr>
            </a:lvl9pPr>
          </a:lstStyle>
          <a:p>
            <a:r>
              <a:rPr lang="en-US" altLang="zh-CN" kern="0" dirty="0">
                <a:solidFill>
                  <a:schemeClr val="bg1"/>
                </a:solidFill>
              </a:rPr>
              <a:t>* Handheld systems</a:t>
            </a:r>
            <a:endParaRPr lang="zh-CN" altLang="en-US" kern="0" dirty="0">
              <a:solidFill>
                <a:schemeClr val="bg1"/>
              </a:solidFill>
            </a:endParaRPr>
          </a:p>
        </p:txBody>
      </p:sp>
      <p:sp>
        <p:nvSpPr>
          <p:cNvPr id="3" name="Rectangle 29">
            <a:extLst>
              <a:ext uri="{FF2B5EF4-FFF2-40B4-BE49-F238E27FC236}">
                <a16:creationId xmlns:a16="http://schemas.microsoft.com/office/drawing/2014/main" id="{B97CD3D7-FA69-D0F5-ADA4-A4DC21033540}"/>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62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wipe(left)">
                                      <p:cBhvr>
                                        <p:cTn id="15" dur="500"/>
                                        <p:tgtEl>
                                          <p:spTgt spid="2">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wipe(left)">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wipe(left)">
                                      <p:cBhvr>
                                        <p:cTn id="23" dur="500"/>
                                        <p:tgtEl>
                                          <p:spTgt spid="2">
                                            <p:txEl>
                                              <p:pRg st="3" end="3"/>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wipe(left)">
                                      <p:cBhvr>
                                        <p:cTn id="26" dur="500"/>
                                        <p:tgtEl>
                                          <p:spTgt spid="2">
                                            <p:txEl>
                                              <p:pRg st="4" end="4"/>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wipe(left)">
                                      <p:cBhvr>
                                        <p:cTn id="29" dur="500"/>
                                        <p:tgtEl>
                                          <p:spTgt spid="2">
                                            <p:txEl>
                                              <p:pRg st="5" end="5"/>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wipe(left)">
                                      <p:cBhvr>
                                        <p:cTn id="32" dur="500"/>
                                        <p:tgtEl>
                                          <p:spTgt spid="2">
                                            <p:txEl>
                                              <p:pRg st="6" end="6"/>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wipe(left)">
                                      <p:cBhvr>
                                        <p:cTn id="35" dur="500"/>
                                        <p:tgtEl>
                                          <p:spTgt spid="2">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wipe(left)">
                                      <p:cBhvr>
                                        <p:cTn id="40"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9">
            <a:extLst>
              <a:ext uri="{FF2B5EF4-FFF2-40B4-BE49-F238E27FC236}">
                <a16:creationId xmlns:a16="http://schemas.microsoft.com/office/drawing/2014/main" id="{3EAFA61D-42F7-0D31-72E8-CF7DBB7DBF03}"/>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63</a:t>
            </a:fld>
            <a:endParaRPr lang="en-US" altLang="zh-CN"/>
          </a:p>
        </p:txBody>
      </p:sp>
      <p:sp>
        <p:nvSpPr>
          <p:cNvPr id="2" name="标题 1"/>
          <p:cNvSpPr>
            <a:spLocks noGrp="1"/>
          </p:cNvSpPr>
          <p:nvPr>
            <p:ph type="title"/>
          </p:nvPr>
        </p:nvSpPr>
        <p:spPr>
          <a:solidFill>
            <a:srgbClr val="002060"/>
          </a:solidFill>
        </p:spPr>
        <p:txBody>
          <a:bodyPr/>
          <a:lstStyle/>
          <a:p>
            <a:r>
              <a:rPr lang="zh-CN" altLang="en-US" dirty="0"/>
              <a:t>操作系统的发展：需求驱动</a:t>
            </a:r>
            <a:r>
              <a:rPr lang="en-US" altLang="zh-CN" dirty="0"/>
              <a:t>+</a:t>
            </a:r>
            <a:r>
              <a:rPr lang="zh-CN" altLang="en-US" dirty="0"/>
              <a:t>技术制约</a:t>
            </a:r>
          </a:p>
        </p:txBody>
      </p:sp>
      <p:pic>
        <p:nvPicPr>
          <p:cNvPr id="2170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87057" y="854192"/>
            <a:ext cx="10617885" cy="554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80365" y="6330806"/>
            <a:ext cx="6404317"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万物互联时代的操作系统研究报告</a:t>
            </a:r>
            <a:r>
              <a:rPr lang="en-US" altLang="zh-CN" sz="1600" dirty="0">
                <a:latin typeface="楷体" panose="02010609060101010101" pitchFamily="49" charset="-122"/>
                <a:ea typeface="楷体" panose="02010609060101010101" pitchFamily="49" charset="-122"/>
              </a:rPr>
              <a:t>.</a:t>
            </a:r>
            <a:r>
              <a:rPr lang="en-US" altLang="zh-CN" sz="1600" dirty="0" err="1">
                <a:latin typeface="楷体" panose="02010609060101010101" pitchFamily="49" charset="-122"/>
                <a:ea typeface="楷体" panose="02010609060101010101" pitchFamily="49" charset="-122"/>
              </a:rPr>
              <a:t>pptx</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原创力文档 </a:t>
            </a:r>
            <a:r>
              <a:rPr lang="en-US" altLang="zh-CN" sz="1600" dirty="0">
                <a:latin typeface="楷体" panose="02010609060101010101" pitchFamily="49" charset="-122"/>
                <a:ea typeface="楷体" panose="02010609060101010101" pitchFamily="49" charset="-122"/>
              </a:rPr>
              <a:t>(book118.com)</a:t>
            </a:r>
            <a:endParaRPr lang="zh-CN" altLang="en-US" sz="1600" dirty="0">
              <a:latin typeface="楷体" panose="02010609060101010101" pitchFamily="49" charset="-122"/>
              <a:ea typeface="楷体" panose="02010609060101010101" pitchFamily="49" charset="-122"/>
            </a:endParaRPr>
          </a:p>
        </p:txBody>
      </p:sp>
      <p:sp>
        <p:nvSpPr>
          <p:cNvPr id="5" name="动作按钮: 结束 7">
            <a:hlinkClick r:id="" action="ppaction://noaction" highlightClick="1"/>
            <a:extLst>
              <a:ext uri="{FF2B5EF4-FFF2-40B4-BE49-F238E27FC236}">
                <a16:creationId xmlns:a16="http://schemas.microsoft.com/office/drawing/2014/main" id="{E56187C0-DD0C-BA7B-6463-2389C75DE787}"/>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extLst>
      <p:ext uri="{BB962C8B-B14F-4D97-AF65-F5344CB8AC3E}">
        <p14:creationId xmlns:p14="http://schemas.microsoft.com/office/powerpoint/2010/main" val="331769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r>
              <a:rPr lang="en-US" altLang="zh-CN" dirty="0"/>
              <a:t>1.12*  Computing Environments </a:t>
            </a:r>
          </a:p>
        </p:txBody>
      </p:sp>
      <p:sp>
        <p:nvSpPr>
          <p:cNvPr id="405507" name="Rectangle 3"/>
          <p:cNvSpPr>
            <a:spLocks noGrp="1" noChangeArrowheads="1"/>
          </p:cNvSpPr>
          <p:nvPr>
            <p:ph idx="1"/>
          </p:nvPr>
        </p:nvSpPr>
        <p:spPr/>
        <p:txBody>
          <a:bodyPr>
            <a:normAutofit/>
          </a:bodyPr>
          <a:lstStyle/>
          <a:p>
            <a:r>
              <a:rPr lang="en-US" altLang="zh-CN" sz="3000" dirty="0">
                <a:solidFill>
                  <a:srgbClr val="0000FF"/>
                </a:solidFill>
              </a:rPr>
              <a:t>Traditional computing</a:t>
            </a:r>
          </a:p>
          <a:p>
            <a:pPr lvl="1"/>
            <a:r>
              <a:rPr lang="en-US" altLang="zh-CN" sz="2500" dirty="0"/>
              <a:t>Typical office environment</a:t>
            </a:r>
          </a:p>
          <a:p>
            <a:pPr lvl="2"/>
            <a:r>
              <a:rPr lang="en-US" altLang="zh-CN" sz="2100" dirty="0"/>
              <a:t>PCs connected to a network,  servers providing file and print services. Remote access was awkward, portability was achieved by use of laptop computers.</a:t>
            </a:r>
          </a:p>
          <a:p>
            <a:pPr lvl="2"/>
            <a:r>
              <a:rPr lang="en-US" altLang="zh-CN" sz="2100" dirty="0"/>
              <a:t>Terminals attached to mainframes were prevalent at many companies as well, with even fewer remote access and portability options.</a:t>
            </a:r>
          </a:p>
          <a:p>
            <a:pPr lvl="1"/>
            <a:r>
              <a:rPr lang="en-US" altLang="zh-CN" dirty="0">
                <a:solidFill>
                  <a:srgbClr val="0000FF"/>
                </a:solidFill>
                <a:latin typeface="Times New Roman" panose="02020603050405020304" pitchFamily="18" charset="0"/>
              </a:rPr>
              <a:t>Portals </a:t>
            </a:r>
            <a:r>
              <a:rPr lang="en-US" altLang="zh-CN" dirty="0">
                <a:latin typeface="Times New Roman" panose="02020603050405020304" pitchFamily="18" charset="0"/>
              </a:rPr>
              <a:t>provide web access to internal systems.</a:t>
            </a:r>
          </a:p>
          <a:p>
            <a:pPr lvl="1"/>
            <a:r>
              <a:rPr lang="en-US" altLang="zh-CN" dirty="0">
                <a:solidFill>
                  <a:srgbClr val="0000FF"/>
                </a:solidFill>
                <a:latin typeface="Times New Roman" panose="02020603050405020304" pitchFamily="18" charset="0"/>
              </a:rPr>
              <a:t>Network computers (thin clients) </a:t>
            </a:r>
            <a:r>
              <a:rPr lang="en-US" altLang="zh-CN" dirty="0">
                <a:latin typeface="Times New Roman" panose="02020603050405020304" pitchFamily="18" charset="0"/>
              </a:rPr>
              <a:t>are like Web terminals</a:t>
            </a:r>
          </a:p>
          <a:p>
            <a:pPr lvl="1"/>
            <a:r>
              <a:rPr lang="en-US" altLang="zh-CN" dirty="0">
                <a:solidFill>
                  <a:srgbClr val="0000FF"/>
                </a:solidFill>
                <a:latin typeface="Times New Roman" panose="02020603050405020304" pitchFamily="18" charset="0"/>
              </a:rPr>
              <a:t>Mobile</a:t>
            </a:r>
            <a:r>
              <a:rPr lang="en-US" altLang="zh-CN" dirty="0">
                <a:latin typeface="Times New Roman" panose="02020603050405020304" pitchFamily="18" charset="0"/>
              </a:rPr>
              <a:t> computers interconnect via </a:t>
            </a:r>
            <a:r>
              <a:rPr lang="en-US" altLang="zh-CN" dirty="0">
                <a:solidFill>
                  <a:srgbClr val="0000FF"/>
                </a:solidFill>
                <a:latin typeface="Times New Roman" panose="02020603050405020304" pitchFamily="18" charset="0"/>
              </a:rPr>
              <a:t>wireless networks</a:t>
            </a:r>
          </a:p>
          <a:p>
            <a:pPr lvl="1"/>
            <a:r>
              <a:rPr lang="en-US" altLang="zh-CN" dirty="0">
                <a:latin typeface="Times New Roman" panose="02020603050405020304" pitchFamily="18" charset="0"/>
              </a:rPr>
              <a:t>Networking becoming ubiquitous – even home systems use </a:t>
            </a:r>
            <a:r>
              <a:rPr lang="en-US" altLang="zh-CN" dirty="0">
                <a:solidFill>
                  <a:srgbClr val="0000FF"/>
                </a:solidFill>
                <a:latin typeface="Times New Roman" panose="02020603050405020304" pitchFamily="18" charset="0"/>
              </a:rPr>
              <a:t>firewalls </a:t>
            </a:r>
            <a:r>
              <a:rPr lang="en-US" altLang="zh-CN" dirty="0">
                <a:latin typeface="Times New Roman" panose="02020603050405020304" pitchFamily="18" charset="0"/>
              </a:rPr>
              <a:t>to protect home computers from Internet attacks.</a:t>
            </a:r>
          </a:p>
          <a:p>
            <a:pPr lvl="2"/>
            <a:endParaRPr lang="en-US" altLang="zh-CN" sz="2100" dirty="0"/>
          </a:p>
        </p:txBody>
      </p:sp>
      <p:sp>
        <p:nvSpPr>
          <p:cNvPr id="2" name="Rectangle 29">
            <a:extLst>
              <a:ext uri="{FF2B5EF4-FFF2-40B4-BE49-F238E27FC236}">
                <a16:creationId xmlns:a16="http://schemas.microsoft.com/office/drawing/2014/main" id="{CBD2B812-C185-84FC-D0FB-DF4BF19B202A}"/>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64</a:t>
            </a:fld>
            <a:endParaRPr lang="en-US" altLang="zh-CN"/>
          </a:p>
        </p:txBody>
      </p:sp>
    </p:spTree>
    <p:extLst>
      <p:ext uri="{BB962C8B-B14F-4D97-AF65-F5344CB8AC3E}">
        <p14:creationId xmlns:p14="http://schemas.microsoft.com/office/powerpoint/2010/main" val="203268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animEffect transition="in" filter="wipe(left)">
                                      <p:cBhvr>
                                        <p:cTn id="7" dur="500"/>
                                        <p:tgtEl>
                                          <p:spTgt spid="405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5507">
                                            <p:txEl>
                                              <p:pRg st="1" end="1"/>
                                            </p:txEl>
                                          </p:spTgt>
                                        </p:tgtEl>
                                        <p:attrNameLst>
                                          <p:attrName>style.visibility</p:attrName>
                                        </p:attrNameLst>
                                      </p:cBhvr>
                                      <p:to>
                                        <p:strVal val="visible"/>
                                      </p:to>
                                    </p:set>
                                    <p:animEffect transition="in" filter="wipe(left)">
                                      <p:cBhvr>
                                        <p:cTn id="12" dur="500"/>
                                        <p:tgtEl>
                                          <p:spTgt spid="405507">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05507">
                                            <p:txEl>
                                              <p:pRg st="2" end="2"/>
                                            </p:txEl>
                                          </p:spTgt>
                                        </p:tgtEl>
                                        <p:attrNameLst>
                                          <p:attrName>style.visibility</p:attrName>
                                        </p:attrNameLst>
                                      </p:cBhvr>
                                      <p:to>
                                        <p:strVal val="visible"/>
                                      </p:to>
                                    </p:set>
                                    <p:animEffect transition="in" filter="wipe(left)">
                                      <p:cBhvr>
                                        <p:cTn id="15" dur="500"/>
                                        <p:tgtEl>
                                          <p:spTgt spid="405507">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05507">
                                            <p:txEl>
                                              <p:pRg st="3" end="3"/>
                                            </p:txEl>
                                          </p:spTgt>
                                        </p:tgtEl>
                                        <p:attrNameLst>
                                          <p:attrName>style.visibility</p:attrName>
                                        </p:attrNameLst>
                                      </p:cBhvr>
                                      <p:to>
                                        <p:strVal val="visible"/>
                                      </p:to>
                                    </p:set>
                                    <p:animEffect transition="in" filter="wipe(left)">
                                      <p:cBhvr>
                                        <p:cTn id="18" dur="500"/>
                                        <p:tgtEl>
                                          <p:spTgt spid="405507">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05507">
                                            <p:txEl>
                                              <p:pRg st="4" end="4"/>
                                            </p:txEl>
                                          </p:spTgt>
                                        </p:tgtEl>
                                        <p:attrNameLst>
                                          <p:attrName>style.visibility</p:attrName>
                                        </p:attrNameLst>
                                      </p:cBhvr>
                                      <p:to>
                                        <p:strVal val="visible"/>
                                      </p:to>
                                    </p:set>
                                    <p:animEffect transition="in" filter="wipe(left)">
                                      <p:cBhvr>
                                        <p:cTn id="21" dur="500"/>
                                        <p:tgtEl>
                                          <p:spTgt spid="405507">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05507">
                                            <p:txEl>
                                              <p:pRg st="5" end="5"/>
                                            </p:txEl>
                                          </p:spTgt>
                                        </p:tgtEl>
                                        <p:attrNameLst>
                                          <p:attrName>style.visibility</p:attrName>
                                        </p:attrNameLst>
                                      </p:cBhvr>
                                      <p:to>
                                        <p:strVal val="visible"/>
                                      </p:to>
                                    </p:set>
                                    <p:animEffect transition="in" filter="wipe(left)">
                                      <p:cBhvr>
                                        <p:cTn id="24" dur="500"/>
                                        <p:tgtEl>
                                          <p:spTgt spid="405507">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05507">
                                            <p:txEl>
                                              <p:pRg st="6" end="6"/>
                                            </p:txEl>
                                          </p:spTgt>
                                        </p:tgtEl>
                                        <p:attrNameLst>
                                          <p:attrName>style.visibility</p:attrName>
                                        </p:attrNameLst>
                                      </p:cBhvr>
                                      <p:to>
                                        <p:strVal val="visible"/>
                                      </p:to>
                                    </p:set>
                                    <p:animEffect transition="in" filter="wipe(left)">
                                      <p:cBhvr>
                                        <p:cTn id="27" dur="500"/>
                                        <p:tgtEl>
                                          <p:spTgt spid="405507">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05507">
                                            <p:txEl>
                                              <p:pRg st="7" end="7"/>
                                            </p:txEl>
                                          </p:spTgt>
                                        </p:tgtEl>
                                        <p:attrNameLst>
                                          <p:attrName>style.visibility</p:attrName>
                                        </p:attrNameLst>
                                      </p:cBhvr>
                                      <p:to>
                                        <p:strVal val="visible"/>
                                      </p:to>
                                    </p:set>
                                    <p:animEffect transition="in" filter="wipe(left)">
                                      <p:cBhvr>
                                        <p:cTn id="30" dur="500"/>
                                        <p:tgtEl>
                                          <p:spTgt spid="405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Computing Environments</a:t>
            </a:r>
            <a:endParaRPr lang="zh-CN" altLang="en-US" dirty="0">
              <a:solidFill>
                <a:srgbClr val="0000FF"/>
              </a:solidFill>
            </a:endParaRPr>
          </a:p>
        </p:txBody>
      </p:sp>
      <p:sp>
        <p:nvSpPr>
          <p:cNvPr id="3" name="内容占位符 2"/>
          <p:cNvSpPr>
            <a:spLocks noGrp="1"/>
          </p:cNvSpPr>
          <p:nvPr>
            <p:ph idx="1"/>
          </p:nvPr>
        </p:nvSpPr>
        <p:spPr/>
        <p:txBody>
          <a:bodyPr/>
          <a:lstStyle/>
          <a:p>
            <a:r>
              <a:rPr lang="en-US" altLang="zh-CN" dirty="0">
                <a:solidFill>
                  <a:srgbClr val="0000FF"/>
                </a:solidFill>
                <a:latin typeface="Times New Roman" panose="02020603050405020304" pitchFamily="18" charset="0"/>
              </a:rPr>
              <a:t>Mobile Computing</a:t>
            </a:r>
            <a:endParaRPr lang="en-US" altLang="zh-CN" dirty="0">
              <a:latin typeface="Times New Roman" panose="02020603050405020304" pitchFamily="18" charset="0"/>
            </a:endParaRPr>
          </a:p>
          <a:p>
            <a:pPr lvl="1"/>
            <a:r>
              <a:rPr lang="en-US" altLang="zh-CN" dirty="0">
                <a:latin typeface="Times New Roman" panose="02020603050405020304" pitchFamily="18" charset="0"/>
              </a:rPr>
              <a:t>Handheld smartphones, tablets, </a:t>
            </a:r>
            <a:r>
              <a:rPr lang="en-US" altLang="zh-CN" dirty="0" err="1">
                <a:latin typeface="Times New Roman" panose="02020603050405020304" pitchFamily="18" charset="0"/>
              </a:rPr>
              <a:t>etc</a:t>
            </a:r>
            <a:endParaRPr lang="en-US" altLang="zh-CN" dirty="0">
              <a:latin typeface="Times New Roman" panose="02020603050405020304" pitchFamily="18" charset="0"/>
            </a:endParaRPr>
          </a:p>
          <a:p>
            <a:pPr lvl="1"/>
            <a:r>
              <a:rPr lang="en-US" altLang="zh-CN" dirty="0">
                <a:latin typeface="Times New Roman" panose="02020603050405020304" pitchFamily="18" charset="0"/>
              </a:rPr>
              <a:t>What is the functional difference between them and a </a:t>
            </a:r>
            <a:r>
              <a:rPr lang="en-US" altLang="en-US" dirty="0">
                <a:latin typeface="Times New Roman" panose="02020603050405020304" pitchFamily="18" charset="0"/>
              </a:rPr>
              <a:t>“</a:t>
            </a:r>
            <a:r>
              <a:rPr lang="en-US" altLang="zh-CN" dirty="0">
                <a:latin typeface="Times New Roman" panose="02020603050405020304" pitchFamily="18" charset="0"/>
              </a:rPr>
              <a:t>traditional</a:t>
            </a:r>
            <a:r>
              <a:rPr lang="en-US" altLang="en-US" dirty="0">
                <a:latin typeface="Times New Roman" panose="02020603050405020304" pitchFamily="18" charset="0"/>
              </a:rPr>
              <a:t>”</a:t>
            </a:r>
            <a:r>
              <a:rPr lang="en-US" altLang="zh-CN" dirty="0">
                <a:latin typeface="Times New Roman" panose="02020603050405020304" pitchFamily="18" charset="0"/>
              </a:rPr>
              <a:t> laptop?</a:t>
            </a:r>
          </a:p>
          <a:p>
            <a:pPr lvl="2"/>
            <a:r>
              <a:rPr lang="en-US" altLang="zh-CN" dirty="0">
                <a:latin typeface="Times New Roman" panose="02020603050405020304" pitchFamily="18" charset="0"/>
              </a:rPr>
              <a:t>screen size, memory capacity</a:t>
            </a:r>
          </a:p>
          <a:p>
            <a:pPr lvl="1"/>
            <a:r>
              <a:rPr lang="en-US" altLang="zh-CN" dirty="0">
                <a:latin typeface="Times New Roman" panose="02020603050405020304" pitchFamily="18" charset="0"/>
              </a:rPr>
              <a:t>Extra feature – more OS features (GPS, gyroscope)</a:t>
            </a:r>
          </a:p>
          <a:p>
            <a:pPr lvl="1"/>
            <a:r>
              <a:rPr lang="en-US" altLang="zh-CN" dirty="0">
                <a:latin typeface="Times New Roman" panose="02020603050405020304" pitchFamily="18" charset="0"/>
              </a:rPr>
              <a:t>Allows new types of apps like </a:t>
            </a:r>
            <a:r>
              <a:rPr lang="en-US" altLang="zh-CN" i="1" dirty="0">
                <a:solidFill>
                  <a:srgbClr val="0000FF"/>
                </a:solidFill>
                <a:latin typeface="Times New Roman" panose="02020603050405020304" pitchFamily="18" charset="0"/>
              </a:rPr>
              <a:t>augmented reality</a:t>
            </a:r>
          </a:p>
          <a:p>
            <a:pPr lvl="1"/>
            <a:r>
              <a:rPr lang="en-US" altLang="zh-CN" dirty="0">
                <a:latin typeface="Times New Roman" panose="02020603050405020304" pitchFamily="18" charset="0"/>
              </a:rPr>
              <a:t>Use IEEE 802.11 wireless, or cellular data networks for connectivity</a:t>
            </a:r>
          </a:p>
          <a:p>
            <a:pPr lvl="1"/>
            <a:r>
              <a:rPr lang="en-US" altLang="zh-CN" dirty="0">
                <a:latin typeface="Times New Roman" panose="02020603050405020304" pitchFamily="18" charset="0"/>
              </a:rPr>
              <a:t>Leaders are </a:t>
            </a:r>
            <a:r>
              <a:rPr lang="en-US" altLang="zh-CN" dirty="0">
                <a:solidFill>
                  <a:srgbClr val="0000FF"/>
                </a:solidFill>
                <a:latin typeface="Times New Roman" panose="02020603050405020304" pitchFamily="18" charset="0"/>
              </a:rPr>
              <a:t>Apple iOS </a:t>
            </a:r>
            <a:r>
              <a:rPr lang="en-US" altLang="zh-CN" dirty="0">
                <a:latin typeface="Times New Roman" panose="02020603050405020304" pitchFamily="18" charset="0"/>
              </a:rPr>
              <a:t>and </a:t>
            </a:r>
            <a:r>
              <a:rPr lang="en-US" altLang="zh-CN" dirty="0">
                <a:solidFill>
                  <a:srgbClr val="0000FF"/>
                </a:solidFill>
                <a:latin typeface="Times New Roman" panose="02020603050405020304" pitchFamily="18" charset="0"/>
              </a:rPr>
              <a:t>Google Android</a:t>
            </a:r>
          </a:p>
          <a:p>
            <a:endParaRPr lang="zh-CN" altLang="en-US" dirty="0">
              <a:latin typeface="Times New Roman" panose="02020603050405020304" pitchFamily="18" charset="0"/>
            </a:endParaRPr>
          </a:p>
        </p:txBody>
      </p:sp>
      <p:sp>
        <p:nvSpPr>
          <p:cNvPr id="4" name="Rectangle 29">
            <a:extLst>
              <a:ext uri="{FF2B5EF4-FFF2-40B4-BE49-F238E27FC236}">
                <a16:creationId xmlns:a16="http://schemas.microsoft.com/office/drawing/2014/main" id="{641CC544-AA79-8E23-6C78-CC2910E39091}"/>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65</a:t>
            </a:fld>
            <a:endParaRPr lang="en-US" altLang="zh-CN"/>
          </a:p>
        </p:txBody>
      </p:sp>
    </p:spTree>
    <p:extLst>
      <p:ext uri="{BB962C8B-B14F-4D97-AF65-F5344CB8AC3E}">
        <p14:creationId xmlns:p14="http://schemas.microsoft.com/office/powerpoint/2010/main" val="313542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left)">
                                      <p:cBhvr>
                                        <p:cTn id="13" dur="500"/>
                                        <p:tgtEl>
                                          <p:spTgt spid="3">
                                            <p:txEl>
                                              <p:pRg st="4" end="4"/>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left)">
                                      <p:cBhvr>
                                        <p:cTn id="16" dur="500"/>
                                        <p:tgtEl>
                                          <p:spTgt spid="3">
                                            <p:txEl>
                                              <p:pRg st="5" end="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left)">
                                      <p:cBhvr>
                                        <p:cTn id="19" dur="500"/>
                                        <p:tgtEl>
                                          <p:spTgt spid="3">
                                            <p:txEl>
                                              <p:pRg st="6" end="6"/>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left)">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en-US" altLang="zh-CN" dirty="0"/>
              <a:t>Computing Environments</a:t>
            </a:r>
            <a:endParaRPr lang="en-US" altLang="zh-CN" dirty="0">
              <a:solidFill>
                <a:srgbClr val="0000FF"/>
              </a:solidFill>
            </a:endParaRPr>
          </a:p>
        </p:txBody>
      </p:sp>
      <p:sp>
        <p:nvSpPr>
          <p:cNvPr id="414723" name="Rectangle 3"/>
          <p:cNvSpPr>
            <a:spLocks noGrp="1" noChangeArrowheads="1"/>
          </p:cNvSpPr>
          <p:nvPr>
            <p:ph idx="1"/>
          </p:nvPr>
        </p:nvSpPr>
        <p:spPr/>
        <p:txBody>
          <a:bodyPr>
            <a:normAutofit/>
          </a:bodyPr>
          <a:lstStyle/>
          <a:p>
            <a:r>
              <a:rPr lang="en-US" altLang="zh-CN" dirty="0">
                <a:solidFill>
                  <a:srgbClr val="0000FF"/>
                </a:solidFill>
              </a:rPr>
              <a:t>Client-Server Computing</a:t>
            </a:r>
            <a:endParaRPr lang="en-US" altLang="zh-CN" dirty="0"/>
          </a:p>
          <a:p>
            <a:pPr lvl="1"/>
            <a:r>
              <a:rPr lang="en-US" altLang="zh-CN" dirty="0">
                <a:latin typeface="Times New Roman" panose="02020603050405020304" pitchFamily="18" charset="0"/>
              </a:rPr>
              <a:t>Terminals connected to centralized systems are now being supplanted by smart PCs.</a:t>
            </a:r>
          </a:p>
          <a:p>
            <a:pPr lvl="1"/>
            <a:r>
              <a:rPr lang="en-US" altLang="zh-CN" dirty="0">
                <a:latin typeface="Times New Roman" panose="02020603050405020304" pitchFamily="18" charset="0"/>
              </a:rPr>
              <a:t>Many systems now </a:t>
            </a:r>
            <a:r>
              <a:rPr lang="en-US" altLang="zh-CN" dirty="0">
                <a:solidFill>
                  <a:srgbClr val="0000FF"/>
                </a:solidFill>
                <a:latin typeface="Times New Roman" panose="02020603050405020304" pitchFamily="18" charset="0"/>
              </a:rPr>
              <a:t>servers</a:t>
            </a:r>
            <a:r>
              <a:rPr lang="en-US" altLang="zh-CN" dirty="0">
                <a:latin typeface="Times New Roman" panose="02020603050405020304" pitchFamily="18" charset="0"/>
              </a:rPr>
              <a:t>, responding to requests generated by </a:t>
            </a:r>
            <a:r>
              <a:rPr lang="en-US" altLang="zh-CN" dirty="0">
                <a:solidFill>
                  <a:srgbClr val="0000FF"/>
                </a:solidFill>
                <a:latin typeface="Times New Roman" panose="02020603050405020304" pitchFamily="18" charset="0"/>
              </a:rPr>
              <a:t>clients.</a:t>
            </a:r>
          </a:p>
          <a:p>
            <a:pPr lvl="1"/>
            <a:r>
              <a:rPr lang="en-US" altLang="zh-CN" dirty="0">
                <a:latin typeface="Times New Roman" panose="02020603050405020304" pitchFamily="18" charset="0"/>
              </a:rPr>
              <a:t>Server systems</a:t>
            </a:r>
          </a:p>
          <a:p>
            <a:pPr lvl="2"/>
            <a:r>
              <a:rPr lang="en-US" altLang="zh-CN" sz="2400" dirty="0">
                <a:solidFill>
                  <a:srgbClr val="0000FF"/>
                </a:solidFill>
                <a:latin typeface="Times New Roman" panose="02020603050405020304" pitchFamily="18" charset="0"/>
              </a:rPr>
              <a:t>Compute-server system </a:t>
            </a:r>
            <a:r>
              <a:rPr lang="en-US" altLang="zh-CN" sz="2400" dirty="0">
                <a:latin typeface="Times New Roman" panose="02020603050405020304" pitchFamily="18" charset="0"/>
              </a:rPr>
              <a:t>provides an interface to client to request services (i.e., database server)</a:t>
            </a:r>
          </a:p>
          <a:p>
            <a:pPr lvl="2"/>
            <a:r>
              <a:rPr lang="en-US" altLang="zh-CN" sz="2400" dirty="0">
                <a:solidFill>
                  <a:srgbClr val="0000FF"/>
                </a:solidFill>
                <a:latin typeface="Times New Roman" panose="02020603050405020304" pitchFamily="18" charset="0"/>
              </a:rPr>
              <a:t>File-server system</a:t>
            </a:r>
            <a:r>
              <a:rPr lang="en-US" altLang="zh-CN" sz="2400" dirty="0">
                <a:solidFill>
                  <a:srgbClr val="3366FF"/>
                </a:solidFill>
                <a:latin typeface="Times New Roman" panose="02020603050405020304" pitchFamily="18" charset="0"/>
              </a:rPr>
              <a:t> </a:t>
            </a:r>
            <a:r>
              <a:rPr lang="en-US" altLang="zh-CN" sz="2400" dirty="0">
                <a:latin typeface="Times New Roman" panose="02020603050405020304" pitchFamily="18" charset="0"/>
              </a:rPr>
              <a:t>provides interface </a:t>
            </a:r>
            <a:br>
              <a:rPr lang="en-US" altLang="zh-CN" sz="2400" dirty="0">
                <a:latin typeface="Times New Roman" panose="02020603050405020304" pitchFamily="18" charset="0"/>
              </a:rPr>
            </a:br>
            <a:r>
              <a:rPr lang="en-US" altLang="zh-CN" sz="2400" dirty="0">
                <a:latin typeface="Times New Roman" panose="02020603050405020304" pitchFamily="18" charset="0"/>
              </a:rPr>
              <a:t>for clients to store and retrieve files</a:t>
            </a:r>
            <a:br>
              <a:rPr lang="en-US" altLang="zh-CN" sz="2400" dirty="0">
                <a:latin typeface="Times New Roman" panose="02020603050405020304" pitchFamily="18" charset="0"/>
              </a:rPr>
            </a:br>
            <a:r>
              <a:rPr lang="en-US" altLang="zh-CN" sz="2400" dirty="0">
                <a:latin typeface="Times New Roman" panose="02020603050405020304" pitchFamily="18" charset="0"/>
              </a:rPr>
              <a:t> (exp. web server)</a:t>
            </a:r>
          </a:p>
        </p:txBody>
      </p:sp>
      <p:pic>
        <p:nvPicPr>
          <p:cNvPr id="7" name="Picture 1" descr="1_18.pdf">
            <a:extLst>
              <a:ext uri="{FF2B5EF4-FFF2-40B4-BE49-F238E27FC236}">
                <a16:creationId xmlns:a16="http://schemas.microsoft.com/office/drawing/2014/main" id="{1DA58499-47B1-49CF-ADB3-1D8CA6F0D362}"/>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6580900" y="4140200"/>
            <a:ext cx="5365750"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9">
            <a:extLst>
              <a:ext uri="{FF2B5EF4-FFF2-40B4-BE49-F238E27FC236}">
                <a16:creationId xmlns:a16="http://schemas.microsoft.com/office/drawing/2014/main" id="{885FC28F-CED8-4B55-D998-760E37D86E65}"/>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66</a:t>
            </a:fld>
            <a:endParaRPr lang="en-US" altLang="zh-CN"/>
          </a:p>
        </p:txBody>
      </p:sp>
    </p:spTree>
    <p:extLst>
      <p:ext uri="{BB962C8B-B14F-4D97-AF65-F5344CB8AC3E}">
        <p14:creationId xmlns:p14="http://schemas.microsoft.com/office/powerpoint/2010/main" val="163267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4723">
                                            <p:txEl>
                                              <p:pRg st="0" end="0"/>
                                            </p:txEl>
                                          </p:spTgt>
                                        </p:tgtEl>
                                        <p:attrNameLst>
                                          <p:attrName>style.visibility</p:attrName>
                                        </p:attrNameLst>
                                      </p:cBhvr>
                                      <p:to>
                                        <p:strVal val="visible"/>
                                      </p:to>
                                    </p:set>
                                    <p:animEffect transition="in" filter="wipe(left)">
                                      <p:cBhvr>
                                        <p:cTn id="7" dur="500"/>
                                        <p:tgtEl>
                                          <p:spTgt spid="41472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4723">
                                            <p:txEl>
                                              <p:pRg st="1" end="1"/>
                                            </p:txEl>
                                          </p:spTgt>
                                        </p:tgtEl>
                                        <p:attrNameLst>
                                          <p:attrName>style.visibility</p:attrName>
                                        </p:attrNameLst>
                                      </p:cBhvr>
                                      <p:to>
                                        <p:strVal val="visible"/>
                                      </p:to>
                                    </p:set>
                                    <p:animEffect transition="in" filter="wipe(left)">
                                      <p:cBhvr>
                                        <p:cTn id="10" dur="500"/>
                                        <p:tgtEl>
                                          <p:spTgt spid="41472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4723">
                                            <p:txEl>
                                              <p:pRg st="2" end="2"/>
                                            </p:txEl>
                                          </p:spTgt>
                                        </p:tgtEl>
                                        <p:attrNameLst>
                                          <p:attrName>style.visibility</p:attrName>
                                        </p:attrNameLst>
                                      </p:cBhvr>
                                      <p:to>
                                        <p:strVal val="visible"/>
                                      </p:to>
                                    </p:set>
                                    <p:animEffect transition="in" filter="wipe(left)">
                                      <p:cBhvr>
                                        <p:cTn id="13" dur="500"/>
                                        <p:tgtEl>
                                          <p:spTgt spid="41472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4723">
                                            <p:txEl>
                                              <p:pRg st="3" end="3"/>
                                            </p:txEl>
                                          </p:spTgt>
                                        </p:tgtEl>
                                        <p:attrNameLst>
                                          <p:attrName>style.visibility</p:attrName>
                                        </p:attrNameLst>
                                      </p:cBhvr>
                                      <p:to>
                                        <p:strVal val="visible"/>
                                      </p:to>
                                    </p:set>
                                    <p:animEffect transition="in" filter="wipe(left)">
                                      <p:cBhvr>
                                        <p:cTn id="16" dur="500"/>
                                        <p:tgtEl>
                                          <p:spTgt spid="41472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14723">
                                            <p:txEl>
                                              <p:pRg st="4" end="4"/>
                                            </p:txEl>
                                          </p:spTgt>
                                        </p:tgtEl>
                                        <p:attrNameLst>
                                          <p:attrName>style.visibility</p:attrName>
                                        </p:attrNameLst>
                                      </p:cBhvr>
                                      <p:to>
                                        <p:strVal val="visible"/>
                                      </p:to>
                                    </p:set>
                                    <p:animEffect transition="in" filter="wipe(left)">
                                      <p:cBhvr>
                                        <p:cTn id="19" dur="500"/>
                                        <p:tgtEl>
                                          <p:spTgt spid="41472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14723">
                                            <p:txEl>
                                              <p:pRg st="5" end="5"/>
                                            </p:txEl>
                                          </p:spTgt>
                                        </p:tgtEl>
                                        <p:attrNameLst>
                                          <p:attrName>style.visibility</p:attrName>
                                        </p:attrNameLst>
                                      </p:cBhvr>
                                      <p:to>
                                        <p:strVal val="visible"/>
                                      </p:to>
                                    </p:set>
                                    <p:animEffect transition="in" filter="wipe(left)">
                                      <p:cBhvr>
                                        <p:cTn id="22" dur="500"/>
                                        <p:tgtEl>
                                          <p:spTgt spid="41472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altLang="zh-CN" dirty="0"/>
              <a:t>Computing Environments</a:t>
            </a:r>
            <a:endParaRPr lang="en-US" altLang="zh-CN" dirty="0">
              <a:solidFill>
                <a:srgbClr val="0000FF"/>
              </a:solidFill>
            </a:endParaRPr>
          </a:p>
        </p:txBody>
      </p:sp>
      <p:sp>
        <p:nvSpPr>
          <p:cNvPr id="407555" name="Rectangle 3"/>
          <p:cNvSpPr>
            <a:spLocks noGrp="1" noChangeArrowheads="1"/>
          </p:cNvSpPr>
          <p:nvPr>
            <p:ph idx="1"/>
          </p:nvPr>
        </p:nvSpPr>
        <p:spPr/>
        <p:txBody>
          <a:bodyPr>
            <a:normAutofit/>
          </a:bodyPr>
          <a:lstStyle/>
          <a:p>
            <a:r>
              <a:rPr lang="en-US" altLang="zh-CN" dirty="0">
                <a:solidFill>
                  <a:srgbClr val="0000FF"/>
                </a:solidFill>
                <a:latin typeface="Times New Roman" panose="02020603050405020304" pitchFamily="18" charset="0"/>
              </a:rPr>
              <a:t>Peer-to-Peer Computing</a:t>
            </a:r>
            <a:endParaRPr lang="en-US" altLang="zh-CN" dirty="0">
              <a:latin typeface="Times New Roman" panose="02020603050405020304" pitchFamily="18" charset="0"/>
            </a:endParaRPr>
          </a:p>
          <a:p>
            <a:pPr lvl="1"/>
            <a:r>
              <a:rPr lang="en-US" altLang="zh-CN" dirty="0">
                <a:latin typeface="Times New Roman" panose="02020603050405020304" pitchFamily="18" charset="0"/>
              </a:rPr>
              <a:t>P2P does not distinguish clients and servers</a:t>
            </a:r>
          </a:p>
          <a:p>
            <a:pPr lvl="1"/>
            <a:r>
              <a:rPr lang="en-US" altLang="zh-CN" dirty="0">
                <a:latin typeface="Times New Roman" panose="02020603050405020304" pitchFamily="18" charset="0"/>
              </a:rPr>
              <a:t>all nodes are considered peers</a:t>
            </a:r>
          </a:p>
          <a:p>
            <a:pPr lvl="1"/>
            <a:r>
              <a:rPr lang="en-US" altLang="zh-CN" dirty="0">
                <a:latin typeface="Times New Roman" panose="02020603050405020304" pitchFamily="18" charset="0"/>
              </a:rPr>
              <a:t>May each act as client, server or both</a:t>
            </a:r>
          </a:p>
          <a:p>
            <a:pPr lvl="1"/>
            <a:r>
              <a:rPr lang="en-US" altLang="zh-CN" dirty="0">
                <a:latin typeface="Times New Roman" panose="02020603050405020304" pitchFamily="18" charset="0"/>
              </a:rPr>
              <a:t>Node must join P2P network</a:t>
            </a:r>
          </a:p>
          <a:p>
            <a:pPr lvl="2"/>
            <a:r>
              <a:rPr lang="en-US" altLang="zh-CN" sz="2400" dirty="0">
                <a:latin typeface="Times New Roman" panose="02020603050405020304" pitchFamily="18" charset="0"/>
              </a:rPr>
              <a:t>Registers its service with </a:t>
            </a:r>
            <a:r>
              <a:rPr lang="en-US" altLang="zh-CN" sz="2400" i="1" dirty="0">
                <a:solidFill>
                  <a:srgbClr val="0000FF"/>
                </a:solidFill>
                <a:latin typeface="Times New Roman" panose="02020603050405020304" pitchFamily="18" charset="0"/>
              </a:rPr>
              <a:t>centralized lookup service </a:t>
            </a:r>
            <a:br>
              <a:rPr lang="en-US" altLang="zh-CN" sz="2400" i="1" dirty="0">
                <a:solidFill>
                  <a:srgbClr val="0000FF"/>
                </a:solidFill>
                <a:latin typeface="Times New Roman" panose="02020603050405020304" pitchFamily="18" charset="0"/>
              </a:rPr>
            </a:br>
            <a:r>
              <a:rPr lang="en-US" altLang="zh-CN" sz="2400" dirty="0">
                <a:latin typeface="Times New Roman" panose="02020603050405020304" pitchFamily="18" charset="0"/>
              </a:rPr>
              <a:t>on network,    or</a:t>
            </a:r>
          </a:p>
          <a:p>
            <a:pPr lvl="2"/>
            <a:r>
              <a:rPr lang="en-US" altLang="zh-CN" sz="2400" dirty="0">
                <a:latin typeface="Times New Roman" panose="02020603050405020304" pitchFamily="18" charset="0"/>
              </a:rPr>
              <a:t>Broadcast request for service and respond to requests for service via </a:t>
            </a:r>
            <a:r>
              <a:rPr lang="en-US" altLang="zh-CN" sz="2400" i="1" dirty="0">
                <a:solidFill>
                  <a:srgbClr val="0000FF"/>
                </a:solidFill>
                <a:latin typeface="Times New Roman" panose="02020603050405020304" pitchFamily="18" charset="0"/>
              </a:rPr>
              <a:t>discovery protocol</a:t>
            </a:r>
          </a:p>
          <a:p>
            <a:pPr lvl="1"/>
            <a:r>
              <a:rPr lang="en-US" altLang="zh-CN" dirty="0">
                <a:latin typeface="Times New Roman" panose="02020603050405020304" pitchFamily="18" charset="0"/>
              </a:rPr>
              <a:t>Examples:</a:t>
            </a:r>
          </a:p>
          <a:p>
            <a:pPr lvl="2"/>
            <a:r>
              <a:rPr lang="en-US" altLang="zh-CN" sz="2400" i="1" dirty="0">
                <a:latin typeface="Times New Roman" panose="02020603050405020304" pitchFamily="18" charset="0"/>
              </a:rPr>
              <a:t>Napster, Gnutella</a:t>
            </a:r>
          </a:p>
          <a:p>
            <a:pPr lvl="2"/>
            <a:r>
              <a:rPr lang="en-US" altLang="zh-CN" sz="2400" dirty="0">
                <a:solidFill>
                  <a:srgbClr val="0000FF"/>
                </a:solidFill>
                <a:latin typeface="Times New Roman" panose="02020603050405020304" pitchFamily="18" charset="0"/>
              </a:rPr>
              <a:t>Voice over IP (VoIP)</a:t>
            </a:r>
            <a:r>
              <a:rPr lang="en-US" altLang="zh-CN" sz="2400" i="1" dirty="0">
                <a:solidFill>
                  <a:srgbClr val="0000FF"/>
                </a:solidFill>
                <a:latin typeface="Times New Roman" panose="02020603050405020304" pitchFamily="18" charset="0"/>
              </a:rPr>
              <a:t> </a:t>
            </a:r>
            <a:r>
              <a:rPr lang="en-US" altLang="zh-CN" sz="2400" dirty="0">
                <a:latin typeface="Times New Roman" panose="02020603050405020304" pitchFamily="18" charset="0"/>
              </a:rPr>
              <a:t>such as Skype uses a hybrid peer-to-peer approach</a:t>
            </a:r>
            <a:endParaRPr lang="en-US" altLang="zh-CN" sz="2400" i="1" dirty="0">
              <a:latin typeface="Times New Roman" panose="02020603050405020304" pitchFamily="18" charset="0"/>
            </a:endParaRPr>
          </a:p>
        </p:txBody>
      </p:sp>
      <p:pic>
        <p:nvPicPr>
          <p:cNvPr id="5" name="Picture 1" descr="1_19.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46250" y="1134065"/>
            <a:ext cx="3566104" cy="270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9">
            <a:extLst>
              <a:ext uri="{FF2B5EF4-FFF2-40B4-BE49-F238E27FC236}">
                <a16:creationId xmlns:a16="http://schemas.microsoft.com/office/drawing/2014/main" id="{CC795EE2-3936-0453-73E5-90988A07C437}"/>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67</a:t>
            </a:fld>
            <a:endParaRPr lang="en-US" altLang="zh-CN"/>
          </a:p>
        </p:txBody>
      </p:sp>
    </p:spTree>
    <p:extLst>
      <p:ext uri="{BB962C8B-B14F-4D97-AF65-F5344CB8AC3E}">
        <p14:creationId xmlns:p14="http://schemas.microsoft.com/office/powerpoint/2010/main" val="12856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7555">
                                            <p:txEl>
                                              <p:pRg st="2" end="2"/>
                                            </p:txEl>
                                          </p:spTgt>
                                        </p:tgtEl>
                                        <p:attrNameLst>
                                          <p:attrName>style.visibility</p:attrName>
                                        </p:attrNameLst>
                                      </p:cBhvr>
                                      <p:to>
                                        <p:strVal val="visible"/>
                                      </p:to>
                                    </p:set>
                                    <p:animEffect transition="in" filter="wipe(left)">
                                      <p:cBhvr>
                                        <p:cTn id="7" dur="500"/>
                                        <p:tgtEl>
                                          <p:spTgt spid="407555">
                                            <p:txEl>
                                              <p:pRg st="2" end="2"/>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7555">
                                            <p:txEl>
                                              <p:pRg st="3" end="3"/>
                                            </p:txEl>
                                          </p:spTgt>
                                        </p:tgtEl>
                                        <p:attrNameLst>
                                          <p:attrName>style.visibility</p:attrName>
                                        </p:attrNameLst>
                                      </p:cBhvr>
                                      <p:to>
                                        <p:strVal val="visible"/>
                                      </p:to>
                                    </p:set>
                                    <p:animEffect transition="in" filter="wipe(left)">
                                      <p:cBhvr>
                                        <p:cTn id="10" dur="500"/>
                                        <p:tgtEl>
                                          <p:spTgt spid="407555">
                                            <p:txEl>
                                              <p:pRg st="3" end="3"/>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07555">
                                            <p:txEl>
                                              <p:pRg st="4" end="4"/>
                                            </p:txEl>
                                          </p:spTgt>
                                        </p:tgtEl>
                                        <p:attrNameLst>
                                          <p:attrName>style.visibility</p:attrName>
                                        </p:attrNameLst>
                                      </p:cBhvr>
                                      <p:to>
                                        <p:strVal val="visible"/>
                                      </p:to>
                                    </p:set>
                                    <p:animEffect transition="in" filter="wipe(left)">
                                      <p:cBhvr>
                                        <p:cTn id="17" dur="500"/>
                                        <p:tgtEl>
                                          <p:spTgt spid="407555">
                                            <p:txEl>
                                              <p:pRg st="4" end="4"/>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7555">
                                            <p:txEl>
                                              <p:pRg st="5" end="5"/>
                                            </p:txEl>
                                          </p:spTgt>
                                        </p:tgtEl>
                                        <p:attrNameLst>
                                          <p:attrName>style.visibility</p:attrName>
                                        </p:attrNameLst>
                                      </p:cBhvr>
                                      <p:to>
                                        <p:strVal val="visible"/>
                                      </p:to>
                                    </p:set>
                                    <p:animEffect transition="in" filter="wipe(left)">
                                      <p:cBhvr>
                                        <p:cTn id="20" dur="500"/>
                                        <p:tgtEl>
                                          <p:spTgt spid="407555">
                                            <p:txEl>
                                              <p:pRg st="5" end="5"/>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7555">
                                            <p:txEl>
                                              <p:pRg st="6" end="6"/>
                                            </p:txEl>
                                          </p:spTgt>
                                        </p:tgtEl>
                                        <p:attrNameLst>
                                          <p:attrName>style.visibility</p:attrName>
                                        </p:attrNameLst>
                                      </p:cBhvr>
                                      <p:to>
                                        <p:strVal val="visible"/>
                                      </p:to>
                                    </p:set>
                                    <p:animEffect transition="in" filter="wipe(left)">
                                      <p:cBhvr>
                                        <p:cTn id="23" dur="500"/>
                                        <p:tgtEl>
                                          <p:spTgt spid="407555">
                                            <p:txEl>
                                              <p:pRg st="6" end="6"/>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07555">
                                            <p:txEl>
                                              <p:pRg st="7" end="7"/>
                                            </p:txEl>
                                          </p:spTgt>
                                        </p:tgtEl>
                                        <p:attrNameLst>
                                          <p:attrName>style.visibility</p:attrName>
                                        </p:attrNameLst>
                                      </p:cBhvr>
                                      <p:to>
                                        <p:strVal val="visible"/>
                                      </p:to>
                                    </p:set>
                                    <p:animEffect transition="in" filter="wipe(left)">
                                      <p:cBhvr>
                                        <p:cTn id="26" dur="500"/>
                                        <p:tgtEl>
                                          <p:spTgt spid="407555">
                                            <p:txEl>
                                              <p:pRg st="7" end="7"/>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07555">
                                            <p:txEl>
                                              <p:pRg st="8" end="8"/>
                                            </p:txEl>
                                          </p:spTgt>
                                        </p:tgtEl>
                                        <p:attrNameLst>
                                          <p:attrName>style.visibility</p:attrName>
                                        </p:attrNameLst>
                                      </p:cBhvr>
                                      <p:to>
                                        <p:strVal val="visible"/>
                                      </p:to>
                                    </p:set>
                                    <p:animEffect transition="in" filter="wipe(left)">
                                      <p:cBhvr>
                                        <p:cTn id="29" dur="500"/>
                                        <p:tgtEl>
                                          <p:spTgt spid="407555">
                                            <p:txEl>
                                              <p:pRg st="8" end="8"/>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7555">
                                            <p:txEl>
                                              <p:pRg st="9" end="9"/>
                                            </p:txEl>
                                          </p:spTgt>
                                        </p:tgtEl>
                                        <p:attrNameLst>
                                          <p:attrName>style.visibility</p:attrName>
                                        </p:attrNameLst>
                                      </p:cBhvr>
                                      <p:to>
                                        <p:strVal val="visible"/>
                                      </p:to>
                                    </p:set>
                                    <p:animEffect transition="in" filter="wipe(left)">
                                      <p:cBhvr>
                                        <p:cTn id="32" dur="500"/>
                                        <p:tgtEl>
                                          <p:spTgt spid="4075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Computing Environments</a:t>
            </a:r>
            <a:endParaRPr lang="zh-CN" altLang="en-US" dirty="0">
              <a:solidFill>
                <a:srgbClr val="0000FF"/>
              </a:solidFill>
            </a:endParaRPr>
          </a:p>
        </p:txBody>
      </p:sp>
      <p:sp>
        <p:nvSpPr>
          <p:cNvPr id="3" name="内容占位符 2"/>
          <p:cNvSpPr>
            <a:spLocks noGrp="1"/>
          </p:cNvSpPr>
          <p:nvPr>
            <p:ph idx="1"/>
          </p:nvPr>
        </p:nvSpPr>
        <p:spPr/>
        <p:txBody>
          <a:bodyPr>
            <a:normAutofit lnSpcReduction="10000"/>
          </a:bodyPr>
          <a:lstStyle/>
          <a:p>
            <a:pPr>
              <a:spcBef>
                <a:spcPts val="200"/>
              </a:spcBef>
            </a:pPr>
            <a:r>
              <a:rPr lang="en-US" altLang="zh-CN" dirty="0">
                <a:solidFill>
                  <a:srgbClr val="0000FF"/>
                </a:solidFill>
                <a:latin typeface="Times New Roman" panose="02020603050405020304" pitchFamily="18" charset="0"/>
              </a:rPr>
              <a:t>Cloud computing*</a:t>
            </a:r>
            <a:endParaRPr lang="en-US" altLang="zh-CN" dirty="0">
              <a:latin typeface="Times New Roman" panose="02020603050405020304" pitchFamily="18" charset="0"/>
            </a:endParaRPr>
          </a:p>
          <a:p>
            <a:pPr lvl="1">
              <a:spcBef>
                <a:spcPts val="200"/>
              </a:spcBef>
            </a:pPr>
            <a:r>
              <a:rPr lang="en-US" altLang="zh-CN" dirty="0">
                <a:latin typeface="Times New Roman" panose="02020603050405020304" pitchFamily="18" charset="0"/>
              </a:rPr>
              <a:t>Delivers computing, storage, even apps as a service across a network</a:t>
            </a:r>
          </a:p>
          <a:p>
            <a:pPr lvl="1">
              <a:spcBef>
                <a:spcPts val="200"/>
              </a:spcBef>
            </a:pPr>
            <a:r>
              <a:rPr lang="en-US" altLang="zh-CN" dirty="0">
                <a:latin typeface="Times New Roman" panose="02020603050405020304" pitchFamily="18" charset="0"/>
              </a:rPr>
              <a:t>Logical extension of virtualization because it uses virtualization as the base for it functionality.</a:t>
            </a:r>
          </a:p>
          <a:p>
            <a:pPr lvl="2">
              <a:spcBef>
                <a:spcPts val="200"/>
              </a:spcBef>
            </a:pPr>
            <a:r>
              <a:rPr lang="en-US" altLang="zh-CN" dirty="0">
                <a:latin typeface="Times New Roman" panose="02020603050405020304" pitchFamily="18" charset="0"/>
              </a:rPr>
              <a:t>Amazon </a:t>
            </a:r>
            <a:r>
              <a:rPr lang="en-US" altLang="zh-CN" dirty="0">
                <a:solidFill>
                  <a:srgbClr val="0000FF"/>
                </a:solidFill>
                <a:latin typeface="Times New Roman" panose="02020603050405020304" pitchFamily="18" charset="0"/>
              </a:rPr>
              <a:t>EC2(Elastic Compute Cloud)  </a:t>
            </a:r>
            <a:r>
              <a:rPr lang="en-US" altLang="zh-CN" dirty="0">
                <a:latin typeface="Times New Roman" panose="02020603050405020304" pitchFamily="18" charset="0"/>
              </a:rPr>
              <a:t>has thousands of servers, millions of virtual machines,  of storage available across the Internet, pay based on usage</a:t>
            </a:r>
          </a:p>
          <a:p>
            <a:pPr lvl="1">
              <a:spcBef>
                <a:spcPts val="200"/>
              </a:spcBef>
            </a:pPr>
            <a:r>
              <a:rPr lang="en-US" altLang="zh-CN" dirty="0">
                <a:latin typeface="Times New Roman" panose="02020603050405020304" pitchFamily="18" charset="0"/>
              </a:rPr>
              <a:t>Many types</a:t>
            </a:r>
          </a:p>
          <a:p>
            <a:pPr lvl="2">
              <a:spcBef>
                <a:spcPts val="200"/>
              </a:spcBef>
            </a:pPr>
            <a:r>
              <a:rPr lang="en-US" altLang="zh-CN" dirty="0">
                <a:solidFill>
                  <a:srgbClr val="0000FF"/>
                </a:solidFill>
                <a:latin typeface="Times New Roman" panose="02020603050405020304" pitchFamily="18" charset="0"/>
              </a:rPr>
              <a:t>Public cloud </a:t>
            </a:r>
            <a:r>
              <a:rPr lang="en-US" altLang="zh-CN" dirty="0">
                <a:latin typeface="Times New Roman" panose="02020603050405020304" pitchFamily="18" charset="0"/>
              </a:rPr>
              <a:t>– available via Internet to anyone willing to pay</a:t>
            </a:r>
          </a:p>
          <a:p>
            <a:pPr lvl="2">
              <a:spcBef>
                <a:spcPts val="200"/>
              </a:spcBef>
            </a:pPr>
            <a:r>
              <a:rPr lang="en-US" altLang="zh-CN" dirty="0">
                <a:solidFill>
                  <a:srgbClr val="0000FF"/>
                </a:solidFill>
                <a:latin typeface="Times New Roman" panose="02020603050405020304" pitchFamily="18" charset="0"/>
              </a:rPr>
              <a:t>Private cloud </a:t>
            </a:r>
            <a:r>
              <a:rPr lang="en-US" altLang="zh-CN" dirty="0">
                <a:latin typeface="Times New Roman" panose="02020603050405020304" pitchFamily="18" charset="0"/>
              </a:rPr>
              <a:t>– run by a company for the company</a:t>
            </a:r>
            <a:r>
              <a:rPr lang="en-US" altLang="en-US" dirty="0">
                <a:latin typeface="Times New Roman" panose="02020603050405020304" pitchFamily="18" charset="0"/>
              </a:rPr>
              <a:t>’</a:t>
            </a:r>
            <a:r>
              <a:rPr lang="en-US" altLang="zh-CN" dirty="0">
                <a:latin typeface="Times New Roman" panose="02020603050405020304" pitchFamily="18" charset="0"/>
              </a:rPr>
              <a:t>s own use</a:t>
            </a:r>
          </a:p>
          <a:p>
            <a:pPr lvl="2">
              <a:spcBef>
                <a:spcPts val="200"/>
              </a:spcBef>
            </a:pPr>
            <a:r>
              <a:rPr lang="en-US" altLang="zh-CN" dirty="0">
                <a:solidFill>
                  <a:srgbClr val="0000FF"/>
                </a:solidFill>
                <a:latin typeface="Times New Roman" panose="02020603050405020304" pitchFamily="18" charset="0"/>
              </a:rPr>
              <a:t>Hybrid cloud </a:t>
            </a:r>
            <a:r>
              <a:rPr lang="en-US" altLang="zh-CN" dirty="0">
                <a:latin typeface="Times New Roman" panose="02020603050405020304" pitchFamily="18" charset="0"/>
              </a:rPr>
              <a:t>– includes both public and private cloud components</a:t>
            </a:r>
          </a:p>
          <a:p>
            <a:pPr lvl="2">
              <a:spcBef>
                <a:spcPts val="200"/>
              </a:spcBef>
            </a:pPr>
            <a:r>
              <a:rPr lang="en-US" altLang="zh-CN" dirty="0">
                <a:latin typeface="Times New Roman" panose="02020603050405020304" pitchFamily="18" charset="0"/>
              </a:rPr>
              <a:t>Software as a Service (</a:t>
            </a:r>
            <a:r>
              <a:rPr lang="en-US" altLang="zh-CN" dirty="0">
                <a:solidFill>
                  <a:srgbClr val="0000FF"/>
                </a:solidFill>
                <a:latin typeface="Times New Roman" panose="02020603050405020304" pitchFamily="18" charset="0"/>
              </a:rPr>
              <a:t>SaaS</a:t>
            </a:r>
            <a:r>
              <a:rPr lang="en-US" altLang="zh-CN" dirty="0">
                <a:latin typeface="Times New Roman" panose="02020603050405020304" pitchFamily="18" charset="0"/>
              </a:rPr>
              <a:t>) – one or more applications available via the Internet (i.e., word processor)</a:t>
            </a:r>
          </a:p>
          <a:p>
            <a:pPr lvl="2">
              <a:spcBef>
                <a:spcPts val="200"/>
              </a:spcBef>
            </a:pPr>
            <a:r>
              <a:rPr lang="en-US" altLang="zh-CN" dirty="0">
                <a:latin typeface="Times New Roman" panose="02020603050405020304" pitchFamily="18" charset="0"/>
              </a:rPr>
              <a:t>Platform as a Service (</a:t>
            </a:r>
            <a:r>
              <a:rPr lang="en-US" altLang="zh-CN" dirty="0">
                <a:solidFill>
                  <a:srgbClr val="0000FF"/>
                </a:solidFill>
                <a:latin typeface="Times New Roman" panose="02020603050405020304" pitchFamily="18" charset="0"/>
              </a:rPr>
              <a:t>PaaS</a:t>
            </a:r>
            <a:r>
              <a:rPr lang="en-US" altLang="zh-CN" dirty="0">
                <a:latin typeface="Times New Roman" panose="02020603050405020304" pitchFamily="18" charset="0"/>
              </a:rPr>
              <a:t>) – software stack ready for application use via the Internet (i.e., a database server)</a:t>
            </a:r>
          </a:p>
          <a:p>
            <a:pPr lvl="2">
              <a:spcBef>
                <a:spcPts val="200"/>
              </a:spcBef>
            </a:pPr>
            <a:r>
              <a:rPr lang="en-US" altLang="zh-CN" dirty="0">
                <a:latin typeface="Times New Roman" panose="02020603050405020304" pitchFamily="18" charset="0"/>
              </a:rPr>
              <a:t>Infrastructure as a Service (</a:t>
            </a:r>
            <a:r>
              <a:rPr lang="en-US" altLang="zh-CN" dirty="0">
                <a:solidFill>
                  <a:srgbClr val="0000FF"/>
                </a:solidFill>
                <a:latin typeface="Times New Roman" panose="02020603050405020304" pitchFamily="18" charset="0"/>
              </a:rPr>
              <a:t>IaaS</a:t>
            </a:r>
            <a:r>
              <a:rPr lang="en-US" altLang="zh-CN" dirty="0">
                <a:latin typeface="Times New Roman" panose="02020603050405020304" pitchFamily="18" charset="0"/>
              </a:rPr>
              <a:t>) – servers or storage available over Internet (i.e., storage available for backup use)</a:t>
            </a:r>
          </a:p>
        </p:txBody>
      </p:sp>
      <p:sp>
        <p:nvSpPr>
          <p:cNvPr id="4" name="Rectangle 29">
            <a:extLst>
              <a:ext uri="{FF2B5EF4-FFF2-40B4-BE49-F238E27FC236}">
                <a16:creationId xmlns:a16="http://schemas.microsoft.com/office/drawing/2014/main" id="{79802DC4-A5A0-8760-C0D3-0722B1D80196}"/>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68</a:t>
            </a:fld>
            <a:endParaRPr lang="en-US" altLang="zh-CN"/>
          </a:p>
        </p:txBody>
      </p:sp>
    </p:spTree>
    <p:extLst>
      <p:ext uri="{BB962C8B-B14F-4D97-AF65-F5344CB8AC3E}">
        <p14:creationId xmlns:p14="http://schemas.microsoft.com/office/powerpoint/2010/main" val="64413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left)">
                                      <p:cBhvr>
                                        <p:cTn id="13" dur="500"/>
                                        <p:tgtEl>
                                          <p:spTgt spid="3">
                                            <p:txEl>
                                              <p:pRg st="4" end="4"/>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left)">
                                      <p:cBhvr>
                                        <p:cTn id="16" dur="500"/>
                                        <p:tgtEl>
                                          <p:spTgt spid="3">
                                            <p:txEl>
                                              <p:pRg st="5" end="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left)">
                                      <p:cBhvr>
                                        <p:cTn id="19" dur="500"/>
                                        <p:tgtEl>
                                          <p:spTgt spid="3">
                                            <p:txEl>
                                              <p:pRg st="6" end="6"/>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left)">
                                      <p:cBhvr>
                                        <p:cTn id="22" dur="500"/>
                                        <p:tgtEl>
                                          <p:spTgt spid="3">
                                            <p:txEl>
                                              <p:pRg st="7" end="7"/>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wipe(left)">
                                      <p:cBhvr>
                                        <p:cTn id="25" dur="500"/>
                                        <p:tgtEl>
                                          <p:spTgt spid="3">
                                            <p:txEl>
                                              <p:pRg st="8" end="8"/>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wipe(left)">
                                      <p:cBhvr>
                                        <p:cTn id="28" dur="500"/>
                                        <p:tgtEl>
                                          <p:spTgt spid="3">
                                            <p:txEl>
                                              <p:pRg st="9" end="9"/>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wipe(left)">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9">
            <a:extLst>
              <a:ext uri="{FF2B5EF4-FFF2-40B4-BE49-F238E27FC236}">
                <a16:creationId xmlns:a16="http://schemas.microsoft.com/office/drawing/2014/main" id="{3CC98618-9889-4D7A-6A1B-4518BEBE8AFA}"/>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69</a:t>
            </a:fld>
            <a:endParaRPr lang="en-US" altLang="zh-CN"/>
          </a:p>
        </p:txBody>
      </p:sp>
      <p:sp>
        <p:nvSpPr>
          <p:cNvPr id="2" name="标题 1"/>
          <p:cNvSpPr>
            <a:spLocks noGrp="1"/>
          </p:cNvSpPr>
          <p:nvPr>
            <p:ph type="title"/>
          </p:nvPr>
        </p:nvSpPr>
        <p:spPr/>
        <p:txBody>
          <a:bodyPr/>
          <a:lstStyle/>
          <a:p>
            <a:r>
              <a:rPr lang="en-US" altLang="zh-CN" dirty="0"/>
              <a:t>Computing Environments</a:t>
            </a:r>
            <a:endParaRPr lang="zh-CN" altLang="en-US" dirty="0">
              <a:solidFill>
                <a:srgbClr val="0000FF"/>
              </a:solidFill>
            </a:endParaRPr>
          </a:p>
        </p:txBody>
      </p:sp>
      <p:sp>
        <p:nvSpPr>
          <p:cNvPr id="3" name="内容占位符 2"/>
          <p:cNvSpPr>
            <a:spLocks noGrp="1"/>
          </p:cNvSpPr>
          <p:nvPr>
            <p:ph sz="half" idx="1"/>
          </p:nvPr>
        </p:nvSpPr>
        <p:spPr/>
        <p:txBody>
          <a:bodyPr>
            <a:normAutofit/>
          </a:bodyPr>
          <a:lstStyle/>
          <a:p>
            <a:r>
              <a:rPr lang="en-US" altLang="zh-CN" dirty="0">
                <a:solidFill>
                  <a:srgbClr val="0000FF"/>
                </a:solidFill>
                <a:latin typeface="Times New Roman" panose="02020603050405020304" pitchFamily="18" charset="0"/>
              </a:rPr>
              <a:t>Cloud computing*(Cont.)</a:t>
            </a:r>
            <a:endParaRPr lang="en-US" altLang="zh-CN" dirty="0">
              <a:latin typeface="Times New Roman" panose="02020603050405020304" pitchFamily="18" charset="0"/>
            </a:endParaRPr>
          </a:p>
          <a:p>
            <a:pPr lvl="1"/>
            <a:r>
              <a:rPr lang="en-US" altLang="zh-CN" dirty="0">
                <a:latin typeface="Times New Roman" panose="02020603050405020304" pitchFamily="18" charset="0"/>
              </a:rPr>
              <a:t>Cloud computing environments composed of traditional </a:t>
            </a:r>
            <a:r>
              <a:rPr lang="en-US" altLang="zh-CN" dirty="0">
                <a:solidFill>
                  <a:srgbClr val="0000FF"/>
                </a:solidFill>
                <a:latin typeface="Times New Roman" panose="02020603050405020304" pitchFamily="18" charset="0"/>
              </a:rPr>
              <a:t>OSes</a:t>
            </a:r>
            <a:r>
              <a:rPr lang="en-US" altLang="zh-CN" dirty="0">
                <a:latin typeface="Times New Roman" panose="02020603050405020304" pitchFamily="18" charset="0"/>
              </a:rPr>
              <a:t>, </a:t>
            </a:r>
            <a:br>
              <a:rPr lang="en-US" altLang="zh-CN" dirty="0">
                <a:latin typeface="Times New Roman" panose="02020603050405020304" pitchFamily="18" charset="0"/>
              </a:rPr>
            </a:br>
            <a:r>
              <a:rPr lang="en-US" altLang="zh-CN" dirty="0">
                <a:latin typeface="Times New Roman" panose="02020603050405020304" pitchFamily="18" charset="0"/>
              </a:rPr>
              <a:t>plus </a:t>
            </a:r>
            <a:r>
              <a:rPr lang="en-US" altLang="zh-CN" dirty="0">
                <a:solidFill>
                  <a:srgbClr val="0000FF"/>
                </a:solidFill>
                <a:latin typeface="Times New Roman" panose="02020603050405020304" pitchFamily="18" charset="0"/>
              </a:rPr>
              <a:t>VMMs</a:t>
            </a:r>
            <a:r>
              <a:rPr lang="en-US" altLang="zh-CN" dirty="0">
                <a:latin typeface="Times New Roman" panose="02020603050405020304" pitchFamily="18" charset="0"/>
              </a:rPr>
              <a:t>, </a:t>
            </a:r>
            <a:br>
              <a:rPr lang="en-US" altLang="zh-CN" dirty="0">
                <a:latin typeface="Times New Roman" panose="02020603050405020304" pitchFamily="18" charset="0"/>
              </a:rPr>
            </a:br>
            <a:r>
              <a:rPr lang="en-US" altLang="zh-CN" dirty="0">
                <a:latin typeface="Times New Roman" panose="02020603050405020304" pitchFamily="18" charset="0"/>
              </a:rPr>
              <a:t>plus </a:t>
            </a:r>
            <a:r>
              <a:rPr lang="en-US" altLang="zh-CN" dirty="0">
                <a:solidFill>
                  <a:srgbClr val="0000FF"/>
                </a:solidFill>
                <a:latin typeface="Times New Roman" panose="02020603050405020304" pitchFamily="18" charset="0"/>
              </a:rPr>
              <a:t>cloud</a:t>
            </a:r>
            <a:r>
              <a:rPr lang="en-US" altLang="zh-CN" dirty="0">
                <a:latin typeface="Times New Roman" panose="02020603050405020304" pitchFamily="18" charset="0"/>
              </a:rPr>
              <a:t> </a:t>
            </a:r>
            <a:r>
              <a:rPr lang="en-US" altLang="zh-CN" dirty="0">
                <a:solidFill>
                  <a:srgbClr val="0000FF"/>
                </a:solidFill>
                <a:latin typeface="Times New Roman" panose="02020603050405020304" pitchFamily="18" charset="0"/>
              </a:rPr>
              <a:t>management</a:t>
            </a:r>
            <a:r>
              <a:rPr lang="en-US" altLang="zh-CN" dirty="0">
                <a:latin typeface="Times New Roman" panose="02020603050405020304" pitchFamily="18" charset="0"/>
              </a:rPr>
              <a:t> </a:t>
            </a:r>
            <a:r>
              <a:rPr lang="en-US" altLang="zh-CN" dirty="0">
                <a:solidFill>
                  <a:srgbClr val="0000FF"/>
                </a:solidFill>
                <a:latin typeface="Times New Roman" panose="02020603050405020304" pitchFamily="18" charset="0"/>
              </a:rPr>
              <a:t>tools</a:t>
            </a:r>
            <a:r>
              <a:rPr lang="en-US" altLang="zh-CN" dirty="0">
                <a:latin typeface="Times New Roman" panose="02020603050405020304" pitchFamily="18" charset="0"/>
              </a:rPr>
              <a:t>.</a:t>
            </a:r>
          </a:p>
          <a:p>
            <a:pPr lvl="2"/>
            <a:r>
              <a:rPr lang="en-US" altLang="zh-CN" sz="2400" dirty="0">
                <a:latin typeface="Times New Roman" panose="02020603050405020304" pitchFamily="18" charset="0"/>
              </a:rPr>
              <a:t>Internet connectivity requires security like </a:t>
            </a:r>
            <a:r>
              <a:rPr lang="en-US" altLang="zh-CN" sz="2400" dirty="0">
                <a:solidFill>
                  <a:srgbClr val="0000FF"/>
                </a:solidFill>
                <a:latin typeface="Times New Roman" panose="02020603050405020304" pitchFamily="18" charset="0"/>
              </a:rPr>
              <a:t>firewalls</a:t>
            </a:r>
            <a:endParaRPr lang="en-US" altLang="zh-CN" sz="2400" dirty="0">
              <a:solidFill>
                <a:srgbClr val="0000FF"/>
              </a:solidFill>
            </a:endParaRPr>
          </a:p>
          <a:p>
            <a:pPr lvl="2"/>
            <a:r>
              <a:rPr lang="en-US" altLang="zh-CN" sz="2400" dirty="0">
                <a:solidFill>
                  <a:srgbClr val="0000FF"/>
                </a:solidFill>
                <a:latin typeface="Times New Roman" panose="02020603050405020304" pitchFamily="18" charset="0"/>
              </a:rPr>
              <a:t>Load</a:t>
            </a:r>
            <a:r>
              <a:rPr lang="en-US" altLang="zh-CN" sz="2400" dirty="0">
                <a:latin typeface="Times New Roman" panose="02020603050405020304" pitchFamily="18" charset="0"/>
              </a:rPr>
              <a:t> </a:t>
            </a:r>
            <a:r>
              <a:rPr lang="en-US" altLang="zh-CN" sz="2400" dirty="0">
                <a:solidFill>
                  <a:srgbClr val="0000FF"/>
                </a:solidFill>
                <a:latin typeface="Times New Roman" panose="02020603050405020304" pitchFamily="18" charset="0"/>
              </a:rPr>
              <a:t>balancers</a:t>
            </a:r>
            <a:r>
              <a:rPr lang="en-US" altLang="zh-CN" sz="2400" dirty="0">
                <a:latin typeface="Times New Roman" panose="02020603050405020304" pitchFamily="18" charset="0"/>
              </a:rPr>
              <a:t> spread traffic across multiple applications</a:t>
            </a:r>
          </a:p>
          <a:p>
            <a:pPr lvl="2"/>
            <a:r>
              <a:rPr lang="en-US" altLang="zh-CN" sz="2400" dirty="0">
                <a:latin typeface="Times New Roman" panose="02020603050405020304" pitchFamily="18" charset="0"/>
              </a:rPr>
              <a:t>E.g. a public cloud providing IaaS</a:t>
            </a:r>
          </a:p>
          <a:p>
            <a:pPr marL="0" indent="0">
              <a:buNone/>
            </a:pPr>
            <a:endParaRPr lang="zh-CN" altLang="en-US" dirty="0">
              <a:latin typeface="Times New Roman" panose="02020603050405020304" pitchFamily="18" charset="0"/>
            </a:endParaRPr>
          </a:p>
        </p:txBody>
      </p:sp>
      <p:pic>
        <p:nvPicPr>
          <p:cNvPr id="8" name="Picture 1" descr="1_21.pdf">
            <a:extLst>
              <a:ext uri="{FF2B5EF4-FFF2-40B4-BE49-F238E27FC236}">
                <a16:creationId xmlns:a16="http://schemas.microsoft.com/office/drawing/2014/main" id="{F81FE519-866D-4D43-A7CC-A69D50B0B42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3645" y="1133745"/>
            <a:ext cx="5688000" cy="522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云形 8">
            <a:hlinkClick r:id="rId4" action="ppaction://hlinksldjump"/>
            <a:extLst>
              <a:ext uri="{FF2B5EF4-FFF2-40B4-BE49-F238E27FC236}">
                <a16:creationId xmlns:a16="http://schemas.microsoft.com/office/drawing/2014/main" id="{CB6C4795-18F7-4177-B7EB-CA8384D129F4}"/>
              </a:ext>
            </a:extLst>
          </p:cNvPr>
          <p:cNvSpPr/>
          <p:nvPr/>
        </p:nvSpPr>
        <p:spPr bwMode="auto">
          <a:xfrm>
            <a:off x="1713145" y="5562118"/>
            <a:ext cx="4500500" cy="1125125"/>
          </a:xfrm>
          <a:prstGeom prst="cloud">
            <a:avLst/>
          </a:prstGeom>
          <a:solidFill>
            <a:srgbClr val="FFFF00"/>
          </a:solid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2000" b="1" dirty="0">
                <a:solidFill>
                  <a:srgbClr val="0000FF"/>
                </a:solidFill>
                <a:latin typeface="楷体" panose="02010609060101010101" pitchFamily="49" charset="-122"/>
                <a:ea typeface="楷体" panose="02010609060101010101" pitchFamily="49" charset="-122"/>
              </a:rPr>
              <a:t>A6: </a:t>
            </a:r>
            <a:r>
              <a:rPr lang="zh-CN" altLang="en-US" sz="2000" b="1" dirty="0">
                <a:solidFill>
                  <a:srgbClr val="0000FF"/>
                </a:solidFill>
                <a:latin typeface="楷体" panose="02010609060101010101" pitchFamily="49" charset="-122"/>
                <a:ea typeface="楷体" panose="02010609060101010101" pitchFamily="49" charset="-122"/>
              </a:rPr>
              <a:t>移动计算的基础：移动通信网络</a:t>
            </a:r>
          </a:p>
        </p:txBody>
      </p:sp>
      <p:sp>
        <p:nvSpPr>
          <p:cNvPr id="5" name="动作按钮: 结束 7">
            <a:hlinkClick r:id="" action="ppaction://noaction" highlightClick="1"/>
            <a:extLst>
              <a:ext uri="{FF2B5EF4-FFF2-40B4-BE49-F238E27FC236}">
                <a16:creationId xmlns:a16="http://schemas.microsoft.com/office/drawing/2014/main" id="{7B120405-E944-1766-CF39-EE4604259D8E}"/>
              </a:ext>
            </a:extLst>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extLst>
      <p:ext uri="{BB962C8B-B14F-4D97-AF65-F5344CB8AC3E}">
        <p14:creationId xmlns:p14="http://schemas.microsoft.com/office/powerpoint/2010/main" val="54690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ou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altLang="zh-CN" dirty="0"/>
              <a:t>1.1.2  System view</a:t>
            </a:r>
          </a:p>
        </p:txBody>
      </p:sp>
      <p:sp>
        <p:nvSpPr>
          <p:cNvPr id="187395" name="Rectangle 3"/>
          <p:cNvSpPr>
            <a:spLocks noGrp="1" noChangeArrowheads="1"/>
          </p:cNvSpPr>
          <p:nvPr>
            <p:ph sz="half" idx="1"/>
          </p:nvPr>
        </p:nvSpPr>
        <p:spPr/>
        <p:txBody>
          <a:bodyPr/>
          <a:lstStyle/>
          <a:p>
            <a:pPr>
              <a:lnSpc>
                <a:spcPct val="120000"/>
              </a:lnSpc>
            </a:pPr>
            <a:r>
              <a:rPr lang="en-US" altLang="zh-CN" dirty="0">
                <a:latin typeface="Times New Roman" panose="02020603050405020304" pitchFamily="18" charset="0"/>
              </a:rPr>
              <a:t>Resource </a:t>
            </a:r>
            <a:r>
              <a:rPr lang="en-US" altLang="zh-CN" dirty="0">
                <a:solidFill>
                  <a:srgbClr val="0000FF"/>
                </a:solidFill>
                <a:latin typeface="Times New Roman" panose="02020603050405020304" pitchFamily="18" charset="0"/>
              </a:rPr>
              <a:t>allocator </a:t>
            </a:r>
          </a:p>
          <a:p>
            <a:pPr lvl="1">
              <a:lnSpc>
                <a:spcPct val="120000"/>
              </a:lnSpc>
            </a:pPr>
            <a:r>
              <a:rPr lang="en-US" altLang="zh-CN" dirty="0">
                <a:latin typeface="Times New Roman" panose="02020603050405020304" pitchFamily="18" charset="0"/>
              </a:rPr>
              <a:t>Manages all resources.</a:t>
            </a:r>
          </a:p>
          <a:p>
            <a:pPr lvl="1">
              <a:lnSpc>
                <a:spcPct val="120000"/>
              </a:lnSpc>
            </a:pPr>
            <a:r>
              <a:rPr lang="en-US" altLang="zh-CN" dirty="0">
                <a:latin typeface="Times New Roman" panose="02020603050405020304" pitchFamily="18" charset="0"/>
              </a:rPr>
              <a:t>Decides between conflicting requests for efficient and fair resource use.</a:t>
            </a:r>
          </a:p>
          <a:p>
            <a:pPr lvl="1">
              <a:lnSpc>
                <a:spcPct val="120000"/>
              </a:lnSpc>
            </a:pPr>
            <a:endParaRPr lang="en-US" altLang="zh-CN" dirty="0">
              <a:latin typeface="Times New Roman" panose="02020603050405020304" pitchFamily="18" charset="0"/>
            </a:endParaRPr>
          </a:p>
        </p:txBody>
      </p:sp>
      <p:sp>
        <p:nvSpPr>
          <p:cNvPr id="2" name="内容占位符 1">
            <a:extLst>
              <a:ext uri="{FF2B5EF4-FFF2-40B4-BE49-F238E27FC236}">
                <a16:creationId xmlns:a16="http://schemas.microsoft.com/office/drawing/2014/main" id="{41AAEA04-85AA-4904-8B06-FF59165666B9}"/>
              </a:ext>
            </a:extLst>
          </p:cNvPr>
          <p:cNvSpPr>
            <a:spLocks noGrp="1"/>
          </p:cNvSpPr>
          <p:nvPr>
            <p:ph sz="half" idx="2"/>
          </p:nvPr>
        </p:nvSpPr>
        <p:spPr>
          <a:xfrm>
            <a:off x="6168648" y="1080000"/>
            <a:ext cx="5760000" cy="5580000"/>
          </a:xfrm>
        </p:spPr>
        <p:txBody>
          <a:bodyPr/>
          <a:lstStyle/>
          <a:p>
            <a:pPr>
              <a:lnSpc>
                <a:spcPct val="120000"/>
              </a:lnSpc>
            </a:pPr>
            <a:r>
              <a:rPr lang="en-US" altLang="zh-CN" dirty="0">
                <a:solidFill>
                  <a:srgbClr val="0000FF"/>
                </a:solidFill>
                <a:latin typeface="Times New Roman" panose="02020603050405020304" pitchFamily="18" charset="0"/>
              </a:rPr>
              <a:t>Control</a:t>
            </a:r>
            <a:r>
              <a:rPr lang="en-US" altLang="zh-CN" dirty="0">
                <a:latin typeface="Times New Roman" panose="02020603050405020304" pitchFamily="18" charset="0"/>
              </a:rPr>
              <a:t> program </a:t>
            </a:r>
          </a:p>
          <a:p>
            <a:pPr lvl="1">
              <a:lnSpc>
                <a:spcPct val="120000"/>
              </a:lnSpc>
            </a:pPr>
            <a:r>
              <a:rPr lang="en-US" altLang="zh-CN" dirty="0">
                <a:latin typeface="Times New Roman" panose="02020603050405020304" pitchFamily="18" charset="0"/>
              </a:rPr>
              <a:t>controls the execution of user programs and operations of I/O devices, to prevent errors and improper use of the computer.</a:t>
            </a:r>
          </a:p>
          <a:p>
            <a:pPr lvl="1">
              <a:lnSpc>
                <a:spcPct val="120000"/>
              </a:lnSpc>
            </a:pPr>
            <a:r>
              <a:rPr lang="en-US" altLang="zh-CN" dirty="0">
                <a:latin typeface="Times New Roman" panose="02020603050405020304" pitchFamily="18" charset="0"/>
              </a:rPr>
              <a:t>OS </a:t>
            </a:r>
            <a:r>
              <a:rPr lang="en-US" altLang="zh-CN" dirty="0">
                <a:solidFill>
                  <a:srgbClr val="0000FF"/>
                </a:solidFill>
                <a:latin typeface="Times New Roman" panose="02020603050405020304" pitchFamily="18" charset="0"/>
              </a:rPr>
              <a:t>relinquishes</a:t>
            </a:r>
            <a:r>
              <a:rPr lang="en-US" altLang="zh-CN" dirty="0">
                <a:latin typeface="Times New Roman" panose="02020603050405020304" pitchFamily="18" charset="0"/>
              </a:rPr>
              <a:t>(</a:t>
            </a:r>
            <a:r>
              <a:rPr lang="zh-CN" altLang="en-US" dirty="0">
                <a:latin typeface="Times New Roman" panose="02020603050405020304" pitchFamily="18" charset="0"/>
              </a:rPr>
              <a:t>放弃</a:t>
            </a:r>
            <a:r>
              <a:rPr lang="en-US" altLang="zh-CN" dirty="0">
                <a:latin typeface="Times New Roman" panose="02020603050405020304" pitchFamily="18" charset="0"/>
              </a:rPr>
              <a:t>) control of the processor to execute other programs.</a:t>
            </a:r>
          </a:p>
          <a:p>
            <a:pPr>
              <a:lnSpc>
                <a:spcPct val="120000"/>
              </a:lnSpc>
            </a:pPr>
            <a:endParaRPr lang="zh-CN" altLang="en-US" dirty="0"/>
          </a:p>
        </p:txBody>
      </p:sp>
      <p:sp>
        <p:nvSpPr>
          <p:cNvPr id="3" name="Rectangle 29">
            <a:extLst>
              <a:ext uri="{FF2B5EF4-FFF2-40B4-BE49-F238E27FC236}">
                <a16:creationId xmlns:a16="http://schemas.microsoft.com/office/drawing/2014/main" id="{6DA66F16-74AB-305F-7905-FE44ACAD7A3E}"/>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7</a:t>
            </a:fld>
            <a:endParaRPr lang="en-US" altLang="zh-CN"/>
          </a:p>
        </p:txBody>
      </p:sp>
    </p:spTree>
    <p:extLst>
      <p:ext uri="{BB962C8B-B14F-4D97-AF65-F5344CB8AC3E}">
        <p14:creationId xmlns:p14="http://schemas.microsoft.com/office/powerpoint/2010/main" val="20423180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7395">
                                            <p:txEl>
                                              <p:pRg st="1" end="1"/>
                                            </p:txEl>
                                          </p:spTgt>
                                        </p:tgtEl>
                                        <p:attrNameLst>
                                          <p:attrName>style.visibility</p:attrName>
                                        </p:attrNameLst>
                                      </p:cBhvr>
                                      <p:to>
                                        <p:strVal val="visible"/>
                                      </p:to>
                                    </p:set>
                                    <p:animEffect transition="in" filter="wipe(left)">
                                      <p:cBhvr>
                                        <p:cTn id="7" dur="500"/>
                                        <p:tgtEl>
                                          <p:spTgt spid="187395">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7395">
                                            <p:txEl>
                                              <p:pRg st="2" end="2"/>
                                            </p:txEl>
                                          </p:spTgt>
                                        </p:tgtEl>
                                        <p:attrNameLst>
                                          <p:attrName>style.visibility</p:attrName>
                                        </p:attrNameLst>
                                      </p:cBhvr>
                                      <p:to>
                                        <p:strVal val="visible"/>
                                      </p:to>
                                    </p:set>
                                    <p:animEffect transition="in" filter="wipe(left)">
                                      <p:cBhvr>
                                        <p:cTn id="10" dur="500"/>
                                        <p:tgtEl>
                                          <p:spTgt spid="18739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wipe(left)">
                                      <p:cBhvr>
                                        <p:cTn id="15" dur="500"/>
                                        <p:tgtEl>
                                          <p:spTgt spid="2">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wipe(left)">
                                      <p:cBhvr>
                                        <p:cTn id="18" dur="500"/>
                                        <p:tgtEl>
                                          <p:spTgt spid="2">
                                            <p:txEl>
                                              <p:pRg st="1" end="1"/>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wipe(left)">
                                      <p:cBhvr>
                                        <p:cTn id="21"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autoUpdateAnimBg="0"/>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9">
            <a:extLst>
              <a:ext uri="{FF2B5EF4-FFF2-40B4-BE49-F238E27FC236}">
                <a16:creationId xmlns:a16="http://schemas.microsoft.com/office/drawing/2014/main" id="{91AB7E27-BDC5-2F82-A58A-B187F91CC0CC}"/>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70</a:t>
            </a:fld>
            <a:endParaRPr lang="en-US" altLang="zh-CN"/>
          </a:p>
        </p:txBody>
      </p:sp>
      <p:sp>
        <p:nvSpPr>
          <p:cNvPr id="2" name="标题 1">
            <a:extLst>
              <a:ext uri="{FF2B5EF4-FFF2-40B4-BE49-F238E27FC236}">
                <a16:creationId xmlns:a16="http://schemas.microsoft.com/office/drawing/2014/main" id="{6BCB8B91-89AC-422D-B3D8-3E1DE6B3FD7C}"/>
              </a:ext>
            </a:extLst>
          </p:cNvPr>
          <p:cNvSpPr>
            <a:spLocks noGrp="1"/>
          </p:cNvSpPr>
          <p:nvPr>
            <p:ph type="title"/>
          </p:nvPr>
        </p:nvSpPr>
        <p:spPr/>
        <p:txBody>
          <a:bodyPr/>
          <a:lstStyle/>
          <a:p>
            <a:r>
              <a:rPr lang="zh-CN" altLang="en-US" dirty="0"/>
              <a:t>课后作业及研究性学习</a:t>
            </a:r>
          </a:p>
        </p:txBody>
      </p:sp>
      <p:sp>
        <p:nvSpPr>
          <p:cNvPr id="3" name="内容占位符 2">
            <a:extLst>
              <a:ext uri="{FF2B5EF4-FFF2-40B4-BE49-F238E27FC236}">
                <a16:creationId xmlns:a16="http://schemas.microsoft.com/office/drawing/2014/main" id="{5FF5242A-77B4-497B-9F3F-3EB87F438B69}"/>
              </a:ext>
            </a:extLst>
          </p:cNvPr>
          <p:cNvSpPr>
            <a:spLocks noGrp="1"/>
          </p:cNvSpPr>
          <p:nvPr>
            <p:ph idx="1"/>
          </p:nvPr>
        </p:nvSpPr>
        <p:spPr/>
        <p:txBody>
          <a:bodyPr/>
          <a:lstStyle/>
          <a:p>
            <a:r>
              <a:rPr lang="zh-CN" altLang="zh-CN" dirty="0">
                <a:latin typeface="楷体" panose="02010609060101010101" pitchFamily="49" charset="-122"/>
              </a:rPr>
              <a:t>作业：掌握各种类型操作系统的基本特点</a:t>
            </a:r>
            <a:endParaRPr lang="en-US" altLang="zh-CN" dirty="0">
              <a:latin typeface="楷体" panose="02010609060101010101" pitchFamily="49" charset="-122"/>
            </a:endParaRPr>
          </a:p>
          <a:p>
            <a:r>
              <a:rPr lang="zh-CN" altLang="en-US" dirty="0">
                <a:latin typeface="楷体" panose="02010609060101010101" pitchFamily="49" charset="-122"/>
              </a:rPr>
              <a:t>实验：动手安装操作系统实验环境</a:t>
            </a:r>
            <a:endParaRPr lang="en-US" altLang="zh-CN" dirty="0">
              <a:latin typeface="楷体" panose="02010609060101010101" pitchFamily="49" charset="-122"/>
            </a:endParaRPr>
          </a:p>
          <a:p>
            <a:r>
              <a:rPr lang="zh-CN" altLang="en-US" dirty="0">
                <a:latin typeface="楷体" panose="02010609060101010101" pitchFamily="49" charset="-122"/>
              </a:rPr>
              <a:t>调研：了解操作系统的发展历史</a:t>
            </a:r>
          </a:p>
        </p:txBody>
      </p:sp>
      <p:pic>
        <p:nvPicPr>
          <p:cNvPr id="6" name="Picture 3">
            <a:extLst>
              <a:ext uri="{FF2B5EF4-FFF2-40B4-BE49-F238E27FC236}">
                <a16:creationId xmlns:a16="http://schemas.microsoft.com/office/drawing/2014/main" id="{74256E9E-ED6D-4C2B-8409-C22290DED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4090" y="5959270"/>
            <a:ext cx="345757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70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9287E01-ACF7-9FF7-7860-30A40719235B}"/>
              </a:ext>
            </a:extLst>
          </p:cNvPr>
          <p:cNvSpPr>
            <a:spLocks noGrp="1"/>
          </p:cNvSpPr>
          <p:nvPr>
            <p:ph type="title"/>
          </p:nvPr>
        </p:nvSpPr>
        <p:spPr/>
        <p:txBody>
          <a:bodyPr/>
          <a:lstStyle/>
          <a:p>
            <a:r>
              <a:rPr lang="en-US" altLang="zh-CN" dirty="0"/>
              <a:t>A1</a:t>
            </a:r>
            <a:r>
              <a:rPr lang="zh-CN" altLang="en-US" dirty="0"/>
              <a:t>：操作系统发展</a:t>
            </a:r>
          </a:p>
        </p:txBody>
      </p:sp>
      <p:sp>
        <p:nvSpPr>
          <p:cNvPr id="5" name="内容占位符 4">
            <a:extLst>
              <a:ext uri="{FF2B5EF4-FFF2-40B4-BE49-F238E27FC236}">
                <a16:creationId xmlns:a16="http://schemas.microsoft.com/office/drawing/2014/main" id="{8464E2DB-3A40-617A-BEBD-E2607F2C9187}"/>
              </a:ext>
            </a:extLst>
          </p:cNvPr>
          <p:cNvSpPr>
            <a:spLocks noGrp="1"/>
          </p:cNvSpPr>
          <p:nvPr>
            <p:ph idx="1"/>
          </p:nvPr>
        </p:nvSpPr>
        <p:spPr/>
        <p:txBody>
          <a:bodyPr/>
          <a:lstStyle/>
          <a:p>
            <a:pPr marR="0" defTabSz="914400" rtl="0" eaLnBrk="1" fontAlgn="base" latinLnBrk="0" hangingPunct="1">
              <a:lnSpc>
                <a:spcPct val="100000"/>
              </a:lnSpc>
              <a:spcBef>
                <a:spcPct val="0"/>
              </a:spcBef>
              <a:spcAft>
                <a:spcPct val="0"/>
              </a:spcAft>
              <a:buClr>
                <a:srgbClr val="0000FF"/>
              </a:buClr>
              <a:buSzPct val="80000"/>
              <a:tabLst/>
            </a:pPr>
            <a:r>
              <a:rPr kumimoji="1" lang="zh-CN" altLang="en-US" sz="2800" b="1" i="0" u="none" strike="noStrike" cap="none" normalizeH="0" baseline="0" dirty="0">
                <a:ln>
                  <a:noFill/>
                </a:ln>
                <a:solidFill>
                  <a:srgbClr val="0000FF"/>
                </a:solidFill>
                <a:effectLst/>
                <a:latin typeface="楷体" panose="02010609060101010101" pitchFamily="49" charset="-122"/>
                <a:ea typeface="楷体" panose="02010609060101010101" pitchFamily="49" charset="-122"/>
              </a:rPr>
              <a:t>系统软件</a:t>
            </a:r>
            <a:r>
              <a:rPr lang="en-US" altLang="zh-CN" dirty="0">
                <a:solidFill>
                  <a:srgbClr val="0000FF"/>
                </a:solidFill>
                <a:latin typeface="楷体" panose="02010609060101010101" pitchFamily="49" charset="-122"/>
              </a:rPr>
              <a:t>, </a:t>
            </a:r>
            <a:r>
              <a:rPr lang="zh-CN" altLang="en-US" sz="2800" b="1" dirty="0">
                <a:solidFill>
                  <a:srgbClr val="0000FF"/>
                </a:solidFill>
                <a:latin typeface="楷体" panose="02010609060101010101" pitchFamily="49" charset="-122"/>
                <a:ea typeface="楷体" panose="02010609060101010101" pitchFamily="49" charset="-122"/>
              </a:rPr>
              <a:t>计算机系统的灵魂</a:t>
            </a:r>
            <a:endParaRPr lang="en-US" altLang="zh-CN" sz="2800" b="1" dirty="0">
              <a:solidFill>
                <a:srgbClr val="0000FF"/>
              </a:solidFill>
              <a:latin typeface="楷体" panose="02010609060101010101" pitchFamily="49" charset="-122"/>
              <a:ea typeface="楷体" panose="02010609060101010101" pitchFamily="49" charset="-122"/>
            </a:endParaRPr>
          </a:p>
          <a:p>
            <a:pPr lvl="1">
              <a:spcBef>
                <a:spcPct val="0"/>
              </a:spcBef>
            </a:pPr>
            <a:endParaRPr kumimoji="1" lang="zh-CN" altLang="en-US" b="1" i="0" u="none" strike="noStrike" cap="none" normalizeH="0" baseline="0" dirty="0">
              <a:ln>
                <a:noFill/>
              </a:ln>
              <a:solidFill>
                <a:srgbClr val="0000FF"/>
              </a:solidFill>
              <a:effectLst/>
              <a:latin typeface="楷体" panose="02010609060101010101" pitchFamily="49" charset="-122"/>
              <a:ea typeface="楷体" panose="02010609060101010101" pitchFamily="49" charset="-122"/>
            </a:endParaRPr>
          </a:p>
          <a:p>
            <a:r>
              <a:rPr lang="en-US" altLang="zh-CN" dirty="0"/>
              <a:t>OS</a:t>
            </a:r>
            <a:r>
              <a:rPr lang="zh-CN" altLang="en-US" dirty="0"/>
              <a:t>的发展</a:t>
            </a:r>
            <a:endParaRPr lang="en-US" altLang="zh-CN" dirty="0"/>
          </a:p>
          <a:p>
            <a:r>
              <a:rPr lang="zh-CN" altLang="en-US" dirty="0"/>
              <a:t>华为在</a:t>
            </a:r>
            <a:r>
              <a:rPr lang="en-US" altLang="zh-CN" dirty="0"/>
              <a:t> Linux kernel 5.1</a:t>
            </a:r>
            <a:r>
              <a:rPr lang="zh-CN" altLang="en-US" dirty="0"/>
              <a:t>中的贡献</a:t>
            </a:r>
            <a:endParaRPr lang="en-US" altLang="zh-CN" dirty="0"/>
          </a:p>
          <a:p>
            <a:r>
              <a:rPr lang="zh-CN" altLang="en-US" dirty="0"/>
              <a:t>国产</a:t>
            </a:r>
            <a:r>
              <a:rPr lang="en-US" altLang="zh-CN" dirty="0"/>
              <a:t>OS</a:t>
            </a:r>
            <a:r>
              <a:rPr lang="zh-CN" altLang="en-US" dirty="0"/>
              <a:t>代表</a:t>
            </a:r>
            <a:endParaRPr lang="en-US" altLang="zh-CN" dirty="0"/>
          </a:p>
          <a:p>
            <a:r>
              <a:rPr lang="en-US" altLang="zh-CN" dirty="0" err="1"/>
              <a:t>openEuler</a:t>
            </a:r>
            <a:endParaRPr lang="en-US" altLang="zh-CN" dirty="0"/>
          </a:p>
          <a:p>
            <a:r>
              <a:rPr lang="zh-CN" altLang="en-US" dirty="0"/>
              <a:t>国内流行的手机</a:t>
            </a:r>
            <a:r>
              <a:rPr lang="en-US" altLang="zh-CN" dirty="0"/>
              <a:t>OS</a:t>
            </a:r>
            <a:endParaRPr lang="zh-CN" altLang="en-US" dirty="0"/>
          </a:p>
        </p:txBody>
      </p:sp>
      <p:sp>
        <p:nvSpPr>
          <p:cNvPr id="2" name="Rectangle 29">
            <a:extLst>
              <a:ext uri="{FF2B5EF4-FFF2-40B4-BE49-F238E27FC236}">
                <a16:creationId xmlns:a16="http://schemas.microsoft.com/office/drawing/2014/main" id="{1DA22C85-E4B4-B408-5102-CAEE05D98754}"/>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71</a:t>
            </a:fld>
            <a:endParaRPr lang="en-US" altLang="zh-CN"/>
          </a:p>
        </p:txBody>
      </p:sp>
    </p:spTree>
    <p:extLst>
      <p:ext uri="{BB962C8B-B14F-4D97-AF65-F5344CB8AC3E}">
        <p14:creationId xmlns:p14="http://schemas.microsoft.com/office/powerpoint/2010/main" val="1254648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3834AFF-1DD4-4BEA-BF2A-287FD176038E}"/>
              </a:ext>
            </a:extLst>
          </p:cNvPr>
          <p:cNvSpPr>
            <a:spLocks noGrp="1"/>
          </p:cNvSpPr>
          <p:nvPr>
            <p:ph type="title"/>
          </p:nvPr>
        </p:nvSpPr>
        <p:spPr>
          <a:solidFill>
            <a:srgbClr val="002060"/>
          </a:solidFill>
        </p:spPr>
        <p:txBody>
          <a:bodyPr/>
          <a:lstStyle/>
          <a:p>
            <a:r>
              <a:rPr lang="en-US" altLang="zh-CN" dirty="0"/>
              <a:t>OS</a:t>
            </a:r>
            <a:r>
              <a:rPr lang="zh-CN" altLang="en-US" dirty="0"/>
              <a:t>的发展</a:t>
            </a:r>
          </a:p>
        </p:txBody>
      </p:sp>
      <p:sp>
        <p:nvSpPr>
          <p:cNvPr id="3" name="内容占位符 2"/>
          <p:cNvSpPr>
            <a:spLocks noGrp="1"/>
          </p:cNvSpPr>
          <p:nvPr>
            <p:ph idx="1"/>
          </p:nvPr>
        </p:nvSpPr>
        <p:spPr/>
        <p:txBody>
          <a:bodyPr>
            <a:normAutofit lnSpcReduction="10000"/>
          </a:bodyPr>
          <a:lstStyle/>
          <a:p>
            <a:pPr>
              <a:lnSpc>
                <a:spcPct val="110000"/>
              </a:lnSpc>
              <a:spcBef>
                <a:spcPts val="600"/>
              </a:spcBef>
            </a:pPr>
            <a:r>
              <a:rPr lang="zh-CN" altLang="zh-CN" dirty="0">
                <a:latin typeface="Times New Roman" panose="02020603050405020304" pitchFamily="18" charset="0"/>
              </a:rPr>
              <a:t>操作系统诞生</a:t>
            </a:r>
            <a:r>
              <a:rPr lang="zh-CN" altLang="en-US" dirty="0">
                <a:latin typeface="Times New Roman" panose="02020603050405020304" pitchFamily="18" charset="0"/>
              </a:rPr>
              <a:t>：</a:t>
            </a:r>
            <a:r>
              <a:rPr lang="zh-CN" altLang="zh-CN" dirty="0">
                <a:latin typeface="Times New Roman" panose="02020603050405020304" pitchFamily="18" charset="0"/>
              </a:rPr>
              <a:t>盘古开天地</a:t>
            </a:r>
            <a:endParaRPr lang="en-US" altLang="zh-CN" dirty="0">
              <a:latin typeface="Times New Roman" panose="02020603050405020304" pitchFamily="18" charset="0"/>
            </a:endParaRPr>
          </a:p>
          <a:p>
            <a:pPr lvl="1">
              <a:lnSpc>
                <a:spcPct val="110000"/>
              </a:lnSpc>
              <a:spcBef>
                <a:spcPts val="600"/>
              </a:spcBef>
            </a:pPr>
            <a:r>
              <a:rPr lang="en-US" altLang="zh-CN" dirty="0">
                <a:solidFill>
                  <a:srgbClr val="0000FF"/>
                </a:solidFill>
              </a:rPr>
              <a:t>GM-NAA I/O</a:t>
            </a:r>
            <a:r>
              <a:rPr lang="zh-CN" altLang="en-US" dirty="0"/>
              <a:t>，</a:t>
            </a:r>
            <a:r>
              <a:rPr lang="en-US" altLang="zh-CN" dirty="0"/>
              <a:t>1956</a:t>
            </a:r>
            <a:r>
              <a:rPr lang="zh-CN" altLang="en-US" dirty="0"/>
              <a:t>年，</a:t>
            </a:r>
            <a:r>
              <a:rPr lang="en-US" altLang="zh-CN" dirty="0"/>
              <a:t>IBM/704</a:t>
            </a:r>
            <a:r>
              <a:rPr lang="zh-CN" altLang="zh-CN" dirty="0"/>
              <a:t>大型机</a:t>
            </a:r>
            <a:r>
              <a:rPr lang="zh-CN" altLang="en-US" dirty="0"/>
              <a:t>，</a:t>
            </a:r>
            <a:r>
              <a:rPr lang="en-US" altLang="zh-CN" dirty="0"/>
              <a:t>Bob Patrick</a:t>
            </a:r>
            <a:r>
              <a:rPr lang="zh-CN" altLang="en-US" b="0" dirty="0"/>
              <a:t>，</a:t>
            </a:r>
            <a:r>
              <a:rPr lang="zh-CN" altLang="en-US" dirty="0"/>
              <a:t>批</a:t>
            </a:r>
            <a:endParaRPr lang="en-US" altLang="zh-CN" dirty="0"/>
          </a:p>
          <a:p>
            <a:pPr lvl="1">
              <a:lnSpc>
                <a:spcPct val="110000"/>
              </a:lnSpc>
              <a:spcBef>
                <a:spcPts val="600"/>
              </a:spcBef>
            </a:pPr>
            <a:r>
              <a:rPr lang="en-US" altLang="zh-CN" dirty="0">
                <a:solidFill>
                  <a:srgbClr val="0000FF"/>
                </a:solidFill>
              </a:rPr>
              <a:t>CP/M</a:t>
            </a:r>
            <a:r>
              <a:rPr lang="zh-CN" altLang="en-US" dirty="0"/>
              <a:t>，</a:t>
            </a:r>
            <a:r>
              <a:rPr lang="en-US" altLang="zh-CN" dirty="0"/>
              <a:t>1974</a:t>
            </a:r>
            <a:r>
              <a:rPr lang="zh-CN" altLang="en-US" dirty="0"/>
              <a:t>年，</a:t>
            </a:r>
            <a:r>
              <a:rPr lang="zh-CN" altLang="zh-CN" dirty="0">
                <a:solidFill>
                  <a:srgbClr val="0000FF"/>
                </a:solidFill>
              </a:rPr>
              <a:t>微机操作系统</a:t>
            </a:r>
            <a:r>
              <a:rPr lang="zh-CN" altLang="en-US" dirty="0"/>
              <a:t>，</a:t>
            </a:r>
            <a:r>
              <a:rPr lang="en-US" altLang="zh-CN" dirty="0"/>
              <a:t> Gary </a:t>
            </a:r>
            <a:r>
              <a:rPr lang="en-US" altLang="zh-CN" dirty="0" err="1"/>
              <a:t>Kildall</a:t>
            </a:r>
            <a:r>
              <a:rPr lang="en-US" altLang="zh-CN" dirty="0"/>
              <a:t>(</a:t>
            </a:r>
            <a:r>
              <a:rPr lang="zh-CN" altLang="en-US" dirty="0"/>
              <a:t>加里</a:t>
            </a:r>
            <a:r>
              <a:rPr lang="en-US" altLang="zh-CN" dirty="0"/>
              <a:t>·</a:t>
            </a:r>
            <a:r>
              <a:rPr lang="zh-CN" altLang="en-US" dirty="0"/>
              <a:t>基尔代尔</a:t>
            </a:r>
            <a:r>
              <a:rPr lang="en-US" altLang="zh-CN" dirty="0"/>
              <a:t>)</a:t>
            </a:r>
            <a:r>
              <a:rPr lang="zh-CN" altLang="en-US" dirty="0"/>
              <a:t>，</a:t>
            </a:r>
            <a:r>
              <a:rPr lang="en-US" altLang="zh-CN" dirty="0"/>
              <a:t>DRI(Digital Research, Inc.)</a:t>
            </a:r>
            <a:r>
              <a:rPr lang="zh-CN" altLang="en-US" dirty="0"/>
              <a:t>，</a:t>
            </a:r>
            <a:r>
              <a:rPr lang="en-US" altLang="zh-CN" dirty="0"/>
              <a:t>8</a:t>
            </a:r>
            <a:r>
              <a:rPr lang="zh-CN" altLang="zh-CN" dirty="0"/>
              <a:t>位机</a:t>
            </a:r>
            <a:r>
              <a:rPr lang="zh-CN" altLang="en-US" dirty="0"/>
              <a:t>，</a:t>
            </a:r>
            <a:r>
              <a:rPr lang="en-US" altLang="zh-CN" dirty="0"/>
              <a:t>1974~1980</a:t>
            </a:r>
          </a:p>
          <a:p>
            <a:pPr>
              <a:lnSpc>
                <a:spcPct val="110000"/>
              </a:lnSpc>
              <a:spcBef>
                <a:spcPts val="600"/>
              </a:spcBef>
            </a:pPr>
            <a:r>
              <a:rPr lang="en-US" altLang="zh-CN" dirty="0">
                <a:latin typeface="Times New Roman" panose="02020603050405020304" pitchFamily="18" charset="0"/>
              </a:rPr>
              <a:t>DOS</a:t>
            </a:r>
            <a:r>
              <a:rPr lang="zh-CN" altLang="en-US" dirty="0">
                <a:latin typeface="Times New Roman" panose="02020603050405020304" pitchFamily="18" charset="0"/>
              </a:rPr>
              <a:t>：</a:t>
            </a:r>
            <a:r>
              <a:rPr lang="zh-CN" altLang="zh-CN" dirty="0">
                <a:latin typeface="Times New Roman" panose="02020603050405020304" pitchFamily="18" charset="0"/>
              </a:rPr>
              <a:t>操作系统远古霸主</a:t>
            </a:r>
            <a:r>
              <a:rPr lang="zh-CN" altLang="en-US" dirty="0">
                <a:latin typeface="Times New Roman" panose="02020603050405020304" pitchFamily="18" charset="0"/>
              </a:rPr>
              <a:t>（</a:t>
            </a:r>
            <a:r>
              <a:rPr lang="en-US" altLang="zh-CN" dirty="0">
                <a:latin typeface="Times New Roman" panose="02020603050405020304" pitchFamily="18" charset="0"/>
              </a:rPr>
              <a:t>1981-1994</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lnSpc>
                <a:spcPct val="110000"/>
              </a:lnSpc>
              <a:spcBef>
                <a:spcPts val="600"/>
              </a:spcBef>
            </a:pPr>
            <a:r>
              <a:rPr lang="en-US" altLang="zh-CN" dirty="0">
                <a:solidFill>
                  <a:srgbClr val="0000FF"/>
                </a:solidFill>
                <a:latin typeface="Times New Roman" panose="02020603050405020304" pitchFamily="18" charset="0"/>
              </a:rPr>
              <a:t>86-DOS</a:t>
            </a:r>
            <a:r>
              <a:rPr lang="zh-CN" altLang="en-US" dirty="0">
                <a:latin typeface="Times New Roman" panose="02020603050405020304" pitchFamily="18" charset="0"/>
              </a:rPr>
              <a:t>，</a:t>
            </a:r>
            <a:r>
              <a:rPr lang="en-US" altLang="zh-CN" dirty="0">
                <a:latin typeface="Times New Roman" panose="02020603050405020304" pitchFamily="18" charset="0"/>
              </a:rPr>
              <a:t>1980</a:t>
            </a:r>
            <a:r>
              <a:rPr lang="zh-CN" altLang="en-US" dirty="0">
                <a:latin typeface="Times New Roman" panose="02020603050405020304" pitchFamily="18" charset="0"/>
              </a:rPr>
              <a:t>年，</a:t>
            </a:r>
            <a:r>
              <a:rPr lang="en-US" altLang="zh-CN" dirty="0">
                <a:latin typeface="Times New Roman" panose="02020603050405020304" pitchFamily="18" charset="0"/>
              </a:rPr>
              <a:t>Tim Paterson</a:t>
            </a:r>
            <a:r>
              <a:rPr lang="zh-CN" altLang="en-US" dirty="0">
                <a:latin typeface="Times New Roman" panose="02020603050405020304" pitchFamily="18" charset="0"/>
              </a:rPr>
              <a:t>，</a:t>
            </a:r>
            <a:r>
              <a:rPr lang="en-US" altLang="zh-CN" dirty="0">
                <a:latin typeface="Times New Roman" panose="02020603050405020304" pitchFamily="18" charset="0"/>
              </a:rPr>
              <a:t>Seattle Computer Products</a:t>
            </a:r>
            <a:r>
              <a:rPr lang="zh-CN" altLang="en-US" dirty="0">
                <a:latin typeface="Times New Roman" panose="02020603050405020304" pitchFamily="18" charset="0"/>
              </a:rPr>
              <a:t>，</a:t>
            </a:r>
            <a:r>
              <a:rPr lang="zh-CN" altLang="en-US" dirty="0">
                <a:solidFill>
                  <a:srgbClr val="0000FF"/>
                </a:solidFill>
                <a:latin typeface="Times New Roman" panose="02020603050405020304" pitchFamily="18" charset="0"/>
              </a:rPr>
              <a:t>基于</a:t>
            </a:r>
            <a:r>
              <a:rPr lang="en-US" altLang="zh-CN" dirty="0">
                <a:solidFill>
                  <a:srgbClr val="0000FF"/>
                </a:solidFill>
                <a:latin typeface="Times New Roman" panose="02020603050405020304" pitchFamily="18" charset="0"/>
              </a:rPr>
              <a:t>CP/M</a:t>
            </a:r>
            <a:r>
              <a:rPr lang="zh-CN" altLang="en-US" dirty="0">
                <a:latin typeface="Times New Roman" panose="02020603050405020304" pitchFamily="18" charset="0"/>
              </a:rPr>
              <a:t>，</a:t>
            </a:r>
            <a:r>
              <a:rPr lang="en-US" altLang="zh-CN" dirty="0">
                <a:latin typeface="Times New Roman" panose="02020603050405020304" pitchFamily="18" charset="0"/>
              </a:rPr>
              <a:t>1981.4</a:t>
            </a:r>
            <a:r>
              <a:rPr lang="zh-CN" altLang="en-US" dirty="0">
                <a:latin typeface="Times New Roman" panose="02020603050405020304" pitchFamily="18" charset="0"/>
              </a:rPr>
              <a:t>，</a:t>
            </a:r>
            <a:r>
              <a:rPr lang="en-US" altLang="zh-CN" dirty="0">
                <a:latin typeface="Times New Roman" panose="02020603050405020304" pitchFamily="18" charset="0"/>
              </a:rPr>
              <a:t> </a:t>
            </a:r>
            <a:r>
              <a:rPr lang="zh-CN" altLang="en-US" dirty="0">
                <a:latin typeface="Times New Roman" panose="02020603050405020304" pitchFamily="18" charset="0"/>
              </a:rPr>
              <a:t>推出</a:t>
            </a:r>
            <a:r>
              <a:rPr lang="en-US" altLang="zh-CN" dirty="0">
                <a:latin typeface="Times New Roman" panose="02020603050405020304" pitchFamily="18" charset="0"/>
              </a:rPr>
              <a:t>86-DOSv1.0</a:t>
            </a:r>
          </a:p>
          <a:p>
            <a:pPr lvl="1">
              <a:lnSpc>
                <a:spcPct val="110000"/>
              </a:lnSpc>
              <a:spcBef>
                <a:spcPts val="600"/>
              </a:spcBef>
            </a:pPr>
            <a:r>
              <a:rPr lang="en-US" altLang="zh-CN" dirty="0">
                <a:latin typeface="Times New Roman" panose="02020603050405020304" pitchFamily="18" charset="0"/>
              </a:rPr>
              <a:t>1981.7</a:t>
            </a:r>
            <a:r>
              <a:rPr lang="zh-CN" altLang="en-US" dirty="0">
                <a:latin typeface="Times New Roman" panose="02020603050405020304" pitchFamily="18" charset="0"/>
              </a:rPr>
              <a:t>，</a:t>
            </a:r>
            <a:r>
              <a:rPr lang="en-US" altLang="zh-CN" dirty="0">
                <a:latin typeface="Times New Roman" panose="02020603050405020304" pitchFamily="18" charset="0"/>
              </a:rPr>
              <a:t>Bill Gates</a:t>
            </a:r>
            <a:r>
              <a:rPr lang="zh-CN" altLang="en-US" dirty="0">
                <a:latin typeface="Times New Roman" panose="02020603050405020304" pitchFamily="18" charset="0"/>
              </a:rPr>
              <a:t>，</a:t>
            </a:r>
            <a:r>
              <a:rPr lang="en-US" altLang="zh-CN" dirty="0">
                <a:latin typeface="Times New Roman" panose="02020603050405020304" pitchFamily="18" charset="0"/>
              </a:rPr>
              <a:t>50K$</a:t>
            </a:r>
            <a:r>
              <a:rPr lang="zh-CN" altLang="en-US" dirty="0">
                <a:latin typeface="Times New Roman" panose="02020603050405020304" pitchFamily="18" charset="0"/>
              </a:rPr>
              <a:t>，买断</a:t>
            </a:r>
            <a:r>
              <a:rPr lang="en-US" altLang="zh-CN" dirty="0">
                <a:latin typeface="Times New Roman" panose="02020603050405020304" pitchFamily="18" charset="0"/>
              </a:rPr>
              <a:t>86-DOS</a:t>
            </a:r>
            <a:r>
              <a:rPr lang="zh-CN" altLang="en-US" dirty="0">
                <a:latin typeface="Times New Roman" panose="02020603050405020304" pitchFamily="18" charset="0"/>
              </a:rPr>
              <a:t>，更名为：</a:t>
            </a:r>
            <a:r>
              <a:rPr lang="en-US" altLang="zh-CN" dirty="0">
                <a:latin typeface="Times New Roman" panose="02020603050405020304" pitchFamily="18" charset="0"/>
              </a:rPr>
              <a:t> </a:t>
            </a:r>
            <a:r>
              <a:rPr lang="en-US" altLang="zh-CN" dirty="0">
                <a:solidFill>
                  <a:srgbClr val="0000FF"/>
                </a:solidFill>
                <a:latin typeface="Times New Roman" panose="02020603050405020304" pitchFamily="18" charset="0"/>
              </a:rPr>
              <a:t>MS-DOS</a:t>
            </a:r>
          </a:p>
          <a:p>
            <a:pPr lvl="1">
              <a:lnSpc>
                <a:spcPct val="110000"/>
              </a:lnSpc>
              <a:spcBef>
                <a:spcPts val="600"/>
              </a:spcBef>
            </a:pPr>
            <a:r>
              <a:rPr lang="en-US" altLang="zh-CN" dirty="0">
                <a:latin typeface="Times New Roman" panose="02020603050405020304" pitchFamily="18" charset="0"/>
              </a:rPr>
              <a:t>DOS</a:t>
            </a:r>
            <a:r>
              <a:rPr lang="zh-CN" altLang="en-US" dirty="0">
                <a:latin typeface="Times New Roman" panose="02020603050405020304" pitchFamily="18" charset="0"/>
              </a:rPr>
              <a:t>家族：</a:t>
            </a:r>
            <a:r>
              <a:rPr lang="en-US" altLang="zh-CN" dirty="0">
                <a:latin typeface="Times New Roman" panose="02020603050405020304" pitchFamily="18" charset="0"/>
              </a:rPr>
              <a:t>MS-DOS</a:t>
            </a:r>
            <a:r>
              <a:rPr lang="zh-CN" altLang="en-US" dirty="0">
                <a:latin typeface="Times New Roman" panose="02020603050405020304" pitchFamily="18" charset="0"/>
              </a:rPr>
              <a:t>、</a:t>
            </a:r>
            <a:r>
              <a:rPr lang="en-US" altLang="zh-CN" dirty="0">
                <a:latin typeface="Times New Roman" panose="02020603050405020304" pitchFamily="18" charset="0"/>
              </a:rPr>
              <a:t>PC-DOS</a:t>
            </a:r>
            <a:r>
              <a:rPr lang="zh-CN" altLang="en-US" dirty="0">
                <a:latin typeface="Times New Roman" panose="02020603050405020304" pitchFamily="18" charset="0"/>
              </a:rPr>
              <a:t>、</a:t>
            </a:r>
            <a:r>
              <a:rPr lang="en-US" altLang="zh-CN" dirty="0">
                <a:latin typeface="Times New Roman" panose="02020603050405020304" pitchFamily="18" charset="0"/>
              </a:rPr>
              <a:t>DR-DOS</a:t>
            </a:r>
            <a:r>
              <a:rPr lang="zh-CN" altLang="en-US" dirty="0">
                <a:latin typeface="Times New Roman" panose="02020603050405020304" pitchFamily="18" charset="0"/>
              </a:rPr>
              <a:t>、</a:t>
            </a:r>
            <a:r>
              <a:rPr lang="en-US" altLang="zh-CN" dirty="0">
                <a:latin typeface="Times New Roman" panose="02020603050405020304" pitchFamily="18" charset="0"/>
              </a:rPr>
              <a:t>Free-DOS</a:t>
            </a:r>
            <a:r>
              <a:rPr lang="zh-CN" altLang="en-US" dirty="0">
                <a:latin typeface="Times New Roman" panose="02020603050405020304" pitchFamily="18" charset="0"/>
              </a:rPr>
              <a:t>、</a:t>
            </a:r>
            <a:r>
              <a:rPr lang="en-US" altLang="zh-CN" dirty="0">
                <a:latin typeface="Times New Roman" panose="02020603050405020304" pitchFamily="18" charset="0"/>
              </a:rPr>
              <a:t>PTS-DOS</a:t>
            </a:r>
            <a:r>
              <a:rPr lang="zh-CN" altLang="en-US" dirty="0">
                <a:latin typeface="Times New Roman" panose="02020603050405020304" pitchFamily="18" charset="0"/>
              </a:rPr>
              <a:t>、</a:t>
            </a:r>
            <a:r>
              <a:rPr lang="en-US" altLang="zh-CN" dirty="0">
                <a:latin typeface="Times New Roman" panose="02020603050405020304" pitchFamily="18" charset="0"/>
              </a:rPr>
              <a:t>ROM-DOS</a:t>
            </a:r>
            <a:r>
              <a:rPr lang="zh-CN" altLang="en-US" dirty="0">
                <a:latin typeface="Times New Roman" panose="02020603050405020304" pitchFamily="18" charset="0"/>
              </a:rPr>
              <a:t>、</a:t>
            </a:r>
            <a:r>
              <a:rPr lang="en-US" altLang="zh-CN" dirty="0">
                <a:latin typeface="Times New Roman" panose="02020603050405020304" pitchFamily="18" charset="0"/>
              </a:rPr>
              <a:t>JM-OS</a:t>
            </a:r>
            <a:r>
              <a:rPr lang="zh-CN" altLang="en-US" dirty="0">
                <a:latin typeface="Times New Roman" panose="02020603050405020304" pitchFamily="18" charset="0"/>
              </a:rPr>
              <a:t>等</a:t>
            </a:r>
            <a:br>
              <a:rPr lang="en-US" altLang="zh-CN" dirty="0">
                <a:latin typeface="Times New Roman" panose="02020603050405020304" pitchFamily="18" charset="0"/>
              </a:rPr>
            </a:br>
            <a:r>
              <a:rPr lang="en-US" altLang="zh-CN" dirty="0">
                <a:latin typeface="Times New Roman" panose="02020603050405020304" pitchFamily="18" charset="0"/>
              </a:rPr>
              <a:t>MS-DOS</a:t>
            </a:r>
            <a:r>
              <a:rPr lang="zh-CN" altLang="en-US" dirty="0">
                <a:latin typeface="Times New Roman" panose="02020603050405020304" pitchFamily="18" charset="0"/>
              </a:rPr>
              <a:t>最为著名，</a:t>
            </a:r>
            <a:r>
              <a:rPr lang="en-US" altLang="zh-CN" dirty="0">
                <a:latin typeface="Times New Roman" panose="02020603050405020304" pitchFamily="18" charset="0"/>
              </a:rPr>
              <a:t>Free-DOS</a:t>
            </a:r>
            <a:r>
              <a:rPr lang="zh-CN" altLang="en-US" dirty="0">
                <a:latin typeface="Times New Roman" panose="02020603050405020304" pitchFamily="18" charset="0"/>
              </a:rPr>
              <a:t>最自由开放</a:t>
            </a:r>
            <a:endParaRPr lang="en-US" altLang="zh-CN" dirty="0">
              <a:latin typeface="Times New Roman" panose="02020603050405020304" pitchFamily="18" charset="0"/>
            </a:endParaRPr>
          </a:p>
          <a:p>
            <a:pPr lvl="1">
              <a:lnSpc>
                <a:spcPct val="110000"/>
              </a:lnSpc>
              <a:spcBef>
                <a:spcPts val="600"/>
              </a:spcBef>
            </a:pPr>
            <a:r>
              <a:rPr lang="zh-CN" altLang="en-US" dirty="0">
                <a:latin typeface="Times New Roman" panose="02020603050405020304" pitchFamily="18" charset="0"/>
              </a:rPr>
              <a:t>随着</a:t>
            </a:r>
            <a:r>
              <a:rPr lang="en-US" altLang="zh-CN" dirty="0">
                <a:latin typeface="Times New Roman" panose="02020603050405020304" pitchFamily="18" charset="0"/>
              </a:rPr>
              <a:t>Windows</a:t>
            </a:r>
            <a:r>
              <a:rPr lang="zh-CN" altLang="en-US" dirty="0">
                <a:latin typeface="Times New Roman" panose="02020603050405020304" pitchFamily="18" charset="0"/>
              </a:rPr>
              <a:t>的推出，</a:t>
            </a:r>
            <a:r>
              <a:rPr lang="en-US" altLang="zh-CN" dirty="0">
                <a:latin typeface="Times New Roman" panose="02020603050405020304" pitchFamily="18" charset="0"/>
              </a:rPr>
              <a:t>DOS</a:t>
            </a:r>
            <a:r>
              <a:rPr lang="zh-CN" altLang="en-US" dirty="0">
                <a:latin typeface="Times New Roman" panose="02020603050405020304" pitchFamily="18" charset="0"/>
              </a:rPr>
              <a:t>以命令行的形式存在于系统中</a:t>
            </a:r>
            <a:endParaRPr lang="en-US" altLang="zh-CN"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6BBC9BC5-6FD5-45B3-9B6B-9AEBF02617DF}" type="slidenum">
              <a:rPr lang="en-US" altLang="zh-CN" smtClean="0"/>
              <a:pPr>
                <a:defRPr/>
              </a:pPr>
              <a:t>72</a:t>
            </a:fld>
            <a:endParaRPr lang="en-US" altLang="zh-CN"/>
          </a:p>
        </p:txBody>
      </p:sp>
      <p:sp>
        <p:nvSpPr>
          <p:cNvPr id="6" name="TextBox 5"/>
          <p:cNvSpPr txBox="1"/>
          <p:nvPr/>
        </p:nvSpPr>
        <p:spPr>
          <a:xfrm>
            <a:off x="1775521" y="6399330"/>
            <a:ext cx="5243743" cy="369332"/>
          </a:xfrm>
          <a:prstGeom prst="rect">
            <a:avLst/>
          </a:prstGeom>
          <a:noFill/>
        </p:spPr>
        <p:txBody>
          <a:bodyPr wrap="none" rtlCol="0">
            <a:spAutoFit/>
          </a:bodyPr>
          <a:lstStyle/>
          <a:p>
            <a:r>
              <a:rPr lang="en-US" altLang="zh-CN" sz="1800" dirty="0"/>
              <a:t>PC</a:t>
            </a:r>
            <a:r>
              <a:rPr lang="zh-CN" altLang="en-US" sz="1800" dirty="0"/>
              <a:t>操作系统全接触</a:t>
            </a:r>
            <a:r>
              <a:rPr lang="en-US" altLang="zh-CN" sz="1800" dirty="0"/>
              <a:t>_</a:t>
            </a:r>
            <a:r>
              <a:rPr lang="zh-CN" altLang="en-US" sz="1800" dirty="0"/>
              <a:t>科技时代</a:t>
            </a:r>
            <a:r>
              <a:rPr lang="en-US" altLang="zh-CN" sz="1800" dirty="0"/>
              <a:t>_</a:t>
            </a:r>
            <a:r>
              <a:rPr lang="zh-CN" altLang="en-US" sz="1800" dirty="0"/>
              <a:t>新浪网 </a:t>
            </a:r>
            <a:r>
              <a:rPr lang="en-US" altLang="zh-CN" sz="1800" dirty="0"/>
              <a:t>(sina.com.cn)</a:t>
            </a:r>
            <a:endParaRPr lang="zh-CN" altLang="en-US" sz="1800" dirty="0"/>
          </a:p>
        </p:txBody>
      </p:sp>
    </p:spTree>
    <p:extLst>
      <p:ext uri="{BB962C8B-B14F-4D97-AF65-F5344CB8AC3E}">
        <p14:creationId xmlns:p14="http://schemas.microsoft.com/office/powerpoint/2010/main" val="244073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2C6E5F0-454C-4FFA-A913-C229A8332420}"/>
              </a:ext>
            </a:extLst>
          </p:cNvPr>
          <p:cNvSpPr>
            <a:spLocks noGrp="1"/>
          </p:cNvSpPr>
          <p:nvPr>
            <p:ph type="title"/>
          </p:nvPr>
        </p:nvSpPr>
        <p:spPr>
          <a:solidFill>
            <a:srgbClr val="002060"/>
          </a:solidFill>
        </p:spPr>
        <p:txBody>
          <a:bodyPr/>
          <a:lstStyle/>
          <a:p>
            <a:r>
              <a:rPr lang="en-US" altLang="zh-CN" dirty="0"/>
              <a:t>OS</a:t>
            </a:r>
            <a:r>
              <a:rPr lang="zh-CN" altLang="en-US" dirty="0"/>
              <a:t>的发展</a:t>
            </a:r>
          </a:p>
        </p:txBody>
      </p:sp>
      <p:sp>
        <p:nvSpPr>
          <p:cNvPr id="3" name="内容占位符 2"/>
          <p:cNvSpPr>
            <a:spLocks noGrp="1"/>
          </p:cNvSpPr>
          <p:nvPr>
            <p:ph idx="1"/>
          </p:nvPr>
        </p:nvSpPr>
        <p:spPr/>
        <p:txBody>
          <a:bodyPr>
            <a:normAutofit/>
          </a:bodyPr>
          <a:lstStyle/>
          <a:p>
            <a:r>
              <a:rPr lang="en-US" altLang="zh-CN" sz="2600" dirty="0"/>
              <a:t>Windows</a:t>
            </a:r>
            <a:r>
              <a:rPr lang="zh-CN" altLang="en-US" sz="2600" dirty="0"/>
              <a:t>：</a:t>
            </a:r>
            <a:r>
              <a:rPr lang="zh-CN" altLang="zh-CN" sz="2600" dirty="0"/>
              <a:t>操作系统当代大亨</a:t>
            </a:r>
            <a:endParaRPr lang="en-US" altLang="zh-CN" sz="2600" dirty="0"/>
          </a:p>
          <a:p>
            <a:pPr lvl="1"/>
            <a:r>
              <a:rPr lang="en-US" altLang="zh-CN" sz="2200" dirty="0"/>
              <a:t>1985.11</a:t>
            </a:r>
            <a:r>
              <a:rPr lang="zh-CN" altLang="en-US" sz="2200" dirty="0"/>
              <a:t>，</a:t>
            </a:r>
            <a:r>
              <a:rPr lang="zh-CN" altLang="zh-CN" sz="2200" dirty="0"/>
              <a:t>推出</a:t>
            </a:r>
            <a:r>
              <a:rPr lang="en-US" altLang="zh-CN" sz="2200" dirty="0"/>
              <a:t>Windows 1.0</a:t>
            </a:r>
          </a:p>
          <a:p>
            <a:pPr lvl="1"/>
            <a:r>
              <a:rPr lang="zh-CN" altLang="zh-CN" sz="2200" dirty="0"/>
              <a:t>最初的</a:t>
            </a:r>
            <a:r>
              <a:rPr lang="en-US" altLang="zh-CN" sz="2200" dirty="0"/>
              <a:t>Windows 3.0</a:t>
            </a:r>
            <a:r>
              <a:rPr lang="zh-CN" altLang="zh-CN" sz="2200" dirty="0"/>
              <a:t>系统</a:t>
            </a:r>
            <a:r>
              <a:rPr lang="zh-CN" altLang="en-US" sz="2200" dirty="0"/>
              <a:t>，运行在</a:t>
            </a:r>
            <a:r>
              <a:rPr lang="en-US" altLang="zh-CN" sz="2200" dirty="0"/>
              <a:t>DOS</a:t>
            </a:r>
            <a:r>
              <a:rPr lang="zh-CN" altLang="en-US" sz="2200" dirty="0"/>
              <a:t>下</a:t>
            </a:r>
            <a:r>
              <a:rPr lang="zh-CN" altLang="zh-CN" sz="2200" dirty="0"/>
              <a:t>的一种</a:t>
            </a:r>
            <a:r>
              <a:rPr lang="en-US" altLang="zh-CN" sz="2200" dirty="0"/>
              <a:t>16</a:t>
            </a:r>
            <a:r>
              <a:rPr lang="zh-CN" altLang="zh-CN" sz="2200" dirty="0"/>
              <a:t>位应用程序</a:t>
            </a:r>
            <a:endParaRPr lang="en-US" altLang="zh-CN" sz="2200" dirty="0"/>
          </a:p>
          <a:p>
            <a:pPr lvl="1"/>
            <a:r>
              <a:rPr lang="en-US" altLang="zh-CN" sz="2200" dirty="0"/>
              <a:t>win11</a:t>
            </a:r>
          </a:p>
          <a:p>
            <a:r>
              <a:rPr lang="en-US" altLang="zh-CN" dirty="0">
                <a:latin typeface="Times New Roman" panose="02020603050405020304" pitchFamily="18" charset="0"/>
              </a:rPr>
              <a:t>Unix</a:t>
            </a:r>
            <a:r>
              <a:rPr lang="zh-CN" altLang="en-US" dirty="0">
                <a:latin typeface="Times New Roman" panose="02020603050405020304" pitchFamily="18" charset="0"/>
              </a:rPr>
              <a:t>：商用</a:t>
            </a:r>
            <a:endParaRPr lang="en-US" altLang="zh-CN" dirty="0">
              <a:latin typeface="Times New Roman" panose="02020603050405020304" pitchFamily="18" charset="0"/>
            </a:endParaRPr>
          </a:p>
          <a:p>
            <a:pPr lvl="1"/>
            <a:r>
              <a:rPr lang="zh-CN" altLang="zh-CN" dirty="0">
                <a:latin typeface="Times New Roman" panose="02020603050405020304" pitchFamily="18" charset="0"/>
              </a:rPr>
              <a:t>分时</a:t>
            </a:r>
            <a:r>
              <a:rPr lang="en-US" altLang="zh-CN" dirty="0">
                <a:latin typeface="Times New Roman" panose="02020603050405020304" pitchFamily="18" charset="0"/>
              </a:rPr>
              <a:t>OS</a:t>
            </a:r>
            <a:r>
              <a:rPr lang="zh-CN" altLang="zh-CN" dirty="0">
                <a:latin typeface="Times New Roman" panose="02020603050405020304" pitchFamily="18" charset="0"/>
              </a:rPr>
              <a:t>，</a:t>
            </a:r>
            <a:r>
              <a:rPr lang="en-US" altLang="zh-CN" dirty="0">
                <a:latin typeface="Times New Roman" panose="02020603050405020304" pitchFamily="18" charset="0"/>
              </a:rPr>
              <a:t>1969</a:t>
            </a:r>
            <a:r>
              <a:rPr lang="zh-CN" altLang="zh-CN" dirty="0">
                <a:latin typeface="Times New Roman" panose="02020603050405020304" pitchFamily="18" charset="0"/>
              </a:rPr>
              <a:t>年在</a:t>
            </a:r>
            <a:r>
              <a:rPr lang="en-US" altLang="zh-CN" dirty="0">
                <a:latin typeface="Times New Roman" panose="02020603050405020304" pitchFamily="18" charset="0"/>
              </a:rPr>
              <a:t>AT&amp;T Bell</a:t>
            </a:r>
            <a:r>
              <a:rPr lang="zh-CN" altLang="zh-CN" dirty="0">
                <a:latin typeface="Times New Roman" panose="02020603050405020304" pitchFamily="18" charset="0"/>
              </a:rPr>
              <a:t>实验室诞生</a:t>
            </a:r>
            <a:r>
              <a:rPr lang="zh-CN" altLang="en-US" dirty="0">
                <a:latin typeface="Times New Roman" panose="02020603050405020304" pitchFamily="18" charset="0"/>
              </a:rPr>
              <a:t>，</a:t>
            </a:r>
            <a:br>
              <a:rPr lang="en-US" altLang="zh-CN" dirty="0">
                <a:latin typeface="Times New Roman" panose="02020603050405020304" pitchFamily="18" charset="0"/>
              </a:rPr>
            </a:br>
            <a:r>
              <a:rPr lang="en-US" altLang="zh-CN" dirty="0">
                <a:latin typeface="Times New Roman" panose="02020603050405020304" pitchFamily="18" charset="0"/>
              </a:rPr>
              <a:t>Ken Thompson</a:t>
            </a:r>
            <a:r>
              <a:rPr lang="zh-CN" altLang="en-US" dirty="0">
                <a:latin typeface="Times New Roman" panose="02020603050405020304" pitchFamily="18" charset="0"/>
              </a:rPr>
              <a:t>，</a:t>
            </a:r>
            <a:r>
              <a:rPr lang="en-US" altLang="zh-CN" dirty="0">
                <a:latin typeface="Times New Roman" panose="02020603050405020304" pitchFamily="18" charset="0"/>
              </a:rPr>
              <a:t>Dennis Ritchie</a:t>
            </a:r>
            <a:r>
              <a:rPr lang="zh-CN" altLang="en-US" dirty="0">
                <a:latin typeface="Times New Roman" panose="02020603050405020304" pitchFamily="18" charset="0"/>
              </a:rPr>
              <a:t>，</a:t>
            </a:r>
            <a:r>
              <a:rPr lang="en-US" altLang="zh-CN" dirty="0">
                <a:latin typeface="Times New Roman" panose="02020603050405020304" pitchFamily="18" charset="0"/>
              </a:rPr>
              <a:t>1983</a:t>
            </a:r>
            <a:r>
              <a:rPr lang="zh-CN" altLang="en-US" dirty="0">
                <a:latin typeface="Times New Roman" panose="02020603050405020304" pitchFamily="18" charset="0"/>
              </a:rPr>
              <a:t>年，图灵奖</a:t>
            </a:r>
            <a:endParaRPr lang="en-US" altLang="zh-CN" dirty="0">
              <a:latin typeface="Times New Roman" panose="02020603050405020304" pitchFamily="18" charset="0"/>
            </a:endParaRPr>
          </a:p>
          <a:p>
            <a:pPr lvl="1"/>
            <a:r>
              <a:rPr lang="en-US" altLang="zh-CN" dirty="0">
                <a:latin typeface="Times New Roman" panose="02020603050405020304" pitchFamily="18" charset="0"/>
              </a:rPr>
              <a:t>1971-1972</a:t>
            </a:r>
            <a:r>
              <a:rPr lang="zh-CN" altLang="en-US" dirty="0">
                <a:latin typeface="Times New Roman" panose="02020603050405020304" pitchFamily="18" charset="0"/>
              </a:rPr>
              <a:t>，</a:t>
            </a:r>
            <a:r>
              <a:rPr lang="en-US" altLang="zh-CN" dirty="0">
                <a:latin typeface="Times New Roman" panose="02020603050405020304" pitchFamily="18" charset="0"/>
              </a:rPr>
              <a:t>Dennis Ritchie</a:t>
            </a:r>
            <a:r>
              <a:rPr lang="zh-CN" altLang="en-US" dirty="0">
                <a:latin typeface="Times New Roman" panose="02020603050405020304" pitchFamily="18" charset="0"/>
              </a:rPr>
              <a:t>开发</a:t>
            </a:r>
            <a:r>
              <a:rPr lang="en-US" altLang="zh-CN" dirty="0">
                <a:latin typeface="Times New Roman" panose="02020603050405020304" pitchFamily="18" charset="0"/>
              </a:rPr>
              <a:t>C</a:t>
            </a:r>
            <a:r>
              <a:rPr lang="zh-CN" altLang="en-US" dirty="0">
                <a:latin typeface="Times New Roman" panose="02020603050405020304" pitchFamily="18" charset="0"/>
              </a:rPr>
              <a:t>语言，</a:t>
            </a:r>
            <a:br>
              <a:rPr lang="en-US" altLang="zh-CN" dirty="0">
                <a:latin typeface="Times New Roman" panose="02020603050405020304" pitchFamily="18" charset="0"/>
              </a:rPr>
            </a:br>
            <a:r>
              <a:rPr lang="en-US" altLang="zh-CN" dirty="0">
                <a:latin typeface="Times New Roman" panose="02020603050405020304" pitchFamily="18" charset="0"/>
              </a:rPr>
              <a:t>1973</a:t>
            </a:r>
            <a:r>
              <a:rPr lang="zh-CN" altLang="en-US" dirty="0">
                <a:latin typeface="Times New Roman" panose="02020603050405020304" pitchFamily="18" charset="0"/>
              </a:rPr>
              <a:t>年，用</a:t>
            </a:r>
            <a:r>
              <a:rPr lang="en-US" altLang="zh-CN" dirty="0">
                <a:latin typeface="Times New Roman" panose="02020603050405020304" pitchFamily="18" charset="0"/>
              </a:rPr>
              <a:t>C</a:t>
            </a:r>
            <a:r>
              <a:rPr lang="zh-CN" altLang="en-US" dirty="0">
                <a:latin typeface="Times New Roman" panose="02020603050405020304" pitchFamily="18" charset="0"/>
              </a:rPr>
              <a:t>改写原来用汇编语言编写的</a:t>
            </a:r>
            <a:r>
              <a:rPr lang="en-US" altLang="zh-CN" dirty="0">
                <a:latin typeface="Times New Roman" panose="02020603050405020304" pitchFamily="18" charset="0"/>
              </a:rPr>
              <a:t>Unix</a:t>
            </a:r>
            <a:r>
              <a:rPr lang="zh-CN" altLang="en-US" dirty="0">
                <a:latin typeface="Times New Roman" panose="02020603050405020304" pitchFamily="18" charset="0"/>
              </a:rPr>
              <a:t>，由此产生了</a:t>
            </a:r>
            <a:r>
              <a:rPr lang="en-US" altLang="zh-CN" dirty="0">
                <a:latin typeface="Times New Roman" panose="02020603050405020304" pitchFamily="18" charset="0"/>
              </a:rPr>
              <a:t>Unix V5</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r>
              <a:rPr lang="en-US" altLang="zh-CN" dirty="0">
                <a:latin typeface="Times New Roman" panose="02020603050405020304" pitchFamily="18" charset="0"/>
              </a:rPr>
              <a:t>1978</a:t>
            </a:r>
            <a:r>
              <a:rPr lang="zh-CN" altLang="en-US" dirty="0">
                <a:latin typeface="Times New Roman" panose="02020603050405020304" pitchFamily="18" charset="0"/>
              </a:rPr>
              <a:t>年，</a:t>
            </a:r>
            <a:r>
              <a:rPr lang="en-US" altLang="zh-CN" dirty="0">
                <a:latin typeface="Times New Roman" panose="02020603050405020304" pitchFamily="18" charset="0"/>
              </a:rPr>
              <a:t>Unix V6</a:t>
            </a:r>
            <a:r>
              <a:rPr lang="zh-CN" altLang="en-US" dirty="0">
                <a:latin typeface="Times New Roman" panose="02020603050405020304" pitchFamily="18" charset="0"/>
              </a:rPr>
              <a:t>发表，</a:t>
            </a:r>
            <a:r>
              <a:rPr lang="en-US" altLang="zh-CN" dirty="0">
                <a:latin typeface="Times New Roman" panose="02020603050405020304" pitchFamily="18" charset="0"/>
              </a:rPr>
              <a:t>1979</a:t>
            </a:r>
            <a:r>
              <a:rPr lang="zh-CN" altLang="en-US" dirty="0">
                <a:latin typeface="Times New Roman" panose="02020603050405020304" pitchFamily="18" charset="0"/>
              </a:rPr>
              <a:t>年</a:t>
            </a:r>
            <a:r>
              <a:rPr lang="zh-CN" altLang="en-US" dirty="0"/>
              <a:t>用于超级小型机</a:t>
            </a:r>
            <a:r>
              <a:rPr lang="en-US" altLang="zh-CN" dirty="0">
                <a:latin typeface="Times New Roman" panose="02020603050405020304" pitchFamily="18" charset="0"/>
              </a:rPr>
              <a:t>VAX-11</a:t>
            </a:r>
          </a:p>
          <a:p>
            <a:pPr lvl="1"/>
            <a:r>
              <a:rPr lang="zh-CN" altLang="zh-CN" dirty="0">
                <a:latin typeface="Times New Roman" panose="02020603050405020304" pitchFamily="18" charset="0"/>
              </a:rPr>
              <a:t>从</a:t>
            </a:r>
            <a:r>
              <a:rPr lang="en-US" altLang="zh-CN" dirty="0">
                <a:latin typeface="Times New Roman" panose="02020603050405020304" pitchFamily="18" charset="0"/>
              </a:rPr>
              <a:t>1979</a:t>
            </a:r>
            <a:r>
              <a:rPr lang="zh-CN" altLang="zh-CN" dirty="0">
                <a:latin typeface="Times New Roman" panose="02020603050405020304" pitchFamily="18" charset="0"/>
              </a:rPr>
              <a:t>年</a:t>
            </a:r>
            <a:r>
              <a:rPr lang="en-US" altLang="zh-CN" dirty="0">
                <a:latin typeface="Times New Roman" panose="02020603050405020304" pitchFamily="18" charset="0"/>
              </a:rPr>
              <a:t>Unix V7</a:t>
            </a:r>
            <a:r>
              <a:rPr lang="zh-CN" altLang="zh-CN" dirty="0">
                <a:latin typeface="Times New Roman" panose="02020603050405020304" pitchFamily="18" charset="0"/>
              </a:rPr>
              <a:t>开始，</a:t>
            </a:r>
            <a:r>
              <a:rPr lang="en-US" altLang="zh-CN" dirty="0">
                <a:latin typeface="Times New Roman" panose="02020603050405020304" pitchFamily="18" charset="0"/>
              </a:rPr>
              <a:t>Unix</a:t>
            </a:r>
            <a:r>
              <a:rPr lang="zh-CN" altLang="zh-CN" dirty="0">
                <a:latin typeface="Times New Roman" panose="02020603050405020304" pitchFamily="18" charset="0"/>
              </a:rPr>
              <a:t>的许可证开始禁止大学使用</a:t>
            </a:r>
            <a:r>
              <a:rPr lang="en-US" altLang="zh-CN" dirty="0">
                <a:latin typeface="Times New Roman" panose="02020603050405020304" pitchFamily="18" charset="0"/>
              </a:rPr>
              <a:t>Unix</a:t>
            </a:r>
            <a:r>
              <a:rPr lang="zh-CN" altLang="zh-CN" dirty="0">
                <a:latin typeface="Times New Roman" panose="02020603050405020304" pitchFamily="18" charset="0"/>
              </a:rPr>
              <a:t>的源码，包括在授课中学习</a:t>
            </a:r>
            <a:r>
              <a:rPr lang="zh-CN" altLang="en-US" dirty="0">
                <a:latin typeface="Times New Roman" panose="02020603050405020304" pitchFamily="18" charset="0"/>
              </a:rPr>
              <a:t>。</a:t>
            </a:r>
            <a:endParaRPr lang="en-US" altLang="zh-CN" dirty="0">
              <a:latin typeface="Times New Roman" panose="02020603050405020304" pitchFamily="18" charset="0"/>
            </a:endParaRPr>
          </a:p>
          <a:p>
            <a:endParaRPr lang="zh-CN" altLang="zh-CN" sz="2600" dirty="0"/>
          </a:p>
        </p:txBody>
      </p:sp>
      <p:sp>
        <p:nvSpPr>
          <p:cNvPr id="4" name="灯片编号占位符 3"/>
          <p:cNvSpPr>
            <a:spLocks noGrp="1"/>
          </p:cNvSpPr>
          <p:nvPr>
            <p:ph type="sldNum" sz="quarter" idx="10"/>
          </p:nvPr>
        </p:nvSpPr>
        <p:spPr/>
        <p:txBody>
          <a:bodyPr/>
          <a:lstStyle/>
          <a:p>
            <a:pPr>
              <a:defRPr/>
            </a:pPr>
            <a:fld id="{6BBC9BC5-6FD5-45B3-9B6B-9AEBF02617DF}" type="slidenum">
              <a:rPr lang="en-US" altLang="zh-CN" smtClean="0"/>
              <a:pPr>
                <a:defRPr/>
              </a:pPr>
              <a:t>73</a:t>
            </a:fld>
            <a:endParaRPr lang="en-US" altLang="zh-CN"/>
          </a:p>
        </p:txBody>
      </p:sp>
      <p:pic>
        <p:nvPicPr>
          <p:cNvPr id="2181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3688" y="2736763"/>
            <a:ext cx="2452712" cy="159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798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par>
                          <p:cTn id="25" fill="hold">
                            <p:stCondLst>
                              <p:cond delay="500"/>
                            </p:stCondLst>
                            <p:childTnLst>
                              <p:par>
                                <p:cTn id="26" presetID="21" presetClass="entr" presetSubtype="2" fill="hold" nodeType="afterEffect">
                                  <p:stCondLst>
                                    <p:cond delay="0"/>
                                  </p:stCondLst>
                                  <p:childTnLst>
                                    <p:set>
                                      <p:cBhvr>
                                        <p:cTn id="27" dur="1" fill="hold">
                                          <p:stCondLst>
                                            <p:cond delay="0"/>
                                          </p:stCondLst>
                                        </p:cTn>
                                        <p:tgtEl>
                                          <p:spTgt spid="218114"/>
                                        </p:tgtEl>
                                        <p:attrNameLst>
                                          <p:attrName>style.visibility</p:attrName>
                                        </p:attrNameLst>
                                      </p:cBhvr>
                                      <p:to>
                                        <p:strVal val="visible"/>
                                      </p:to>
                                    </p:set>
                                    <p:animEffect transition="in" filter="wheel(2)">
                                      <p:cBhvr>
                                        <p:cTn id="28" dur="2000"/>
                                        <p:tgtEl>
                                          <p:spTgt spid="2181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500"/>
                                        <p:tgtEl>
                                          <p:spTgt spid="3">
                                            <p:txEl>
                                              <p:pRg st="6" end="6"/>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left)">
                                      <p:cBhvr>
                                        <p:cTn id="36" dur="500"/>
                                        <p:tgtEl>
                                          <p:spTgt spid="3">
                                            <p:txEl>
                                              <p:pRg st="7" end="7"/>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left)">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EA8A3E5-4559-47CA-93AA-874D6E184E39}"/>
              </a:ext>
            </a:extLst>
          </p:cNvPr>
          <p:cNvSpPr>
            <a:spLocks noGrp="1"/>
          </p:cNvSpPr>
          <p:nvPr>
            <p:ph type="title"/>
          </p:nvPr>
        </p:nvSpPr>
        <p:spPr>
          <a:solidFill>
            <a:srgbClr val="002060"/>
          </a:solidFill>
        </p:spPr>
        <p:txBody>
          <a:bodyPr/>
          <a:lstStyle/>
          <a:p>
            <a:r>
              <a:rPr lang="en-US" altLang="zh-CN" dirty="0"/>
              <a:t>OS</a:t>
            </a:r>
            <a:r>
              <a:rPr lang="zh-CN" altLang="en-US" dirty="0"/>
              <a:t>的发展</a:t>
            </a:r>
          </a:p>
        </p:txBody>
      </p:sp>
      <p:sp>
        <p:nvSpPr>
          <p:cNvPr id="3" name="内容占位符 2"/>
          <p:cNvSpPr>
            <a:spLocks noGrp="1"/>
          </p:cNvSpPr>
          <p:nvPr>
            <p:ph idx="1"/>
          </p:nvPr>
        </p:nvSpPr>
        <p:spPr/>
        <p:txBody>
          <a:bodyPr>
            <a:normAutofit/>
          </a:bodyPr>
          <a:lstStyle/>
          <a:p>
            <a:r>
              <a:rPr lang="en-US" altLang="zh-CN" dirty="0">
                <a:latin typeface="Times New Roman" panose="02020603050405020304" pitchFamily="18" charset="0"/>
              </a:rPr>
              <a:t>Linux</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r>
              <a:rPr lang="en-US" altLang="zh-CN" dirty="0">
                <a:latin typeface="Times New Roman" panose="02020603050405020304" pitchFamily="18" charset="0"/>
              </a:rPr>
              <a:t>1991.10.5 </a:t>
            </a:r>
            <a:r>
              <a:rPr lang="zh-CN" altLang="en-US" dirty="0">
                <a:latin typeface="Times New Roman" panose="02020603050405020304" pitchFamily="18" charset="0"/>
              </a:rPr>
              <a:t>发布，</a:t>
            </a:r>
            <a:r>
              <a:rPr lang="en-US" altLang="zh-CN" dirty="0">
                <a:latin typeface="Times New Roman" panose="02020603050405020304" pitchFamily="18" charset="0"/>
              </a:rPr>
              <a:t> Linus Benedict Torvalds</a:t>
            </a:r>
            <a:r>
              <a:rPr lang="zh-CN" altLang="en-US" dirty="0">
                <a:latin typeface="Times New Roman" panose="02020603050405020304" pitchFamily="18" charset="0"/>
              </a:rPr>
              <a:t>，</a:t>
            </a:r>
            <a:r>
              <a:rPr lang="zh-CN" altLang="zh-CN" dirty="0">
                <a:latin typeface="Times New Roman" panose="02020603050405020304" pitchFamily="18" charset="0"/>
              </a:rPr>
              <a:t>芬兰赫尔辛基大学</a:t>
            </a:r>
            <a:r>
              <a:rPr lang="zh-CN" altLang="en-US" dirty="0">
                <a:latin typeface="Times New Roman" panose="02020603050405020304" pitchFamily="18" charset="0"/>
              </a:rPr>
              <a:t>计算机系。</a:t>
            </a:r>
            <a:endParaRPr lang="en-US" altLang="zh-CN" dirty="0">
              <a:latin typeface="Times New Roman" panose="02020603050405020304" pitchFamily="18" charset="0"/>
            </a:endParaRPr>
          </a:p>
          <a:p>
            <a:pPr lvl="1"/>
            <a:r>
              <a:rPr lang="zh-CN" altLang="en-US" dirty="0">
                <a:latin typeface="Times New Roman" panose="02020603050405020304" pitchFamily="18" charset="0"/>
              </a:rPr>
              <a:t>目的：</a:t>
            </a:r>
            <a:r>
              <a:rPr lang="zh-CN" altLang="zh-CN" dirty="0">
                <a:latin typeface="Times New Roman" panose="02020603050405020304" pitchFamily="18" charset="0"/>
              </a:rPr>
              <a:t>替代</a:t>
            </a:r>
            <a:r>
              <a:rPr lang="en-US" altLang="zh-CN" dirty="0" err="1">
                <a:latin typeface="Times New Roman" panose="02020603050405020304" pitchFamily="18" charset="0"/>
              </a:rPr>
              <a:t>Minix</a:t>
            </a:r>
            <a:r>
              <a:rPr lang="zh-CN" altLang="zh-CN" dirty="0">
                <a:latin typeface="Times New Roman" panose="02020603050405020304" pitchFamily="18" charset="0"/>
              </a:rPr>
              <a:t>操作系统</a:t>
            </a:r>
            <a:endParaRPr lang="en-US" altLang="zh-CN" dirty="0">
              <a:latin typeface="Times New Roman" panose="02020603050405020304" pitchFamily="18" charset="0"/>
            </a:endParaRPr>
          </a:p>
          <a:p>
            <a:pPr lvl="2"/>
            <a:r>
              <a:rPr lang="zh-CN" altLang="en-US" sz="2400" dirty="0"/>
              <a:t>教学，</a:t>
            </a:r>
            <a:r>
              <a:rPr lang="en-US" altLang="zh-CN" sz="2400" dirty="0"/>
              <a:t>1987</a:t>
            </a:r>
            <a:r>
              <a:rPr lang="zh-CN" altLang="en-US" sz="2400" dirty="0"/>
              <a:t>年，</a:t>
            </a:r>
            <a:r>
              <a:rPr lang="en-US" altLang="zh-CN" sz="2400" dirty="0"/>
              <a:t>Andrew S. Tanenbaum</a:t>
            </a:r>
            <a:r>
              <a:rPr lang="zh-CN" altLang="en-US" sz="2400" dirty="0"/>
              <a:t>，荷兰阿姆斯特丹的</a:t>
            </a:r>
            <a:r>
              <a:rPr lang="en-US" altLang="zh-CN" sz="2400" dirty="0"/>
              <a:t>Vrije</a:t>
            </a:r>
            <a:r>
              <a:rPr lang="zh-CN" altLang="en-US" sz="2400" dirty="0"/>
              <a:t>大学计算机科学系教授。</a:t>
            </a:r>
            <a:endParaRPr lang="en-US" altLang="zh-CN" sz="2400" dirty="0"/>
          </a:p>
          <a:p>
            <a:pPr lvl="1"/>
            <a:r>
              <a:rPr lang="en-US" altLang="zh-CN" dirty="0">
                <a:latin typeface="Times New Roman" panose="02020603050405020304" pitchFamily="18" charset="0"/>
              </a:rPr>
              <a:t>GNU/Linux</a:t>
            </a:r>
            <a:r>
              <a:rPr lang="zh-CN" altLang="en-US" dirty="0">
                <a:latin typeface="Times New Roman" panose="02020603050405020304" pitchFamily="18" charset="0"/>
              </a:rPr>
              <a:t>，</a:t>
            </a:r>
            <a:r>
              <a:rPr lang="en-US" altLang="zh-CN" dirty="0">
                <a:latin typeface="Times New Roman" panose="02020603050405020304" pitchFamily="18" charset="0"/>
              </a:rPr>
              <a:t>1992</a:t>
            </a:r>
            <a:r>
              <a:rPr lang="zh-CN" altLang="en-US" dirty="0">
                <a:latin typeface="Times New Roman" panose="02020603050405020304" pitchFamily="18" charset="0"/>
              </a:rPr>
              <a:t>年，</a:t>
            </a:r>
            <a:r>
              <a:rPr lang="zh-CN" altLang="en-US" dirty="0"/>
              <a:t>免费使用和自由传播的</a:t>
            </a:r>
            <a:r>
              <a:rPr lang="zh-CN" altLang="zh-CN" dirty="0">
                <a:latin typeface="Times New Roman" panose="02020603050405020304" pitchFamily="18" charset="0"/>
              </a:rPr>
              <a:t>类</a:t>
            </a:r>
            <a:r>
              <a:rPr lang="en-US" altLang="zh-CN" dirty="0">
                <a:latin typeface="Times New Roman" panose="02020603050405020304" pitchFamily="18" charset="0"/>
              </a:rPr>
              <a:t>Unix</a:t>
            </a:r>
            <a:r>
              <a:rPr lang="zh-CN" altLang="zh-CN" dirty="0">
                <a:latin typeface="Times New Roman" panose="02020603050405020304" pitchFamily="18" charset="0"/>
              </a:rPr>
              <a:t>系统</a:t>
            </a:r>
            <a:br>
              <a:rPr lang="en-US" altLang="zh-CN" dirty="0">
                <a:latin typeface="Times New Roman" panose="02020603050405020304" pitchFamily="18" charset="0"/>
              </a:rPr>
            </a:br>
            <a:r>
              <a:rPr lang="zh-CN" altLang="zh-CN" dirty="0">
                <a:latin typeface="Times New Roman" panose="02020603050405020304" pitchFamily="18" charset="0"/>
              </a:rPr>
              <a:t>源代码免费开放</a:t>
            </a:r>
            <a:endParaRPr lang="en-US" altLang="zh-CN" dirty="0">
              <a:latin typeface="Times New Roman" panose="02020603050405020304" pitchFamily="18" charset="0"/>
            </a:endParaRPr>
          </a:p>
          <a:p>
            <a:pPr lvl="2"/>
            <a:r>
              <a:rPr lang="en-US" altLang="zh-CN" dirty="0">
                <a:latin typeface="Times New Roman" panose="02020603050405020304" pitchFamily="18" charset="0"/>
              </a:rPr>
              <a:t>GNU</a:t>
            </a:r>
            <a:r>
              <a:rPr lang="zh-CN" altLang="en-US" dirty="0">
                <a:latin typeface="Times New Roman" panose="02020603050405020304" pitchFamily="18" charset="0"/>
              </a:rPr>
              <a:t>：</a:t>
            </a:r>
            <a:r>
              <a:rPr lang="en-US" altLang="zh-CN" dirty="0">
                <a:latin typeface="Times New Roman" panose="02020603050405020304" pitchFamily="18" charset="0"/>
              </a:rPr>
              <a:t>GNU's Not UNIX </a:t>
            </a:r>
            <a:r>
              <a:rPr lang="zh-CN" altLang="en-US" dirty="0">
                <a:latin typeface="Times New Roman" panose="02020603050405020304" pitchFamily="18" charset="0"/>
              </a:rPr>
              <a:t>的递归缩写</a:t>
            </a:r>
            <a:endParaRPr lang="en-US" altLang="zh-CN" dirty="0">
              <a:latin typeface="Times New Roman" panose="02020603050405020304" pitchFamily="18" charset="0"/>
            </a:endParaRPr>
          </a:p>
          <a:p>
            <a:pPr lvl="2"/>
            <a:r>
              <a:rPr lang="en-US" altLang="zh-CN" dirty="0">
                <a:latin typeface="Times New Roman" panose="02020603050405020304" pitchFamily="18" charset="0"/>
              </a:rPr>
              <a:t>GNU</a:t>
            </a:r>
            <a:r>
              <a:rPr lang="zh-CN" altLang="en-US" dirty="0">
                <a:latin typeface="Times New Roman" panose="02020603050405020304" pitchFamily="18" charset="0"/>
              </a:rPr>
              <a:t>计划：自由软件集体协作计划</a:t>
            </a:r>
            <a:endParaRPr lang="en-US" altLang="zh-CN" dirty="0">
              <a:latin typeface="Times New Roman" panose="02020603050405020304" pitchFamily="18" charset="0"/>
            </a:endParaRPr>
          </a:p>
          <a:p>
            <a:pPr lvl="1"/>
            <a:r>
              <a:rPr lang="zh-CN" altLang="zh-CN" dirty="0">
                <a:latin typeface="Times New Roman" panose="02020603050405020304" pitchFamily="18" charset="0"/>
              </a:rPr>
              <a:t>在</a:t>
            </a:r>
            <a:r>
              <a:rPr lang="en-US" altLang="zh-CN" dirty="0">
                <a:latin typeface="Times New Roman" panose="02020603050405020304" pitchFamily="18" charset="0"/>
              </a:rPr>
              <a:t>GPL(General Public License)</a:t>
            </a:r>
            <a:r>
              <a:rPr lang="zh-CN" altLang="zh-CN" dirty="0">
                <a:latin typeface="Times New Roman" panose="02020603050405020304" pitchFamily="18" charset="0"/>
              </a:rPr>
              <a:t>保护下的自由软件</a:t>
            </a:r>
            <a:endParaRPr lang="en-US" altLang="zh-CN" dirty="0">
              <a:latin typeface="Times New Roman" panose="02020603050405020304" pitchFamily="18" charset="0"/>
            </a:endParaRPr>
          </a:p>
          <a:p>
            <a:pPr lvl="2"/>
            <a:r>
              <a:rPr lang="zh-CN" altLang="en-US" dirty="0">
                <a:latin typeface="Times New Roman" panose="02020603050405020304" pitchFamily="18" charset="0"/>
              </a:rPr>
              <a:t>软件版权保护</a:t>
            </a:r>
            <a:endParaRPr lang="en-US" altLang="zh-CN" dirty="0">
              <a:latin typeface="Times New Roman" panose="02020603050405020304" pitchFamily="18" charset="0"/>
            </a:endParaRPr>
          </a:p>
          <a:p>
            <a:pPr lvl="2"/>
            <a:r>
              <a:rPr lang="zh-CN" altLang="en-US" dirty="0">
                <a:latin typeface="Times New Roman" panose="02020603050405020304" pitchFamily="18" charset="0"/>
              </a:rPr>
              <a:t>开发者许可。复制，发布和修改这些软件的法律许可</a:t>
            </a:r>
            <a:endParaRPr lang="en-US" altLang="zh-CN" dirty="0">
              <a:latin typeface="Times New Roman" panose="02020603050405020304" pitchFamily="18" charset="0"/>
            </a:endParaRPr>
          </a:p>
          <a:p>
            <a:endParaRPr lang="zh-CN" altLang="en-US"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6BBC9BC5-6FD5-45B3-9B6B-9AEBF02617DF}" type="slidenum">
              <a:rPr lang="en-US" altLang="zh-CN" smtClean="0"/>
              <a:pPr>
                <a:defRPr/>
              </a:pPr>
              <a:t>74</a:t>
            </a:fld>
            <a:endParaRPr lang="en-US" altLang="zh-CN"/>
          </a:p>
        </p:txBody>
      </p:sp>
      <p:sp>
        <p:nvSpPr>
          <p:cNvPr id="5" name="圆角矩形 4"/>
          <p:cNvSpPr/>
          <p:nvPr/>
        </p:nvSpPr>
        <p:spPr bwMode="auto">
          <a:xfrm>
            <a:off x="9855303" y="5082591"/>
            <a:ext cx="1980000" cy="1080000"/>
          </a:xfrm>
          <a:prstGeom prst="roundRect">
            <a:avLst>
              <a:gd name="adj" fmla="val 10619"/>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2000" b="1" dirty="0">
                <a:latin typeface="楷体" panose="02010609060101010101" pitchFamily="49" charset="-122"/>
                <a:ea typeface="楷体" panose="02010609060101010101" pitchFamily="49" charset="-122"/>
              </a:rPr>
              <a:t>团队合作，</a:t>
            </a:r>
          </a:p>
          <a:p>
            <a:r>
              <a:rPr lang="zh-CN" altLang="en-US" sz="2000" b="1" dirty="0">
                <a:latin typeface="楷体" panose="02010609060101010101" pitchFamily="49" charset="-122"/>
                <a:ea typeface="楷体" panose="02010609060101010101" pitchFamily="49" charset="-122"/>
              </a:rPr>
              <a:t>开发共享，</a:t>
            </a:r>
            <a:endParaRPr lang="en-US" altLang="zh-CN" sz="2000" b="1" dirty="0">
              <a:latin typeface="楷体" panose="02010609060101010101" pitchFamily="49" charset="-122"/>
              <a:ea typeface="楷体" panose="02010609060101010101" pitchFamily="49" charset="-122"/>
            </a:endParaRPr>
          </a:p>
          <a:p>
            <a:r>
              <a:rPr lang="zh-CN" altLang="en-US" sz="2000" b="1" dirty="0">
                <a:latin typeface="楷体" panose="02010609060101010101" pitchFamily="49" charset="-122"/>
                <a:ea typeface="楷体" panose="02010609060101010101" pitchFamily="49" charset="-122"/>
              </a:rPr>
              <a:t>有序、标准化</a:t>
            </a:r>
            <a:endParaRPr lang="en-US" altLang="zh-CN" sz="2000" b="1"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DDE24FCF-9054-90B8-98A5-B68300049B32}"/>
              </a:ext>
            </a:extLst>
          </p:cNvPr>
          <p:cNvPicPr>
            <a:picLocks noChangeAspect="1"/>
          </p:cNvPicPr>
          <p:nvPr/>
        </p:nvPicPr>
        <p:blipFill>
          <a:blip r:embed="rId3"/>
          <a:stretch>
            <a:fillRect/>
          </a:stretch>
        </p:blipFill>
        <p:spPr>
          <a:xfrm>
            <a:off x="2137553" y="836780"/>
            <a:ext cx="777424" cy="720000"/>
          </a:xfrm>
          <a:prstGeom prst="rect">
            <a:avLst/>
          </a:prstGeom>
        </p:spPr>
      </p:pic>
    </p:spTree>
    <p:extLst>
      <p:ext uri="{BB962C8B-B14F-4D97-AF65-F5344CB8AC3E}">
        <p14:creationId xmlns:p14="http://schemas.microsoft.com/office/powerpoint/2010/main" val="394176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A1A833B-5368-4732-842C-1A53BB566468}"/>
              </a:ext>
            </a:extLst>
          </p:cNvPr>
          <p:cNvSpPr>
            <a:spLocks noGrp="1"/>
          </p:cNvSpPr>
          <p:nvPr>
            <p:ph type="title"/>
          </p:nvPr>
        </p:nvSpPr>
        <p:spPr>
          <a:solidFill>
            <a:srgbClr val="002060"/>
          </a:solidFill>
        </p:spPr>
        <p:txBody>
          <a:bodyPr/>
          <a:lstStyle/>
          <a:p>
            <a:r>
              <a:rPr lang="en-US" altLang="zh-CN" dirty="0"/>
              <a:t>OS</a:t>
            </a:r>
            <a:r>
              <a:rPr lang="zh-CN" altLang="en-US" dirty="0"/>
              <a:t>的发展</a:t>
            </a:r>
          </a:p>
        </p:txBody>
      </p:sp>
      <p:sp>
        <p:nvSpPr>
          <p:cNvPr id="3" name="内容占位符 2"/>
          <p:cNvSpPr>
            <a:spLocks noGrp="1"/>
          </p:cNvSpPr>
          <p:nvPr>
            <p:ph idx="1"/>
          </p:nvPr>
        </p:nvSpPr>
        <p:spPr/>
        <p:txBody>
          <a:bodyPr>
            <a:normAutofit/>
          </a:bodyPr>
          <a:lstStyle/>
          <a:p>
            <a:pPr>
              <a:lnSpc>
                <a:spcPct val="110000"/>
              </a:lnSpc>
              <a:spcBef>
                <a:spcPts val="0"/>
              </a:spcBef>
            </a:pPr>
            <a:r>
              <a:rPr lang="en-US" altLang="zh-CN" dirty="0">
                <a:latin typeface="Times New Roman" panose="02020603050405020304" pitchFamily="18" charset="0"/>
              </a:rPr>
              <a:t>FreeBSD</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lnSpc>
                <a:spcPct val="110000"/>
              </a:lnSpc>
              <a:spcBef>
                <a:spcPts val="0"/>
              </a:spcBef>
            </a:pPr>
            <a:r>
              <a:rPr lang="en-US" altLang="zh-CN" dirty="0">
                <a:latin typeface="Times New Roman" panose="02020603050405020304" pitchFamily="18" charset="0"/>
              </a:rPr>
              <a:t>Unix</a:t>
            </a:r>
            <a:r>
              <a:rPr lang="zh-CN" altLang="zh-CN" dirty="0">
                <a:latin typeface="Times New Roman" panose="02020603050405020304" pitchFamily="18" charset="0"/>
              </a:rPr>
              <a:t>的两大主流</a:t>
            </a:r>
            <a:r>
              <a:rPr lang="zh-CN" altLang="en-US" dirty="0">
                <a:latin typeface="Times New Roman" panose="02020603050405020304" pitchFamily="18" charset="0"/>
              </a:rPr>
              <a:t>：</a:t>
            </a:r>
            <a:r>
              <a:rPr lang="en-US" altLang="zh-CN" dirty="0">
                <a:latin typeface="Times New Roman" panose="02020603050405020304" pitchFamily="18" charset="0"/>
              </a:rPr>
              <a:t> BSD Unix</a:t>
            </a:r>
            <a:r>
              <a:rPr lang="zh-CN" altLang="en-US" dirty="0">
                <a:latin typeface="Times New Roman" panose="02020603050405020304" pitchFamily="18" charset="0"/>
              </a:rPr>
              <a:t>，</a:t>
            </a:r>
            <a:r>
              <a:rPr lang="en-US" altLang="zh-CN" dirty="0">
                <a:latin typeface="Times New Roman" panose="02020603050405020304" pitchFamily="18" charset="0"/>
              </a:rPr>
              <a:t>Unix System V</a:t>
            </a:r>
            <a:r>
              <a:rPr lang="zh-CN" altLang="en-US" dirty="0">
                <a:latin typeface="Times New Roman" panose="02020603050405020304" pitchFamily="18" charset="0"/>
              </a:rPr>
              <a:t>。</a:t>
            </a:r>
            <a:br>
              <a:rPr lang="en-US" altLang="zh-CN" dirty="0">
                <a:latin typeface="Times New Roman" panose="02020603050405020304" pitchFamily="18" charset="0"/>
              </a:rPr>
            </a:br>
            <a:r>
              <a:rPr lang="zh-CN" altLang="zh-CN" dirty="0">
                <a:latin typeface="Times New Roman" panose="02020603050405020304" pitchFamily="18" charset="0"/>
              </a:rPr>
              <a:t>以后的</a:t>
            </a:r>
            <a:r>
              <a:rPr lang="en-US" altLang="zh-CN" dirty="0">
                <a:latin typeface="Times New Roman" panose="02020603050405020304" pitchFamily="18" charset="0"/>
              </a:rPr>
              <a:t>Unix</a:t>
            </a:r>
            <a:r>
              <a:rPr lang="zh-CN" altLang="zh-CN" dirty="0">
                <a:latin typeface="Times New Roman" panose="02020603050405020304" pitchFamily="18" charset="0"/>
              </a:rPr>
              <a:t>系统都是这两种系统的衍生产品</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lnSpc>
                <a:spcPct val="110000"/>
              </a:lnSpc>
              <a:spcBef>
                <a:spcPts val="0"/>
              </a:spcBef>
            </a:pPr>
            <a:r>
              <a:rPr lang="zh-CN" altLang="zh-CN" dirty="0">
                <a:latin typeface="Times New Roman" panose="02020603050405020304" pitchFamily="18" charset="0"/>
              </a:rPr>
              <a:t>运行在</a:t>
            </a:r>
            <a:r>
              <a:rPr lang="en-US" altLang="zh-CN" dirty="0">
                <a:latin typeface="Times New Roman" panose="02020603050405020304" pitchFamily="18" charset="0"/>
              </a:rPr>
              <a:t>x86</a:t>
            </a:r>
            <a:r>
              <a:rPr lang="zh-CN" altLang="zh-CN" dirty="0">
                <a:latin typeface="Times New Roman" panose="02020603050405020304" pitchFamily="18" charset="0"/>
              </a:rPr>
              <a:t>平台下</a:t>
            </a:r>
            <a:r>
              <a:rPr lang="zh-CN" altLang="en-US" dirty="0">
                <a:latin typeface="Times New Roman" panose="02020603050405020304" pitchFamily="18" charset="0"/>
              </a:rPr>
              <a:t>的类</a:t>
            </a:r>
            <a:r>
              <a:rPr lang="en-US" altLang="zh-CN" dirty="0">
                <a:latin typeface="Times New Roman" panose="02020603050405020304" pitchFamily="18" charset="0"/>
              </a:rPr>
              <a:t>Unix</a:t>
            </a:r>
            <a:r>
              <a:rPr lang="zh-CN" altLang="zh-CN" dirty="0">
                <a:latin typeface="Times New Roman" panose="02020603050405020304" pitchFamily="18" charset="0"/>
              </a:rPr>
              <a:t>系统</a:t>
            </a:r>
            <a:endParaRPr lang="en-US" altLang="zh-CN" dirty="0">
              <a:latin typeface="Times New Roman" panose="02020603050405020304" pitchFamily="18" charset="0"/>
            </a:endParaRPr>
          </a:p>
          <a:p>
            <a:pPr lvl="1">
              <a:lnSpc>
                <a:spcPct val="110000"/>
              </a:lnSpc>
              <a:spcBef>
                <a:spcPts val="0"/>
              </a:spcBef>
            </a:pPr>
            <a:r>
              <a:rPr lang="zh-CN" altLang="en-US" dirty="0">
                <a:latin typeface="Times New Roman" panose="02020603050405020304" pitchFamily="18" charset="0"/>
              </a:rPr>
              <a:t>发展始于</a:t>
            </a:r>
            <a:r>
              <a:rPr lang="en-US" altLang="zh-CN" dirty="0">
                <a:latin typeface="Times New Roman" panose="02020603050405020304" pitchFamily="18" charset="0"/>
              </a:rPr>
              <a:t>1993</a:t>
            </a:r>
            <a:r>
              <a:rPr lang="zh-CN" altLang="en-US" dirty="0">
                <a:latin typeface="Times New Roman" panose="02020603050405020304" pitchFamily="18" charset="0"/>
              </a:rPr>
              <a:t>年，起源于</a:t>
            </a:r>
            <a:r>
              <a:rPr lang="en-US" altLang="zh-CN" dirty="0">
                <a:latin typeface="Times New Roman" panose="02020603050405020304" pitchFamily="18" charset="0"/>
              </a:rPr>
              <a:t>386 BSD Unix</a:t>
            </a:r>
            <a:r>
              <a:rPr lang="zh-CN" altLang="en-US" dirty="0">
                <a:latin typeface="Times New Roman" panose="02020603050405020304" pitchFamily="18" charset="0"/>
              </a:rPr>
              <a:t>，</a:t>
            </a:r>
            <a:r>
              <a:rPr lang="zh-CN" altLang="zh-CN" dirty="0">
                <a:latin typeface="Times New Roman" panose="02020603050405020304" pitchFamily="18" charset="0"/>
              </a:rPr>
              <a:t>加州</a:t>
            </a:r>
            <a:r>
              <a:rPr lang="zh-CN" altLang="en-US" dirty="0">
                <a:latin typeface="Times New Roman" panose="02020603050405020304" pitchFamily="18" charset="0"/>
              </a:rPr>
              <a:t>大学</a:t>
            </a:r>
            <a:r>
              <a:rPr lang="zh-CN" altLang="zh-CN" dirty="0">
                <a:latin typeface="Times New Roman" panose="02020603050405020304" pitchFamily="18" charset="0"/>
              </a:rPr>
              <a:t>伯克利</a:t>
            </a:r>
            <a:r>
              <a:rPr lang="zh-CN" altLang="en-US" dirty="0">
                <a:latin typeface="Times New Roman" panose="02020603050405020304" pitchFamily="18" charset="0"/>
              </a:rPr>
              <a:t>分</a:t>
            </a:r>
            <a:r>
              <a:rPr lang="zh-CN" altLang="zh-CN" dirty="0">
                <a:latin typeface="Times New Roman" panose="02020603050405020304" pitchFamily="18" charset="0"/>
              </a:rPr>
              <a:t>校</a:t>
            </a:r>
            <a:endParaRPr lang="en-US" altLang="zh-CN" dirty="0">
              <a:latin typeface="Times New Roman" panose="02020603050405020304" pitchFamily="18" charset="0"/>
            </a:endParaRPr>
          </a:p>
          <a:p>
            <a:pPr lvl="1">
              <a:lnSpc>
                <a:spcPct val="110000"/>
              </a:lnSpc>
              <a:spcBef>
                <a:spcPts val="0"/>
              </a:spcBef>
            </a:pPr>
            <a:r>
              <a:rPr lang="zh-CN" altLang="en-US" dirty="0"/>
              <a:t>为不同架构的计算机系统提供了不同程度的支持</a:t>
            </a:r>
            <a:endParaRPr lang="en-US" altLang="zh-CN" dirty="0">
              <a:latin typeface="Times New Roman" panose="02020603050405020304" pitchFamily="18" charset="0"/>
            </a:endParaRPr>
          </a:p>
          <a:p>
            <a:pPr lvl="1">
              <a:lnSpc>
                <a:spcPct val="110000"/>
              </a:lnSpc>
              <a:spcBef>
                <a:spcPts val="0"/>
              </a:spcBef>
            </a:pPr>
            <a:r>
              <a:rPr lang="zh-CN" altLang="zh-CN" dirty="0">
                <a:latin typeface="Times New Roman" panose="02020603050405020304" pitchFamily="18" charset="0"/>
              </a:rPr>
              <a:t>主要应用于网络服务器端</a:t>
            </a:r>
            <a:r>
              <a:rPr lang="zh-CN" altLang="en-US" dirty="0">
                <a:latin typeface="Times New Roman" panose="02020603050405020304" pitchFamily="18" charset="0"/>
              </a:rPr>
              <a:t>。</a:t>
            </a:r>
            <a:endParaRPr lang="en-US" altLang="zh-CN"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6BBC9BC5-6FD5-45B3-9B6B-9AEBF02617DF}" type="slidenum">
              <a:rPr lang="en-US" altLang="zh-CN" smtClean="0"/>
              <a:pPr>
                <a:defRPr/>
              </a:pPr>
              <a:t>75</a:t>
            </a:fld>
            <a:endParaRPr lang="en-US" altLang="zh-CN"/>
          </a:p>
        </p:txBody>
      </p:sp>
      <p:pic>
        <p:nvPicPr>
          <p:cNvPr id="5" name="图片 4">
            <a:extLst>
              <a:ext uri="{FF2B5EF4-FFF2-40B4-BE49-F238E27FC236}">
                <a16:creationId xmlns:a16="http://schemas.microsoft.com/office/drawing/2014/main" id="{118F85D0-3661-6AFF-AAC4-3EAF8AF67A93}"/>
              </a:ext>
            </a:extLst>
          </p:cNvPr>
          <p:cNvPicPr>
            <a:picLocks noChangeAspect="1"/>
          </p:cNvPicPr>
          <p:nvPr/>
        </p:nvPicPr>
        <p:blipFill>
          <a:blip r:embed="rId2"/>
          <a:stretch>
            <a:fillRect/>
          </a:stretch>
        </p:blipFill>
        <p:spPr>
          <a:xfrm>
            <a:off x="695400" y="4644135"/>
            <a:ext cx="905000" cy="900000"/>
          </a:xfrm>
          <a:prstGeom prst="rect">
            <a:avLst/>
          </a:prstGeom>
        </p:spPr>
      </p:pic>
      <p:pic>
        <p:nvPicPr>
          <p:cNvPr id="8" name="图片 7">
            <a:extLst>
              <a:ext uri="{FF2B5EF4-FFF2-40B4-BE49-F238E27FC236}">
                <a16:creationId xmlns:a16="http://schemas.microsoft.com/office/drawing/2014/main" id="{563AC663-503F-3264-63A3-A8175A7FD1EF}"/>
              </a:ext>
            </a:extLst>
          </p:cNvPr>
          <p:cNvPicPr>
            <a:picLocks noChangeAspect="1"/>
          </p:cNvPicPr>
          <p:nvPr/>
        </p:nvPicPr>
        <p:blipFill>
          <a:blip r:embed="rId3"/>
          <a:stretch>
            <a:fillRect/>
          </a:stretch>
        </p:blipFill>
        <p:spPr>
          <a:xfrm>
            <a:off x="1773165" y="4644135"/>
            <a:ext cx="900000" cy="900000"/>
          </a:xfrm>
          <a:prstGeom prst="rect">
            <a:avLst/>
          </a:prstGeom>
        </p:spPr>
      </p:pic>
      <p:pic>
        <p:nvPicPr>
          <p:cNvPr id="10" name="图片 9">
            <a:extLst>
              <a:ext uri="{FF2B5EF4-FFF2-40B4-BE49-F238E27FC236}">
                <a16:creationId xmlns:a16="http://schemas.microsoft.com/office/drawing/2014/main" id="{2FE36116-5F64-CC0D-38C4-62BCA5C65112}"/>
              </a:ext>
            </a:extLst>
          </p:cNvPr>
          <p:cNvPicPr>
            <a:picLocks noChangeAspect="1"/>
          </p:cNvPicPr>
          <p:nvPr/>
        </p:nvPicPr>
        <p:blipFill>
          <a:blip r:embed="rId4"/>
          <a:stretch>
            <a:fillRect/>
          </a:stretch>
        </p:blipFill>
        <p:spPr>
          <a:xfrm>
            <a:off x="2846929" y="4644135"/>
            <a:ext cx="826632" cy="900000"/>
          </a:xfrm>
          <a:prstGeom prst="rect">
            <a:avLst/>
          </a:prstGeom>
        </p:spPr>
      </p:pic>
      <p:pic>
        <p:nvPicPr>
          <p:cNvPr id="12" name="图片 11">
            <a:extLst>
              <a:ext uri="{FF2B5EF4-FFF2-40B4-BE49-F238E27FC236}">
                <a16:creationId xmlns:a16="http://schemas.microsoft.com/office/drawing/2014/main" id="{5B4442FB-841C-03FA-35DB-F55C1541995E}"/>
              </a:ext>
            </a:extLst>
          </p:cNvPr>
          <p:cNvPicPr>
            <a:picLocks noChangeAspect="1"/>
          </p:cNvPicPr>
          <p:nvPr/>
        </p:nvPicPr>
        <p:blipFill>
          <a:blip r:embed="rId5"/>
          <a:stretch>
            <a:fillRect/>
          </a:stretch>
        </p:blipFill>
        <p:spPr>
          <a:xfrm>
            <a:off x="3845750" y="4644444"/>
            <a:ext cx="728853" cy="900000"/>
          </a:xfrm>
          <a:prstGeom prst="rect">
            <a:avLst/>
          </a:prstGeom>
        </p:spPr>
      </p:pic>
      <p:pic>
        <p:nvPicPr>
          <p:cNvPr id="14" name="图片 13">
            <a:extLst>
              <a:ext uri="{FF2B5EF4-FFF2-40B4-BE49-F238E27FC236}">
                <a16:creationId xmlns:a16="http://schemas.microsoft.com/office/drawing/2014/main" id="{BFF6C3E7-09C2-41A9-709D-5A850776503B}"/>
              </a:ext>
            </a:extLst>
          </p:cNvPr>
          <p:cNvPicPr>
            <a:picLocks noChangeAspect="1"/>
          </p:cNvPicPr>
          <p:nvPr/>
        </p:nvPicPr>
        <p:blipFill>
          <a:blip r:embed="rId6"/>
          <a:stretch>
            <a:fillRect/>
          </a:stretch>
        </p:blipFill>
        <p:spPr>
          <a:xfrm>
            <a:off x="4745850" y="4644135"/>
            <a:ext cx="818422" cy="900000"/>
          </a:xfrm>
          <a:prstGeom prst="rect">
            <a:avLst/>
          </a:prstGeom>
        </p:spPr>
      </p:pic>
      <p:pic>
        <p:nvPicPr>
          <p:cNvPr id="16" name="图片 15">
            <a:extLst>
              <a:ext uri="{FF2B5EF4-FFF2-40B4-BE49-F238E27FC236}">
                <a16:creationId xmlns:a16="http://schemas.microsoft.com/office/drawing/2014/main" id="{60CDA8C2-642F-8FF1-EE78-A64C4B37698A}"/>
              </a:ext>
            </a:extLst>
          </p:cNvPr>
          <p:cNvPicPr>
            <a:picLocks noChangeAspect="1"/>
          </p:cNvPicPr>
          <p:nvPr/>
        </p:nvPicPr>
        <p:blipFill>
          <a:blip r:embed="rId7"/>
          <a:stretch>
            <a:fillRect/>
          </a:stretch>
        </p:blipFill>
        <p:spPr>
          <a:xfrm>
            <a:off x="5723519" y="4644135"/>
            <a:ext cx="834307" cy="900000"/>
          </a:xfrm>
          <a:prstGeom prst="rect">
            <a:avLst/>
          </a:prstGeom>
        </p:spPr>
      </p:pic>
      <p:pic>
        <p:nvPicPr>
          <p:cNvPr id="18" name="图片 17">
            <a:extLst>
              <a:ext uri="{FF2B5EF4-FFF2-40B4-BE49-F238E27FC236}">
                <a16:creationId xmlns:a16="http://schemas.microsoft.com/office/drawing/2014/main" id="{4E9A0C7A-6234-BE84-5A68-4AB38DC8F2D1}"/>
              </a:ext>
            </a:extLst>
          </p:cNvPr>
          <p:cNvPicPr>
            <a:picLocks noChangeAspect="1"/>
          </p:cNvPicPr>
          <p:nvPr/>
        </p:nvPicPr>
        <p:blipFill>
          <a:blip r:embed="rId8"/>
          <a:stretch>
            <a:fillRect/>
          </a:stretch>
        </p:blipFill>
        <p:spPr>
          <a:xfrm>
            <a:off x="6724268" y="4644135"/>
            <a:ext cx="586867" cy="900000"/>
          </a:xfrm>
          <a:prstGeom prst="rect">
            <a:avLst/>
          </a:prstGeom>
        </p:spPr>
      </p:pic>
    </p:spTree>
    <p:extLst>
      <p:ext uri="{BB962C8B-B14F-4D97-AF65-F5344CB8AC3E}">
        <p14:creationId xmlns:p14="http://schemas.microsoft.com/office/powerpoint/2010/main" val="56892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A1A833B-5368-4732-842C-1A53BB566468}"/>
              </a:ext>
            </a:extLst>
          </p:cNvPr>
          <p:cNvSpPr>
            <a:spLocks noGrp="1"/>
          </p:cNvSpPr>
          <p:nvPr>
            <p:ph type="title"/>
          </p:nvPr>
        </p:nvSpPr>
        <p:spPr>
          <a:solidFill>
            <a:srgbClr val="002060"/>
          </a:solidFill>
        </p:spPr>
        <p:txBody>
          <a:bodyPr/>
          <a:lstStyle/>
          <a:p>
            <a:r>
              <a:rPr lang="en-US" altLang="zh-CN" dirty="0"/>
              <a:t>OS</a:t>
            </a:r>
            <a:r>
              <a:rPr lang="zh-CN" altLang="en-US" dirty="0"/>
              <a:t>的发展</a:t>
            </a:r>
          </a:p>
        </p:txBody>
      </p:sp>
      <p:sp>
        <p:nvSpPr>
          <p:cNvPr id="3" name="内容占位符 2"/>
          <p:cNvSpPr>
            <a:spLocks noGrp="1"/>
          </p:cNvSpPr>
          <p:nvPr>
            <p:ph idx="1"/>
          </p:nvPr>
        </p:nvSpPr>
        <p:spPr/>
        <p:txBody>
          <a:bodyPr>
            <a:normAutofit/>
          </a:bodyPr>
          <a:lstStyle/>
          <a:p>
            <a:pPr>
              <a:lnSpc>
                <a:spcPct val="110000"/>
              </a:lnSpc>
              <a:spcBef>
                <a:spcPts val="0"/>
              </a:spcBef>
            </a:pPr>
            <a:r>
              <a:rPr lang="en-US" altLang="zh-CN" dirty="0">
                <a:latin typeface="Times New Roman" panose="02020603050405020304" pitchFamily="18" charset="0"/>
              </a:rPr>
              <a:t>BeOS</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lnSpc>
                <a:spcPct val="110000"/>
              </a:lnSpc>
              <a:spcBef>
                <a:spcPts val="0"/>
              </a:spcBef>
            </a:pPr>
            <a:r>
              <a:rPr lang="zh-CN" altLang="en-US" dirty="0">
                <a:latin typeface="Times New Roman" panose="02020603050405020304" pitchFamily="18" charset="0"/>
              </a:rPr>
              <a:t>多媒体操作系统，</a:t>
            </a:r>
            <a:r>
              <a:rPr lang="en-US" altLang="zh-CN" dirty="0" err="1">
                <a:latin typeface="Times New Roman" panose="02020603050405020304" pitchFamily="18" charset="0"/>
              </a:rPr>
              <a:t>Be.Inc</a:t>
            </a:r>
            <a:r>
              <a:rPr lang="zh-CN" altLang="zh-CN" dirty="0">
                <a:latin typeface="Times New Roman" panose="02020603050405020304" pitchFamily="18" charset="0"/>
              </a:rPr>
              <a:t>公司</a:t>
            </a:r>
            <a:endParaRPr lang="en-US" altLang="zh-CN" dirty="0">
              <a:latin typeface="Times New Roman" panose="02020603050405020304" pitchFamily="18" charset="0"/>
            </a:endParaRPr>
          </a:p>
          <a:p>
            <a:pPr lvl="1">
              <a:lnSpc>
                <a:spcPct val="110000"/>
              </a:lnSpc>
              <a:spcBef>
                <a:spcPts val="0"/>
              </a:spcBef>
            </a:pPr>
            <a:r>
              <a:rPr lang="en-US" altLang="zh-CN" dirty="0">
                <a:latin typeface="Times New Roman" panose="02020603050405020304" pitchFamily="18" charset="0"/>
              </a:rPr>
              <a:t>1996.11</a:t>
            </a:r>
            <a:r>
              <a:rPr lang="zh-CN" altLang="en-US" dirty="0">
                <a:latin typeface="Times New Roman" panose="02020603050405020304" pitchFamily="18" charset="0"/>
              </a:rPr>
              <a:t>，发布第一个运行于苹果机上的版本</a:t>
            </a:r>
            <a:br>
              <a:rPr lang="en-US" altLang="zh-CN" dirty="0">
                <a:latin typeface="Times New Roman" panose="02020603050405020304" pitchFamily="18" charset="0"/>
              </a:rPr>
            </a:br>
            <a:r>
              <a:rPr lang="en-US" altLang="zh-CN" dirty="0">
                <a:latin typeface="Times New Roman" panose="02020603050405020304" pitchFamily="18" charset="0"/>
              </a:rPr>
              <a:t>1998</a:t>
            </a:r>
            <a:r>
              <a:rPr lang="zh-CN" altLang="en-US" dirty="0">
                <a:latin typeface="Times New Roman" panose="02020603050405020304" pitchFamily="18" charset="0"/>
              </a:rPr>
              <a:t>年，发布第一个运行于</a:t>
            </a:r>
            <a:r>
              <a:rPr lang="en-US" altLang="zh-CN" dirty="0">
                <a:latin typeface="Times New Roman" panose="02020603050405020304" pitchFamily="18" charset="0"/>
              </a:rPr>
              <a:t>Intel</a:t>
            </a:r>
            <a:r>
              <a:rPr lang="zh-CN" altLang="en-US" dirty="0">
                <a:latin typeface="Times New Roman" panose="02020603050405020304" pitchFamily="18" charset="0"/>
              </a:rPr>
              <a:t>平台的版本</a:t>
            </a:r>
            <a:br>
              <a:rPr lang="en-US" altLang="zh-CN" dirty="0">
                <a:latin typeface="Times New Roman" panose="02020603050405020304" pitchFamily="18" charset="0"/>
              </a:rPr>
            </a:br>
            <a:r>
              <a:rPr lang="en-US" altLang="zh-CN" dirty="0">
                <a:latin typeface="Times New Roman" panose="02020603050405020304" pitchFamily="18" charset="0"/>
              </a:rPr>
              <a:t>2000</a:t>
            </a:r>
            <a:r>
              <a:rPr lang="zh-CN" altLang="en-US" dirty="0">
                <a:latin typeface="Times New Roman" panose="02020603050405020304" pitchFamily="18" charset="0"/>
              </a:rPr>
              <a:t>年发布</a:t>
            </a:r>
            <a:r>
              <a:rPr lang="en-US" altLang="zh-CN" dirty="0">
                <a:latin typeface="Times New Roman" panose="02020603050405020304" pitchFamily="18" charset="0"/>
              </a:rPr>
              <a:t>5.0</a:t>
            </a:r>
            <a:r>
              <a:rPr lang="zh-CN" altLang="en-US" dirty="0">
                <a:latin typeface="Times New Roman" panose="02020603050405020304" pitchFamily="18" charset="0"/>
              </a:rPr>
              <a:t>版本：</a:t>
            </a:r>
            <a:br>
              <a:rPr lang="en-US" altLang="zh-CN" dirty="0">
                <a:latin typeface="Times New Roman" panose="02020603050405020304" pitchFamily="18" charset="0"/>
              </a:rPr>
            </a:br>
            <a:r>
              <a:rPr lang="en-US" altLang="zh-CN" dirty="0">
                <a:latin typeface="Times New Roman" panose="02020603050405020304" pitchFamily="18" charset="0"/>
              </a:rPr>
              <a:t>    </a:t>
            </a:r>
            <a:r>
              <a:rPr lang="zh-CN" altLang="en-US" dirty="0">
                <a:latin typeface="Times New Roman" panose="02020603050405020304" pitchFamily="18" charset="0"/>
              </a:rPr>
              <a:t>个人版</a:t>
            </a:r>
            <a:r>
              <a:rPr lang="en-US" altLang="zh-CN" dirty="0">
                <a:latin typeface="Times New Roman" panose="02020603050405020304" pitchFamily="18" charset="0"/>
              </a:rPr>
              <a:t>(BeOS 5.0 Personal Edition)/</a:t>
            </a:r>
            <a:r>
              <a:rPr lang="zh-CN" altLang="en-US" dirty="0">
                <a:latin typeface="Times New Roman" panose="02020603050405020304" pitchFamily="18" charset="0"/>
              </a:rPr>
              <a:t>免费，</a:t>
            </a:r>
            <a:br>
              <a:rPr lang="en-US" altLang="zh-CN" dirty="0">
                <a:latin typeface="Times New Roman" panose="02020603050405020304" pitchFamily="18" charset="0"/>
              </a:rPr>
            </a:br>
            <a:r>
              <a:rPr lang="en-US" altLang="zh-CN" dirty="0">
                <a:latin typeface="Times New Roman" panose="02020603050405020304" pitchFamily="18" charset="0"/>
              </a:rPr>
              <a:t>    </a:t>
            </a:r>
            <a:r>
              <a:rPr lang="zh-CN" altLang="en-US" dirty="0">
                <a:latin typeface="Times New Roman" panose="02020603050405020304" pitchFamily="18" charset="0"/>
              </a:rPr>
              <a:t>专业版</a:t>
            </a:r>
            <a:r>
              <a:rPr lang="en-US" altLang="zh-CN" dirty="0">
                <a:latin typeface="Times New Roman" panose="02020603050405020304" pitchFamily="18" charset="0"/>
              </a:rPr>
              <a:t>(BeOS 5.0 Professional Edition)</a:t>
            </a:r>
            <a:r>
              <a:rPr lang="zh-CN" altLang="en-US" dirty="0">
                <a:latin typeface="Times New Roman" panose="02020603050405020304" pitchFamily="18" charset="0"/>
              </a:rPr>
              <a:t>，</a:t>
            </a:r>
            <a:br>
              <a:rPr lang="en-US" altLang="zh-CN" dirty="0">
                <a:latin typeface="Times New Roman" panose="02020603050405020304" pitchFamily="18" charset="0"/>
              </a:rPr>
            </a:br>
            <a:r>
              <a:rPr lang="zh-CN" altLang="en-US" dirty="0">
                <a:latin typeface="Times New Roman" panose="02020603050405020304" pitchFamily="18" charset="0"/>
              </a:rPr>
              <a:t>官方最后版本是</a:t>
            </a:r>
            <a:r>
              <a:rPr lang="en-US" altLang="zh-CN" dirty="0">
                <a:latin typeface="Times New Roman" panose="02020603050405020304" pitchFamily="18" charset="0"/>
              </a:rPr>
              <a:t>5.03</a:t>
            </a:r>
            <a:r>
              <a:rPr lang="zh-CN" altLang="en-US" dirty="0">
                <a:latin typeface="Times New Roman" panose="02020603050405020304" pitchFamily="18" charset="0"/>
              </a:rPr>
              <a:t>版。</a:t>
            </a:r>
            <a:endParaRPr lang="en-US" altLang="zh-CN" dirty="0">
              <a:latin typeface="Times New Roman" panose="02020603050405020304" pitchFamily="18" charset="0"/>
            </a:endParaRPr>
          </a:p>
          <a:p>
            <a:pPr lvl="1">
              <a:lnSpc>
                <a:spcPct val="110000"/>
              </a:lnSpc>
              <a:spcBef>
                <a:spcPts val="0"/>
              </a:spcBef>
            </a:pPr>
            <a:r>
              <a:rPr lang="en-US" altLang="zh-CN" dirty="0">
                <a:latin typeface="Times New Roman" panose="02020603050405020304" pitchFamily="18" charset="0"/>
              </a:rPr>
              <a:t>2001.8</a:t>
            </a:r>
            <a:r>
              <a:rPr lang="zh-CN" altLang="en-US" dirty="0">
                <a:latin typeface="Times New Roman" panose="02020603050405020304" pitchFamily="18" charset="0"/>
              </a:rPr>
              <a:t>，</a:t>
            </a:r>
            <a:r>
              <a:rPr lang="en-US" altLang="zh-CN" dirty="0">
                <a:latin typeface="Times New Roman" panose="02020603050405020304" pitchFamily="18" charset="0"/>
              </a:rPr>
              <a:t>Be</a:t>
            </a:r>
            <a:r>
              <a:rPr lang="zh-CN" altLang="en-US" dirty="0">
                <a:latin typeface="Times New Roman" panose="02020603050405020304" pitchFamily="18" charset="0"/>
              </a:rPr>
              <a:t>公司被</a:t>
            </a:r>
            <a:r>
              <a:rPr lang="en-US" altLang="zh-CN" dirty="0">
                <a:latin typeface="Times New Roman" panose="02020603050405020304" pitchFamily="18" charset="0"/>
              </a:rPr>
              <a:t>palm</a:t>
            </a:r>
            <a:r>
              <a:rPr lang="zh-CN" altLang="en-US" dirty="0">
                <a:latin typeface="Times New Roman" panose="02020603050405020304" pitchFamily="18" charset="0"/>
              </a:rPr>
              <a:t>公司以</a:t>
            </a:r>
            <a:r>
              <a:rPr lang="en-US" altLang="zh-CN" dirty="0">
                <a:latin typeface="Times New Roman" panose="02020603050405020304" pitchFamily="18" charset="0"/>
              </a:rPr>
              <a:t>1100</a:t>
            </a:r>
            <a:r>
              <a:rPr lang="zh-CN" altLang="en-US" dirty="0">
                <a:latin typeface="Times New Roman" panose="02020603050405020304" pitchFamily="18" charset="0"/>
              </a:rPr>
              <a:t>万收购</a:t>
            </a:r>
            <a:endParaRPr lang="en-US" altLang="zh-CN" dirty="0">
              <a:latin typeface="Times New Roman" panose="02020603050405020304" pitchFamily="18" charset="0"/>
            </a:endParaRPr>
          </a:p>
          <a:p>
            <a:pPr lvl="1">
              <a:lnSpc>
                <a:spcPct val="110000"/>
              </a:lnSpc>
              <a:spcBef>
                <a:spcPts val="0"/>
              </a:spcBef>
            </a:pPr>
            <a:r>
              <a:rPr lang="zh-CN" altLang="en-US" dirty="0">
                <a:latin typeface="Times New Roman" panose="02020603050405020304" pitchFamily="18" charset="0"/>
              </a:rPr>
              <a:t>由</a:t>
            </a:r>
            <a:r>
              <a:rPr lang="en-US" altLang="zh-CN" dirty="0">
                <a:latin typeface="Times New Roman" panose="02020603050405020304" pitchFamily="18" charset="0"/>
              </a:rPr>
              <a:t>BeOS</a:t>
            </a:r>
            <a:r>
              <a:rPr lang="zh-CN" altLang="en-US" dirty="0">
                <a:latin typeface="Times New Roman" panose="02020603050405020304" pitchFamily="18" charset="0"/>
              </a:rPr>
              <a:t>衍生出来的其它非官方版本仍然在继续发展，如商业的</a:t>
            </a:r>
            <a:r>
              <a:rPr lang="en-US" altLang="zh-CN" dirty="0">
                <a:latin typeface="Times New Roman" panose="02020603050405020304" pitchFamily="18" charset="0"/>
              </a:rPr>
              <a:t>Zeta BeOS</a:t>
            </a:r>
            <a:r>
              <a:rPr lang="zh-CN" altLang="en-US" dirty="0">
                <a:latin typeface="Times New Roman" panose="02020603050405020304" pitchFamily="18" charset="0"/>
              </a:rPr>
              <a:t>和开源的</a:t>
            </a:r>
            <a:r>
              <a:rPr lang="en-US" altLang="zh-CN" dirty="0">
                <a:latin typeface="Times New Roman" panose="02020603050405020304" pitchFamily="18" charset="0"/>
              </a:rPr>
              <a:t>Haiku (</a:t>
            </a:r>
            <a:r>
              <a:rPr lang="en-US" altLang="zh-CN" dirty="0" err="1">
                <a:latin typeface="Times New Roman" panose="02020603050405020304" pitchFamily="18" charset="0"/>
              </a:rPr>
              <a:t>OpenBeOS</a:t>
            </a:r>
            <a:r>
              <a:rPr lang="en-US" altLang="zh-CN" dirty="0">
                <a:latin typeface="Times New Roman" panose="02020603050405020304" pitchFamily="18" charset="0"/>
              </a:rPr>
              <a:t> )  </a:t>
            </a:r>
            <a:r>
              <a:rPr lang="zh-CN" altLang="en-US" dirty="0">
                <a:latin typeface="Times New Roman" panose="02020603050405020304" pitchFamily="18" charset="0"/>
              </a:rPr>
              <a:t>。</a:t>
            </a:r>
          </a:p>
        </p:txBody>
      </p:sp>
      <p:sp>
        <p:nvSpPr>
          <p:cNvPr id="4" name="灯片编号占位符 3"/>
          <p:cNvSpPr>
            <a:spLocks noGrp="1"/>
          </p:cNvSpPr>
          <p:nvPr>
            <p:ph type="sldNum" sz="quarter" idx="10"/>
          </p:nvPr>
        </p:nvSpPr>
        <p:spPr/>
        <p:txBody>
          <a:bodyPr/>
          <a:lstStyle/>
          <a:p>
            <a:pPr>
              <a:defRPr/>
            </a:pPr>
            <a:fld id="{6BBC9BC5-6FD5-45B3-9B6B-9AEBF02617DF}" type="slidenum">
              <a:rPr lang="en-US" altLang="zh-CN" smtClean="0"/>
              <a:pPr>
                <a:defRPr/>
              </a:pPr>
              <a:t>76</a:t>
            </a:fld>
            <a:endParaRPr lang="en-US" altLang="zh-CN"/>
          </a:p>
        </p:txBody>
      </p:sp>
      <p:pic>
        <p:nvPicPr>
          <p:cNvPr id="5" name="图片 4">
            <a:extLst>
              <a:ext uri="{FF2B5EF4-FFF2-40B4-BE49-F238E27FC236}">
                <a16:creationId xmlns:a16="http://schemas.microsoft.com/office/drawing/2014/main" id="{8009E8EA-457B-0249-569C-D83C57772A3B}"/>
              </a:ext>
            </a:extLst>
          </p:cNvPr>
          <p:cNvPicPr>
            <a:picLocks noChangeAspect="1"/>
          </p:cNvPicPr>
          <p:nvPr/>
        </p:nvPicPr>
        <p:blipFill>
          <a:blip r:embed="rId2"/>
          <a:stretch>
            <a:fillRect/>
          </a:stretch>
        </p:blipFill>
        <p:spPr>
          <a:xfrm>
            <a:off x="2090555" y="861014"/>
            <a:ext cx="720000" cy="720000"/>
          </a:xfrm>
          <a:prstGeom prst="rect">
            <a:avLst/>
          </a:prstGeom>
        </p:spPr>
      </p:pic>
      <p:pic>
        <p:nvPicPr>
          <p:cNvPr id="8" name="图片 7">
            <a:extLst>
              <a:ext uri="{FF2B5EF4-FFF2-40B4-BE49-F238E27FC236}">
                <a16:creationId xmlns:a16="http://schemas.microsoft.com/office/drawing/2014/main" id="{3C9D3DD3-16B6-F480-6A4F-470B658A1EA9}"/>
              </a:ext>
            </a:extLst>
          </p:cNvPr>
          <p:cNvPicPr>
            <a:picLocks noChangeAspect="1"/>
          </p:cNvPicPr>
          <p:nvPr/>
        </p:nvPicPr>
        <p:blipFill>
          <a:blip r:embed="rId3"/>
          <a:stretch>
            <a:fillRect/>
          </a:stretch>
        </p:blipFill>
        <p:spPr>
          <a:xfrm>
            <a:off x="3125670" y="874856"/>
            <a:ext cx="1480557" cy="684000"/>
          </a:xfrm>
          <a:prstGeom prst="rect">
            <a:avLst/>
          </a:prstGeom>
        </p:spPr>
      </p:pic>
    </p:spTree>
    <p:extLst>
      <p:ext uri="{BB962C8B-B14F-4D97-AF65-F5344CB8AC3E}">
        <p14:creationId xmlns:p14="http://schemas.microsoft.com/office/powerpoint/2010/main" val="77167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华为，</a:t>
            </a:r>
            <a:r>
              <a:rPr lang="en-US" altLang="zh-CN" dirty="0"/>
              <a:t>Linux kernel 5.8 </a:t>
            </a:r>
            <a:r>
              <a:rPr lang="zh-CN" altLang="en-US" dirty="0"/>
              <a:t>最大的贡献者 （</a:t>
            </a:r>
            <a:r>
              <a:rPr lang="en-US" altLang="zh-CN" dirty="0"/>
              <a:t>2022.7</a:t>
            </a:r>
            <a:r>
              <a:rPr lang="zh-CN" altLang="en-US" dirty="0"/>
              <a:t>）</a:t>
            </a:r>
          </a:p>
        </p:txBody>
      </p:sp>
      <p:sp>
        <p:nvSpPr>
          <p:cNvPr id="10" name="内容占位符 9">
            <a:extLst>
              <a:ext uri="{FF2B5EF4-FFF2-40B4-BE49-F238E27FC236}">
                <a16:creationId xmlns:a16="http://schemas.microsoft.com/office/drawing/2014/main" id="{25EFA98D-CDD9-98D0-8500-49C8D5D64B18}"/>
              </a:ext>
            </a:extLst>
          </p:cNvPr>
          <p:cNvSpPr>
            <a:spLocks noGrp="1"/>
          </p:cNvSpPr>
          <p:nvPr>
            <p:ph idx="1"/>
          </p:nvPr>
        </p:nvSpPr>
        <p:spPr/>
        <p:txBody>
          <a:bodyPr>
            <a:normAutofit/>
          </a:bodyPr>
          <a:lstStyle/>
          <a:p>
            <a:r>
              <a:rPr lang="zh-CN" altLang="en-US" dirty="0"/>
              <a:t>代码修改行 </a:t>
            </a:r>
            <a:r>
              <a:rPr lang="en-US" altLang="zh-CN" dirty="0"/>
              <a:t>(line changed)</a:t>
            </a:r>
            <a:r>
              <a:rPr lang="zh-CN" altLang="en-US" dirty="0"/>
              <a:t>位列第一，占比</a:t>
            </a:r>
            <a:r>
              <a:rPr lang="en-US" altLang="zh-CN" dirty="0"/>
              <a:t>27.8%</a:t>
            </a:r>
            <a:r>
              <a:rPr lang="zh-CN" altLang="en-US" dirty="0"/>
              <a:t>，是第二名的</a:t>
            </a:r>
            <a:r>
              <a:rPr lang="en-US" altLang="zh-CN" dirty="0"/>
              <a:t>3</a:t>
            </a:r>
            <a:r>
              <a:rPr lang="zh-CN" altLang="en-US" dirty="0"/>
              <a:t>倍以上；</a:t>
            </a:r>
            <a:endParaRPr lang="en-US" altLang="zh-CN" dirty="0"/>
          </a:p>
          <a:p>
            <a:r>
              <a:rPr lang="zh-CN" altLang="en-US" dirty="0"/>
              <a:t>代码贡献</a:t>
            </a:r>
            <a:r>
              <a:rPr lang="en-US" altLang="zh-CN" dirty="0"/>
              <a:t>(changesets)</a:t>
            </a:r>
            <a:r>
              <a:rPr lang="zh-CN" altLang="en-US" dirty="0"/>
              <a:t>位列第二名，占比</a:t>
            </a:r>
            <a:r>
              <a:rPr lang="en-US" altLang="zh-CN" dirty="0"/>
              <a:t>8.6%</a:t>
            </a:r>
            <a:r>
              <a:rPr lang="zh-CN" altLang="en-US" dirty="0"/>
              <a:t>，仅次于</a:t>
            </a:r>
            <a:r>
              <a:rPr lang="en-US" altLang="zh-CN" dirty="0"/>
              <a:t>Intel</a:t>
            </a:r>
            <a:r>
              <a:rPr lang="zh-CN" altLang="en-US" dirty="0"/>
              <a:t>。</a:t>
            </a: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77</a:t>
            </a:fld>
            <a:endParaRPr lang="en-US" altLang="zh-CN"/>
          </a:p>
        </p:txBody>
      </p:sp>
      <p:pic>
        <p:nvPicPr>
          <p:cNvPr id="8" name="内容占位符 6">
            <a:extLst>
              <a:ext uri="{FF2B5EF4-FFF2-40B4-BE49-F238E27FC236}">
                <a16:creationId xmlns:a16="http://schemas.microsoft.com/office/drawing/2014/main" id="{1BADC425-5264-50AB-3E6D-EF78A23C1250}"/>
              </a:ext>
            </a:extLst>
          </p:cNvPr>
          <p:cNvPicPr>
            <a:picLocks noChangeAspect="1"/>
          </p:cNvPicPr>
          <p:nvPr/>
        </p:nvPicPr>
        <p:blipFill>
          <a:blip r:embed="rId2"/>
          <a:stretch>
            <a:fillRect/>
          </a:stretch>
        </p:blipFill>
        <p:spPr bwMode="auto">
          <a:xfrm>
            <a:off x="2611168" y="2088000"/>
            <a:ext cx="7135034" cy="449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8488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6E4F1F-ADC1-305B-5E6C-F078F7F2333E}"/>
              </a:ext>
            </a:extLst>
          </p:cNvPr>
          <p:cNvSpPr>
            <a:spLocks noGrp="1"/>
          </p:cNvSpPr>
          <p:nvPr>
            <p:ph idx="1"/>
          </p:nvPr>
        </p:nvSpPr>
        <p:spPr/>
        <p:txBody>
          <a:bodyPr/>
          <a:lstStyle/>
          <a:p>
            <a:r>
              <a:rPr lang="en-US" altLang="zh-CN" b="1" i="0" dirty="0">
                <a:solidFill>
                  <a:srgbClr val="000000"/>
                </a:solidFill>
                <a:effectLst/>
              </a:rPr>
              <a:t>2022</a:t>
            </a:r>
            <a:r>
              <a:rPr lang="zh-CN" altLang="en-US" b="1" i="0" dirty="0">
                <a:solidFill>
                  <a:srgbClr val="000000"/>
                </a:solidFill>
                <a:effectLst/>
              </a:rPr>
              <a:t>年</a:t>
            </a:r>
            <a:r>
              <a:rPr lang="en-US" altLang="zh-CN" b="1" i="0" dirty="0">
                <a:solidFill>
                  <a:srgbClr val="000000"/>
                </a:solidFill>
                <a:effectLst/>
              </a:rPr>
              <a:t>12</a:t>
            </a:r>
            <a:r>
              <a:rPr lang="zh-CN" altLang="en-US" b="1" i="0" dirty="0">
                <a:solidFill>
                  <a:srgbClr val="000000"/>
                </a:solidFill>
                <a:effectLst/>
              </a:rPr>
              <a:t>月</a:t>
            </a:r>
            <a:endParaRPr lang="en-US" altLang="zh-CN" b="1" i="0" dirty="0">
              <a:solidFill>
                <a:srgbClr val="000000"/>
              </a:solidFill>
              <a:effectLst/>
            </a:endParaRPr>
          </a:p>
          <a:p>
            <a:r>
              <a:rPr lang="en-US" altLang="zh-CN" dirty="0">
                <a:solidFill>
                  <a:srgbClr val="000000"/>
                </a:solidFill>
              </a:rPr>
              <a:t>Linux 6.2 </a:t>
            </a:r>
            <a:r>
              <a:rPr lang="zh-CN" altLang="en-US" dirty="0">
                <a:solidFill>
                  <a:srgbClr val="000000"/>
                </a:solidFill>
              </a:rPr>
              <a:t>近日合并了一个重要补丁，</a:t>
            </a:r>
            <a:br>
              <a:rPr lang="en-US" altLang="zh-CN" dirty="0">
                <a:solidFill>
                  <a:srgbClr val="000000"/>
                </a:solidFill>
              </a:rPr>
            </a:br>
            <a:r>
              <a:rPr lang="zh-CN" altLang="en-US" dirty="0">
                <a:solidFill>
                  <a:srgbClr val="0000FF"/>
                </a:solidFill>
              </a:rPr>
              <a:t>该补丁能够将一个核心内核函数速度提升 </a:t>
            </a:r>
            <a:r>
              <a:rPr lang="en-US" altLang="zh-CN" dirty="0">
                <a:solidFill>
                  <a:srgbClr val="0000FF"/>
                </a:solidFill>
              </a:rPr>
              <a:t>715 </a:t>
            </a:r>
            <a:r>
              <a:rPr lang="zh-CN" altLang="en-US" dirty="0">
                <a:solidFill>
                  <a:srgbClr val="0000FF"/>
                </a:solidFill>
              </a:rPr>
              <a:t>倍</a:t>
            </a:r>
            <a:r>
              <a:rPr lang="zh-CN" altLang="en-US" dirty="0">
                <a:solidFill>
                  <a:srgbClr val="000000"/>
                </a:solidFill>
              </a:rPr>
              <a:t>。</a:t>
            </a:r>
            <a:endParaRPr lang="en-US" altLang="zh-CN" dirty="0">
              <a:solidFill>
                <a:srgbClr val="000000"/>
              </a:solidFill>
            </a:endParaRPr>
          </a:p>
          <a:p>
            <a:r>
              <a:rPr lang="en-US" altLang="zh-CN" dirty="0">
                <a:solidFill>
                  <a:srgbClr val="0000FF"/>
                </a:solidFill>
              </a:rPr>
              <a:t>Zhen Lei</a:t>
            </a:r>
            <a:r>
              <a:rPr lang="zh-CN" altLang="en-US" dirty="0">
                <a:solidFill>
                  <a:srgbClr val="0000FF"/>
                </a:solidFill>
              </a:rPr>
              <a:t>，贡献此补丁的维护者，来自华为。</a:t>
            </a:r>
            <a:endParaRPr lang="en-US" altLang="zh-CN" dirty="0">
              <a:solidFill>
                <a:srgbClr val="0000FF"/>
              </a:solidFill>
            </a:endParaRPr>
          </a:p>
          <a:p>
            <a:r>
              <a:rPr lang="zh-CN" altLang="en-US" dirty="0">
                <a:solidFill>
                  <a:srgbClr val="000000"/>
                </a:solidFill>
              </a:rPr>
              <a:t>将 </a:t>
            </a:r>
            <a:r>
              <a:rPr lang="en-US" altLang="zh-CN" dirty="0" err="1">
                <a:solidFill>
                  <a:srgbClr val="000000"/>
                </a:solidFill>
              </a:rPr>
              <a:t>kallsyms_lookup_name</a:t>
            </a:r>
            <a:r>
              <a:rPr lang="en-US" altLang="zh-CN" dirty="0">
                <a:solidFill>
                  <a:srgbClr val="000000"/>
                </a:solidFill>
              </a:rPr>
              <a:t> () </a:t>
            </a:r>
            <a:r>
              <a:rPr lang="zh-CN" altLang="en-US" dirty="0">
                <a:solidFill>
                  <a:srgbClr val="000000"/>
                </a:solidFill>
              </a:rPr>
              <a:t>的平均查找性能提高了 </a:t>
            </a:r>
            <a:r>
              <a:rPr lang="en-US" altLang="zh-CN" dirty="0">
                <a:solidFill>
                  <a:srgbClr val="000000"/>
                </a:solidFill>
              </a:rPr>
              <a:t>715 </a:t>
            </a:r>
            <a:r>
              <a:rPr lang="zh-CN" altLang="en-US" dirty="0">
                <a:solidFill>
                  <a:srgbClr val="000000"/>
                </a:solidFill>
              </a:rPr>
              <a:t>倍</a:t>
            </a:r>
            <a:endParaRPr lang="en-US" altLang="zh-CN" dirty="0">
              <a:solidFill>
                <a:srgbClr val="000000"/>
              </a:solidFill>
            </a:endParaRPr>
          </a:p>
          <a:p>
            <a:pPr lvl="1"/>
            <a:r>
              <a:rPr lang="zh-CN" altLang="en-US" dirty="0">
                <a:solidFill>
                  <a:srgbClr val="000000"/>
                </a:solidFill>
              </a:rPr>
              <a:t>使内核里面旧实现的时间复杂度从 </a:t>
            </a:r>
            <a:r>
              <a:rPr lang="en-US" altLang="zh-CN" dirty="0">
                <a:solidFill>
                  <a:srgbClr val="000000"/>
                </a:solidFill>
              </a:rPr>
              <a:t>O (n) </a:t>
            </a:r>
            <a:r>
              <a:rPr lang="zh-CN" altLang="en-US" dirty="0">
                <a:solidFill>
                  <a:srgbClr val="000000"/>
                </a:solidFill>
              </a:rPr>
              <a:t>升级到 </a:t>
            </a:r>
            <a:r>
              <a:rPr lang="en-US" altLang="zh-CN" dirty="0">
                <a:solidFill>
                  <a:srgbClr val="000000"/>
                </a:solidFill>
              </a:rPr>
              <a:t>O (log (n))</a:t>
            </a:r>
            <a:r>
              <a:rPr lang="zh-CN" altLang="en-US" dirty="0">
                <a:solidFill>
                  <a:srgbClr val="000000"/>
                </a:solidFill>
              </a:rPr>
              <a:t>，大幅减少查找时间</a:t>
            </a:r>
            <a:endParaRPr lang="en-US" altLang="zh-CN" dirty="0">
              <a:solidFill>
                <a:srgbClr val="000000"/>
              </a:solidFill>
            </a:endParaRPr>
          </a:p>
          <a:p>
            <a:pPr lvl="1"/>
            <a:r>
              <a:rPr lang="zh-CN" altLang="en-US" dirty="0">
                <a:solidFill>
                  <a:srgbClr val="000000"/>
                </a:solidFill>
              </a:rPr>
              <a:t>还保留了 </a:t>
            </a:r>
            <a:r>
              <a:rPr lang="en-US" altLang="zh-CN" dirty="0">
                <a:solidFill>
                  <a:srgbClr val="000000"/>
                </a:solidFill>
              </a:rPr>
              <a:t>/proc/</a:t>
            </a:r>
            <a:r>
              <a:rPr lang="en-US" altLang="zh-CN" dirty="0" err="1">
                <a:solidFill>
                  <a:srgbClr val="000000"/>
                </a:solidFill>
              </a:rPr>
              <a:t>kallsyms</a:t>
            </a:r>
            <a:r>
              <a:rPr lang="en-US" altLang="zh-CN" dirty="0">
                <a:solidFill>
                  <a:srgbClr val="000000"/>
                </a:solidFill>
              </a:rPr>
              <a:t> </a:t>
            </a:r>
            <a:r>
              <a:rPr lang="zh-CN" altLang="en-US" dirty="0">
                <a:solidFill>
                  <a:srgbClr val="000000"/>
                </a:solidFill>
              </a:rPr>
              <a:t>上旧的实现支持。</a:t>
            </a:r>
          </a:p>
          <a:p>
            <a:r>
              <a:rPr lang="en-US" altLang="zh-CN" dirty="0" err="1">
                <a:solidFill>
                  <a:srgbClr val="000000"/>
                </a:solidFill>
              </a:rPr>
              <a:t>kallsyms_lookup_name</a:t>
            </a:r>
            <a:r>
              <a:rPr lang="en-US" altLang="zh-CN" dirty="0">
                <a:solidFill>
                  <a:srgbClr val="000000"/>
                </a:solidFill>
              </a:rPr>
              <a:t> () </a:t>
            </a:r>
            <a:r>
              <a:rPr lang="zh-CN" altLang="en-US" dirty="0">
                <a:solidFill>
                  <a:srgbClr val="000000"/>
                </a:solidFill>
              </a:rPr>
              <a:t>函数用于根据名称查找符号的地址，并可用于查找内核符号表中的任何符号。</a:t>
            </a:r>
          </a:p>
        </p:txBody>
      </p:sp>
      <p:sp>
        <p:nvSpPr>
          <p:cNvPr id="4" name="灯片编号占位符 3"/>
          <p:cNvSpPr>
            <a:spLocks noGrp="1"/>
          </p:cNvSpPr>
          <p:nvPr>
            <p:ph type="sldNum" sz="quarter" idx="10"/>
          </p:nvPr>
        </p:nvSpPr>
        <p:spPr/>
        <p:txBody>
          <a:bodyPr/>
          <a:lstStyle/>
          <a:p>
            <a:fld id="{E66D2CC7-F4CF-4117-A897-807AC786776F}" type="slidenum">
              <a:rPr lang="en-US" altLang="zh-CN" smtClean="0"/>
              <a:pPr/>
              <a:t>78</a:t>
            </a:fld>
            <a:endParaRPr lang="en-US" altLang="zh-CN"/>
          </a:p>
        </p:txBody>
      </p:sp>
      <p:sp>
        <p:nvSpPr>
          <p:cNvPr id="6" name="标题 5">
            <a:extLst>
              <a:ext uri="{FF2B5EF4-FFF2-40B4-BE49-F238E27FC236}">
                <a16:creationId xmlns:a16="http://schemas.microsoft.com/office/drawing/2014/main" id="{73A7836C-942A-8CC4-4CBA-841829E8EA57}"/>
              </a:ext>
            </a:extLst>
          </p:cNvPr>
          <p:cNvSpPr>
            <a:spLocks noGrp="1"/>
          </p:cNvSpPr>
          <p:nvPr>
            <p:ph type="title"/>
          </p:nvPr>
        </p:nvSpPr>
        <p:spPr/>
        <p:txBody>
          <a:bodyPr/>
          <a:lstStyle/>
          <a:p>
            <a:r>
              <a:rPr lang="zh-CN" altLang="en-US" dirty="0"/>
              <a:t>华为开发者贡献</a:t>
            </a:r>
            <a:r>
              <a:rPr lang="en-US" altLang="zh-CN" dirty="0"/>
              <a:t>Linux</a:t>
            </a:r>
            <a:r>
              <a:rPr lang="zh-CN" altLang="en-US" dirty="0"/>
              <a:t>内核补丁</a:t>
            </a:r>
          </a:p>
        </p:txBody>
      </p:sp>
    </p:spTree>
    <p:extLst>
      <p:ext uri="{BB962C8B-B14F-4D97-AF65-F5344CB8AC3E}">
        <p14:creationId xmlns:p14="http://schemas.microsoft.com/office/powerpoint/2010/main" val="134593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国产</a:t>
            </a:r>
            <a:r>
              <a:rPr lang="en-US" altLang="zh-CN" dirty="0"/>
              <a:t>OS</a:t>
            </a:r>
            <a:r>
              <a:rPr lang="zh-CN" altLang="en-US" dirty="0"/>
              <a:t>代表</a:t>
            </a:r>
          </a:p>
        </p:txBody>
      </p:sp>
      <p:sp>
        <p:nvSpPr>
          <p:cNvPr id="3" name="内容占位符 2"/>
          <p:cNvSpPr>
            <a:spLocks noGrp="1"/>
          </p:cNvSpPr>
          <p:nvPr>
            <p:ph idx="1"/>
          </p:nvPr>
        </p:nvSpPr>
        <p:spPr>
          <a:xfrm>
            <a:off x="360000" y="1080000"/>
            <a:ext cx="6042388" cy="5400000"/>
          </a:xfrm>
        </p:spPr>
        <p:txBody>
          <a:bodyPr>
            <a:normAutofit/>
          </a:bodyPr>
          <a:lstStyle/>
          <a:p>
            <a:pPr>
              <a:lnSpc>
                <a:spcPct val="110000"/>
              </a:lnSpc>
              <a:spcBef>
                <a:spcPts val="300"/>
              </a:spcBef>
            </a:pPr>
            <a:r>
              <a:rPr lang="zh-CN" altLang="zh-CN" dirty="0">
                <a:latin typeface="Times New Roman" panose="02020603050405020304" pitchFamily="18" charset="0"/>
              </a:rPr>
              <a:t>中标麒麟国产</a:t>
            </a:r>
            <a:r>
              <a:rPr lang="en-US" altLang="zh-CN" dirty="0">
                <a:latin typeface="Times New Roman" panose="02020603050405020304" pitchFamily="18" charset="0"/>
              </a:rPr>
              <a:t>OS</a:t>
            </a:r>
          </a:p>
          <a:p>
            <a:pPr lvl="1">
              <a:lnSpc>
                <a:spcPct val="110000"/>
              </a:lnSpc>
              <a:spcBef>
                <a:spcPts val="300"/>
              </a:spcBef>
            </a:pPr>
            <a:r>
              <a:rPr lang="en-US" altLang="zh-CN" dirty="0">
                <a:latin typeface="Times New Roman" panose="02020603050405020304" pitchFamily="18" charset="0"/>
              </a:rPr>
              <a:t>2003</a:t>
            </a:r>
            <a:r>
              <a:rPr lang="zh-CN" altLang="zh-CN" dirty="0">
                <a:latin typeface="Times New Roman" panose="02020603050405020304" pitchFamily="18" charset="0"/>
              </a:rPr>
              <a:t>年</a:t>
            </a:r>
            <a:r>
              <a:rPr lang="zh-CN" altLang="en-US" dirty="0">
                <a:latin typeface="Times New Roman" panose="02020603050405020304" pitchFamily="18" charset="0"/>
              </a:rPr>
              <a:t>推出，</a:t>
            </a:r>
            <a:r>
              <a:rPr lang="zh-CN" altLang="zh-CN" dirty="0">
                <a:latin typeface="Times New Roman" panose="02020603050405020304" pitchFamily="18" charset="0"/>
              </a:rPr>
              <a:t>中标软件（中国）</a:t>
            </a:r>
            <a:r>
              <a:rPr lang="zh-CN" altLang="en-US" dirty="0">
                <a:latin typeface="Times New Roman" panose="02020603050405020304" pitchFamily="18" charset="0"/>
              </a:rPr>
              <a:t>设计</a:t>
            </a:r>
            <a:endParaRPr lang="en-US" altLang="zh-CN" dirty="0">
              <a:latin typeface="Times New Roman" panose="02020603050405020304" pitchFamily="18" charset="0"/>
            </a:endParaRPr>
          </a:p>
          <a:p>
            <a:pPr lvl="1">
              <a:lnSpc>
                <a:spcPct val="110000"/>
              </a:lnSpc>
              <a:spcBef>
                <a:spcPts val="300"/>
              </a:spcBef>
            </a:pPr>
            <a:r>
              <a:rPr lang="zh-CN" altLang="zh-CN" dirty="0">
                <a:latin typeface="Times New Roman" panose="02020603050405020304" pitchFamily="18" charset="0"/>
              </a:rPr>
              <a:t>用户量：</a:t>
            </a:r>
            <a:r>
              <a:rPr lang="en-US" altLang="zh-CN" dirty="0">
                <a:latin typeface="Times New Roman" panose="02020603050405020304" pitchFamily="18" charset="0"/>
              </a:rPr>
              <a:t>5000</a:t>
            </a:r>
            <a:r>
              <a:rPr lang="zh-CN" altLang="zh-CN" dirty="0">
                <a:latin typeface="Times New Roman" panose="02020603050405020304" pitchFamily="18" charset="0"/>
              </a:rPr>
              <a:t>万左右（主要</a:t>
            </a:r>
            <a:r>
              <a:rPr lang="zh-CN" altLang="en-US" dirty="0">
                <a:latin typeface="Times New Roman" panose="02020603050405020304" pitchFamily="18" charset="0"/>
              </a:rPr>
              <a:t>用户</a:t>
            </a:r>
            <a:r>
              <a:rPr lang="zh-CN" altLang="zh-CN" dirty="0">
                <a:latin typeface="Times New Roman" panose="02020603050405020304" pitchFamily="18" charset="0"/>
              </a:rPr>
              <a:t>政府机构）</a:t>
            </a:r>
            <a:endParaRPr lang="en-US" altLang="zh-CN" dirty="0">
              <a:latin typeface="Times New Roman" panose="02020603050405020304" pitchFamily="18" charset="0"/>
            </a:endParaRPr>
          </a:p>
          <a:p>
            <a:pPr>
              <a:lnSpc>
                <a:spcPct val="110000"/>
              </a:lnSpc>
              <a:spcBef>
                <a:spcPts val="300"/>
              </a:spcBef>
            </a:pPr>
            <a:r>
              <a:rPr lang="en-US" altLang="zh-CN" dirty="0" err="1">
                <a:latin typeface="Times New Roman" panose="02020603050405020304" pitchFamily="18" charset="0"/>
              </a:rPr>
              <a:t>Alios</a:t>
            </a:r>
            <a:r>
              <a:rPr lang="en-US" altLang="zh-CN" dirty="0">
                <a:latin typeface="Times New Roman" panose="02020603050405020304" pitchFamily="18" charset="0"/>
              </a:rPr>
              <a:t> </a:t>
            </a:r>
            <a:r>
              <a:rPr lang="zh-CN" altLang="zh-CN" dirty="0">
                <a:latin typeface="Times New Roman" panose="02020603050405020304" pitchFamily="18" charset="0"/>
              </a:rPr>
              <a:t>操作系统</a:t>
            </a:r>
            <a:endParaRPr lang="en-US" altLang="zh-CN" dirty="0">
              <a:latin typeface="Times New Roman" panose="02020603050405020304" pitchFamily="18" charset="0"/>
            </a:endParaRPr>
          </a:p>
          <a:p>
            <a:pPr lvl="1">
              <a:lnSpc>
                <a:spcPct val="110000"/>
              </a:lnSpc>
              <a:spcBef>
                <a:spcPts val="300"/>
              </a:spcBef>
            </a:pPr>
            <a:r>
              <a:rPr lang="en-US" altLang="zh-CN" dirty="0">
                <a:latin typeface="Times New Roman" panose="02020603050405020304" pitchFamily="18" charset="0"/>
              </a:rPr>
              <a:t>2018</a:t>
            </a:r>
            <a:r>
              <a:rPr lang="zh-CN" altLang="zh-CN" dirty="0">
                <a:latin typeface="Times New Roman" panose="02020603050405020304" pitchFamily="18" charset="0"/>
              </a:rPr>
              <a:t>年</a:t>
            </a:r>
            <a:r>
              <a:rPr lang="zh-CN" altLang="en-US" dirty="0">
                <a:latin typeface="Times New Roman" panose="02020603050405020304" pitchFamily="18" charset="0"/>
              </a:rPr>
              <a:t>推出，</a:t>
            </a:r>
            <a:r>
              <a:rPr lang="zh-CN" altLang="zh-CN" dirty="0">
                <a:latin typeface="Times New Roman" panose="02020603050405020304" pitchFamily="18" charset="0"/>
              </a:rPr>
              <a:t>阿里</a:t>
            </a:r>
            <a:endParaRPr lang="en-US" altLang="zh-CN" dirty="0">
              <a:latin typeface="Times New Roman" panose="02020603050405020304" pitchFamily="18" charset="0"/>
            </a:endParaRPr>
          </a:p>
          <a:p>
            <a:pPr lvl="1">
              <a:lnSpc>
                <a:spcPct val="110000"/>
              </a:lnSpc>
              <a:spcBef>
                <a:spcPts val="300"/>
              </a:spcBef>
            </a:pPr>
            <a:r>
              <a:rPr lang="zh-CN" altLang="zh-CN" dirty="0">
                <a:latin typeface="Times New Roman" panose="02020603050405020304" pitchFamily="18" charset="0"/>
              </a:rPr>
              <a:t>以驱动万物智能为目标</a:t>
            </a:r>
            <a:endParaRPr lang="en-US" altLang="zh-CN" dirty="0">
              <a:latin typeface="Times New Roman" panose="02020603050405020304" pitchFamily="18" charset="0"/>
            </a:endParaRPr>
          </a:p>
          <a:p>
            <a:pPr>
              <a:lnSpc>
                <a:spcPct val="110000"/>
              </a:lnSpc>
              <a:spcBef>
                <a:spcPts val="300"/>
              </a:spcBef>
            </a:pPr>
            <a:r>
              <a:rPr lang="en-US" altLang="zh-CN" dirty="0">
                <a:latin typeface="Times New Roman" panose="02020603050405020304" pitchFamily="18" charset="0"/>
              </a:rPr>
              <a:t>Huawei </a:t>
            </a:r>
            <a:r>
              <a:rPr lang="en-US" altLang="zh-CN" dirty="0" err="1">
                <a:latin typeface="Times New Roman" panose="02020603050405020304" pitchFamily="18" charset="0"/>
              </a:rPr>
              <a:t>HarmonyOS</a:t>
            </a:r>
            <a:endParaRPr lang="en-US" altLang="zh-CN" dirty="0">
              <a:latin typeface="Times New Roman" panose="02020603050405020304" pitchFamily="18" charset="0"/>
            </a:endParaRPr>
          </a:p>
          <a:p>
            <a:pPr lvl="1">
              <a:lnSpc>
                <a:spcPct val="110000"/>
              </a:lnSpc>
              <a:spcBef>
                <a:spcPts val="300"/>
              </a:spcBef>
            </a:pPr>
            <a:r>
              <a:rPr lang="en-US" altLang="zh-CN" dirty="0">
                <a:latin typeface="Times New Roman" panose="02020603050405020304" pitchFamily="18" charset="0"/>
              </a:rPr>
              <a:t>2019</a:t>
            </a:r>
            <a:r>
              <a:rPr lang="zh-CN" altLang="zh-CN" dirty="0">
                <a:latin typeface="Times New Roman" panose="02020603050405020304" pitchFamily="18" charset="0"/>
              </a:rPr>
              <a:t>年</a:t>
            </a:r>
            <a:r>
              <a:rPr lang="en-US" altLang="zh-CN" dirty="0">
                <a:latin typeface="Times New Roman" panose="02020603050405020304" pitchFamily="18" charset="0"/>
              </a:rPr>
              <a:t>8</a:t>
            </a:r>
            <a:r>
              <a:rPr lang="zh-CN" altLang="zh-CN" dirty="0">
                <a:latin typeface="Times New Roman" panose="02020603050405020304" pitchFamily="18" charset="0"/>
              </a:rPr>
              <a:t>月</a:t>
            </a:r>
            <a:r>
              <a:rPr lang="zh-CN" altLang="en-US" dirty="0">
                <a:latin typeface="Times New Roman" panose="02020603050405020304" pitchFamily="18" charset="0"/>
              </a:rPr>
              <a:t>推出，华为</a:t>
            </a:r>
            <a:endParaRPr lang="en-US" altLang="zh-CN" dirty="0">
              <a:latin typeface="Times New Roman" panose="02020603050405020304" pitchFamily="18" charset="0"/>
            </a:endParaRPr>
          </a:p>
          <a:p>
            <a:pPr lvl="1">
              <a:lnSpc>
                <a:spcPct val="110000"/>
              </a:lnSpc>
              <a:spcBef>
                <a:spcPts val="300"/>
              </a:spcBef>
            </a:pPr>
            <a:r>
              <a:rPr lang="zh-CN" altLang="zh-CN" dirty="0">
                <a:latin typeface="Times New Roman" panose="02020603050405020304" pitchFamily="18" charset="0"/>
              </a:rPr>
              <a:t>基于微内核的面向全场景的分布式操作系统</a:t>
            </a:r>
            <a:endParaRPr lang="en-US" altLang="zh-CN"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6BBC9BC5-6FD5-45B3-9B6B-9AEBF02617DF}" type="slidenum">
              <a:rPr lang="en-US" altLang="zh-CN" smtClean="0"/>
              <a:pPr>
                <a:defRPr/>
              </a:pPr>
              <a:t>79</a:t>
            </a:fld>
            <a:endParaRPr lang="en-US" altLang="zh-CN"/>
          </a:p>
        </p:txBody>
      </p:sp>
      <p:sp>
        <p:nvSpPr>
          <p:cNvPr id="5" name="内容占位符 4">
            <a:extLst>
              <a:ext uri="{FF2B5EF4-FFF2-40B4-BE49-F238E27FC236}">
                <a16:creationId xmlns:a16="http://schemas.microsoft.com/office/drawing/2014/main" id="{F59ABDF2-7546-46D3-A1D8-F6F6FCB75BF3}"/>
              </a:ext>
            </a:extLst>
          </p:cNvPr>
          <p:cNvSpPr>
            <a:spLocks noGrp="1"/>
          </p:cNvSpPr>
          <p:nvPr>
            <p:ph sz="half" idx="4294967295"/>
          </p:nvPr>
        </p:nvSpPr>
        <p:spPr>
          <a:xfrm>
            <a:off x="6503988" y="1079500"/>
            <a:ext cx="5688012" cy="5580063"/>
          </a:xfrm>
        </p:spPr>
        <p:txBody>
          <a:bodyPr/>
          <a:lstStyle/>
          <a:p>
            <a:pPr>
              <a:lnSpc>
                <a:spcPct val="110000"/>
              </a:lnSpc>
              <a:spcBef>
                <a:spcPts val="300"/>
              </a:spcBef>
            </a:pPr>
            <a:r>
              <a:rPr lang="en-US" altLang="zh-CN" dirty="0">
                <a:latin typeface="Times New Roman" panose="02020603050405020304" pitchFamily="18" charset="0"/>
              </a:rPr>
              <a:t>UOS</a:t>
            </a:r>
            <a:r>
              <a:rPr lang="zh-CN" altLang="en-US" dirty="0">
                <a:latin typeface="Times New Roman" panose="02020603050405020304" pitchFamily="18" charset="0"/>
              </a:rPr>
              <a:t>，</a:t>
            </a:r>
            <a:r>
              <a:rPr lang="en-US" altLang="zh-CN" dirty="0">
                <a:latin typeface="Times New Roman" panose="02020603050405020304" pitchFamily="18" charset="0"/>
              </a:rPr>
              <a:t> “</a:t>
            </a:r>
            <a:r>
              <a:rPr lang="en-US" altLang="zh-CN" dirty="0" err="1">
                <a:latin typeface="Times New Roman" panose="02020603050405020304" pitchFamily="18" charset="0"/>
              </a:rPr>
              <a:t>UnionTech</a:t>
            </a:r>
            <a:r>
              <a:rPr lang="en-US" altLang="zh-CN" dirty="0">
                <a:latin typeface="Times New Roman" panose="02020603050405020304" pitchFamily="18" charset="0"/>
              </a:rPr>
              <a:t> OS”</a:t>
            </a:r>
          </a:p>
          <a:p>
            <a:pPr lvl="1">
              <a:lnSpc>
                <a:spcPct val="110000"/>
              </a:lnSpc>
              <a:spcBef>
                <a:spcPts val="300"/>
              </a:spcBef>
            </a:pPr>
            <a:r>
              <a:rPr lang="zh-CN" altLang="zh-CN" dirty="0">
                <a:latin typeface="Times New Roman" panose="02020603050405020304" pitchFamily="18" charset="0"/>
              </a:rPr>
              <a:t>由统信软件开发的一款基于</a:t>
            </a:r>
            <a:r>
              <a:rPr lang="en-US" altLang="zh-CN" dirty="0">
                <a:latin typeface="Times New Roman" panose="02020603050405020304" pitchFamily="18" charset="0"/>
              </a:rPr>
              <a:t>Linux</a:t>
            </a:r>
            <a:r>
              <a:rPr lang="zh-CN" altLang="zh-CN" dirty="0">
                <a:latin typeface="Times New Roman" panose="02020603050405020304" pitchFamily="18" charset="0"/>
              </a:rPr>
              <a:t>内核的操作系统</a:t>
            </a:r>
            <a:endParaRPr lang="en-US" altLang="zh-CN" dirty="0">
              <a:latin typeface="Times New Roman" panose="02020603050405020304" pitchFamily="18" charset="0"/>
            </a:endParaRPr>
          </a:p>
          <a:p>
            <a:pPr lvl="1">
              <a:lnSpc>
                <a:spcPct val="110000"/>
              </a:lnSpc>
              <a:spcBef>
                <a:spcPts val="300"/>
              </a:spcBef>
            </a:pPr>
            <a:r>
              <a:rPr lang="en-US" altLang="zh-CN" dirty="0">
                <a:latin typeface="Times New Roman" panose="02020603050405020304" pitchFamily="18" charset="0"/>
              </a:rPr>
              <a:t>2020</a:t>
            </a:r>
            <a:r>
              <a:rPr lang="zh-CN" altLang="en-US" dirty="0">
                <a:latin typeface="Times New Roman" panose="02020603050405020304" pitchFamily="18" charset="0"/>
              </a:rPr>
              <a:t>年</a:t>
            </a:r>
            <a:r>
              <a:rPr lang="en-US" altLang="zh-CN" dirty="0">
                <a:latin typeface="Times New Roman" panose="02020603050405020304" pitchFamily="18" charset="0"/>
              </a:rPr>
              <a:t>8</a:t>
            </a:r>
            <a:r>
              <a:rPr lang="zh-CN" altLang="en-US" dirty="0">
                <a:latin typeface="Times New Roman" panose="02020603050405020304" pitchFamily="18" charset="0"/>
              </a:rPr>
              <a:t>月</a:t>
            </a:r>
            <a:r>
              <a:rPr lang="en-US" altLang="zh-CN" dirty="0">
                <a:latin typeface="Times New Roman" panose="02020603050405020304" pitchFamily="18" charset="0"/>
              </a:rPr>
              <a:t>12</a:t>
            </a:r>
            <a:r>
              <a:rPr lang="zh-CN" altLang="en-US" dirty="0">
                <a:latin typeface="Times New Roman" panose="02020603050405020304" pitchFamily="18" charset="0"/>
              </a:rPr>
              <a:t>，发布</a:t>
            </a:r>
            <a:r>
              <a:rPr lang="en-US" altLang="zh-CN" dirty="0">
                <a:latin typeface="Times New Roman" panose="02020603050405020304" pitchFamily="18" charset="0"/>
              </a:rPr>
              <a:t>UOS </a:t>
            </a:r>
            <a:r>
              <a:rPr lang="zh-CN" altLang="en-US" dirty="0">
                <a:latin typeface="Times New Roman" panose="02020603050405020304" pitchFamily="18" charset="0"/>
              </a:rPr>
              <a:t>桌面操作系统 </a:t>
            </a:r>
            <a:r>
              <a:rPr lang="en-US" altLang="zh-CN" dirty="0">
                <a:latin typeface="Times New Roman" panose="02020603050405020304" pitchFamily="18" charset="0"/>
              </a:rPr>
              <a:t>V20 </a:t>
            </a:r>
            <a:r>
              <a:rPr lang="zh-CN" altLang="en-US" dirty="0">
                <a:latin typeface="Times New Roman" panose="02020603050405020304" pitchFamily="18" charset="0"/>
              </a:rPr>
              <a:t>专业版</a:t>
            </a:r>
            <a:endParaRPr lang="en-US" altLang="zh-CN" dirty="0">
              <a:latin typeface="Times New Roman" panose="02020603050405020304" pitchFamily="18" charset="0"/>
            </a:endParaRPr>
          </a:p>
          <a:p>
            <a:pPr>
              <a:lnSpc>
                <a:spcPct val="110000"/>
              </a:lnSpc>
              <a:spcBef>
                <a:spcPts val="300"/>
              </a:spcBef>
            </a:pPr>
            <a:r>
              <a:rPr lang="zh-CN" altLang="en-US" dirty="0"/>
              <a:t>华为台式机</a:t>
            </a:r>
            <a:br>
              <a:rPr lang="en-US" altLang="zh-CN" dirty="0"/>
            </a:br>
            <a:r>
              <a:rPr lang="zh-CN" altLang="en-US" dirty="0"/>
              <a:t>自研</a:t>
            </a:r>
            <a:r>
              <a:rPr lang="en-US" altLang="zh-CN" dirty="0"/>
              <a:t>CPU+UOS2.0</a:t>
            </a:r>
          </a:p>
          <a:p>
            <a:pPr>
              <a:lnSpc>
                <a:spcPct val="110000"/>
              </a:lnSpc>
              <a:spcBef>
                <a:spcPts val="300"/>
              </a:spcBef>
            </a:pPr>
            <a:endParaRPr lang="zh-CN" altLang="en-US" dirty="0"/>
          </a:p>
        </p:txBody>
      </p:sp>
    </p:spTree>
    <p:extLst>
      <p:ext uri="{BB962C8B-B14F-4D97-AF65-F5344CB8AC3E}">
        <p14:creationId xmlns:p14="http://schemas.microsoft.com/office/powerpoint/2010/main" val="33193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wipe(left)">
                                      <p:cBhvr>
                                        <p:cTn id="40" dur="500"/>
                                        <p:tgtEl>
                                          <p:spTgt spid="5">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Effect transition="in" filter="wipe(left)">
                                      <p:cBhvr>
                                        <p:cTn id="43" dur="500"/>
                                        <p:tgtEl>
                                          <p:spTgt spid="5">
                                            <p:txEl>
                                              <p:pRg st="1" end="1"/>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wipe(left)">
                                      <p:cBhvr>
                                        <p:cTn id="46" dur="500"/>
                                        <p:tgtEl>
                                          <p:spTgt spid="5">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animEffect transition="in" filter="wipe(left)">
                                      <p:cBhvr>
                                        <p:cTn id="5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altLang="zh-CN" dirty="0"/>
              <a:t>1.1.3  Defining Operating Systems</a:t>
            </a:r>
          </a:p>
        </p:txBody>
      </p:sp>
      <p:sp>
        <p:nvSpPr>
          <p:cNvPr id="187395" name="Rectangle 3"/>
          <p:cNvSpPr>
            <a:spLocks noGrp="1" noChangeArrowheads="1"/>
          </p:cNvSpPr>
          <p:nvPr>
            <p:ph idx="1"/>
          </p:nvPr>
        </p:nvSpPr>
        <p:spPr/>
        <p:txBody>
          <a:bodyPr/>
          <a:lstStyle/>
          <a:p>
            <a:pPr>
              <a:lnSpc>
                <a:spcPct val="120000"/>
              </a:lnSpc>
            </a:pPr>
            <a:r>
              <a:rPr lang="en-US" altLang="zh-CN" dirty="0">
                <a:latin typeface="Times New Roman" panose="02020603050405020304" pitchFamily="18" charset="0"/>
              </a:rPr>
              <a:t>No universally accepted definition.</a:t>
            </a:r>
          </a:p>
          <a:p>
            <a:pPr>
              <a:lnSpc>
                <a:spcPct val="120000"/>
              </a:lnSpc>
            </a:pPr>
            <a:r>
              <a:rPr lang="ja-JP" altLang="en-US" dirty="0">
                <a:latin typeface="Times New Roman" panose="02020603050405020304" pitchFamily="18" charset="0"/>
              </a:rPr>
              <a:t>“</a:t>
            </a:r>
            <a:r>
              <a:rPr lang="en-US" altLang="ja-JP" dirty="0">
                <a:latin typeface="Times New Roman" panose="02020603050405020304" pitchFamily="18" charset="0"/>
              </a:rPr>
              <a:t>Everything a vendor ships when you order an operating system</a:t>
            </a:r>
            <a:r>
              <a:rPr lang="ja-JP" altLang="en-US" dirty="0">
                <a:latin typeface="Times New Roman" panose="02020603050405020304" pitchFamily="18" charset="0"/>
              </a:rPr>
              <a:t>”</a:t>
            </a:r>
            <a:r>
              <a:rPr lang="en-US" altLang="ja-JP" dirty="0">
                <a:latin typeface="Times New Roman" panose="02020603050405020304" pitchFamily="18" charset="0"/>
              </a:rPr>
              <a:t> is a good approximation.</a:t>
            </a:r>
          </a:p>
          <a:p>
            <a:pPr lvl="1">
              <a:lnSpc>
                <a:spcPct val="120000"/>
              </a:lnSpc>
            </a:pPr>
            <a:r>
              <a:rPr lang="en-US" altLang="zh-CN" dirty="0">
                <a:latin typeface="Times New Roman" panose="02020603050405020304" pitchFamily="18" charset="0"/>
              </a:rPr>
              <a:t>But varies wildly</a:t>
            </a:r>
          </a:p>
          <a:p>
            <a:pPr>
              <a:lnSpc>
                <a:spcPct val="120000"/>
              </a:lnSpc>
            </a:pPr>
            <a:r>
              <a:rPr lang="en-US" altLang="zh-CN" dirty="0">
                <a:solidFill>
                  <a:srgbClr val="0000FF"/>
                </a:solidFill>
                <a:latin typeface="Times New Roman" panose="02020603050405020304" pitchFamily="18" charset="0"/>
              </a:rPr>
              <a:t>Kernel</a:t>
            </a:r>
          </a:p>
          <a:p>
            <a:pPr lvl="1">
              <a:lnSpc>
                <a:spcPct val="120000"/>
              </a:lnSpc>
            </a:pPr>
            <a:r>
              <a:rPr lang="en-US" altLang="zh-CN" dirty="0">
                <a:solidFill>
                  <a:srgbClr val="0000FF"/>
                </a:solidFill>
                <a:latin typeface="Times New Roman" panose="02020603050405020304" pitchFamily="18" charset="0"/>
              </a:rPr>
              <a:t>OS is the one program running at all times on the computer.</a:t>
            </a:r>
            <a:br>
              <a:rPr lang="en-US" altLang="zh-CN" dirty="0">
                <a:latin typeface="Times New Roman" panose="02020603050405020304" pitchFamily="18" charset="0"/>
              </a:rPr>
            </a:br>
            <a:r>
              <a:rPr lang="en-US" altLang="zh-CN" dirty="0">
                <a:latin typeface="Times New Roman" panose="02020603050405020304" pitchFamily="18" charset="0"/>
              </a:rPr>
              <a:t>(all else being system programs and application programs)</a:t>
            </a:r>
          </a:p>
          <a:p>
            <a:pPr lvl="1">
              <a:lnSpc>
                <a:spcPct val="120000"/>
              </a:lnSpc>
            </a:pPr>
            <a:r>
              <a:rPr lang="en-US" altLang="zh-CN" dirty="0">
                <a:solidFill>
                  <a:srgbClr val="0000FF"/>
                </a:solidFill>
                <a:latin typeface="Times New Roman" panose="02020603050405020304" pitchFamily="18" charset="0"/>
              </a:rPr>
              <a:t>Portion of operating system that is in main memory.</a:t>
            </a:r>
          </a:p>
          <a:p>
            <a:pPr lvl="1">
              <a:lnSpc>
                <a:spcPct val="120000"/>
              </a:lnSpc>
            </a:pPr>
            <a:r>
              <a:rPr lang="en-US" altLang="zh-CN" dirty="0">
                <a:solidFill>
                  <a:srgbClr val="0000FF"/>
                </a:solidFill>
                <a:latin typeface="Times New Roman" panose="02020603050405020304" pitchFamily="18" charset="0"/>
              </a:rPr>
              <a:t>Contains most-frequently used functions.</a:t>
            </a:r>
          </a:p>
          <a:p>
            <a:pPr lvl="1">
              <a:lnSpc>
                <a:spcPct val="120000"/>
              </a:lnSpc>
            </a:pPr>
            <a:r>
              <a:rPr lang="en-US" altLang="zh-CN" dirty="0">
                <a:latin typeface="Times New Roman" panose="02020603050405020304" pitchFamily="18" charset="0"/>
              </a:rPr>
              <a:t>Also called the </a:t>
            </a:r>
            <a:r>
              <a:rPr lang="en-US" altLang="zh-CN" dirty="0">
                <a:solidFill>
                  <a:srgbClr val="0000FF"/>
                </a:solidFill>
                <a:latin typeface="Times New Roman" panose="02020603050405020304" pitchFamily="18" charset="0"/>
              </a:rPr>
              <a:t>nucleus</a:t>
            </a:r>
            <a:r>
              <a:rPr lang="en-US" altLang="zh-CN" dirty="0">
                <a:latin typeface="Times New Roman" panose="02020603050405020304" pitchFamily="18" charset="0"/>
              </a:rPr>
              <a:t>.</a:t>
            </a:r>
          </a:p>
        </p:txBody>
      </p:sp>
      <p:sp>
        <p:nvSpPr>
          <p:cNvPr id="2" name="Rectangle 29">
            <a:extLst>
              <a:ext uri="{FF2B5EF4-FFF2-40B4-BE49-F238E27FC236}">
                <a16:creationId xmlns:a16="http://schemas.microsoft.com/office/drawing/2014/main" id="{E3606A68-9DF1-2787-7D2D-93E9F68F3E5A}"/>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8</a:t>
            </a:fld>
            <a:endParaRPr lang="en-US" altLang="zh-CN"/>
          </a:p>
        </p:txBody>
      </p:sp>
    </p:spTree>
    <p:extLst>
      <p:ext uri="{BB962C8B-B14F-4D97-AF65-F5344CB8AC3E}">
        <p14:creationId xmlns:p14="http://schemas.microsoft.com/office/powerpoint/2010/main" val="337853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395">
                                            <p:txEl>
                                              <p:pRg st="1" end="1"/>
                                            </p:txEl>
                                          </p:spTgt>
                                        </p:tgtEl>
                                        <p:attrNameLst>
                                          <p:attrName>style.visibility</p:attrName>
                                        </p:attrNameLst>
                                      </p:cBhvr>
                                      <p:to>
                                        <p:strVal val="visible"/>
                                      </p:to>
                                    </p:set>
                                    <p:animEffect transition="in" filter="wipe(left)">
                                      <p:cBhvr>
                                        <p:cTn id="7" dur="500"/>
                                        <p:tgtEl>
                                          <p:spTgt spid="187395">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7395">
                                            <p:txEl>
                                              <p:pRg st="2" end="2"/>
                                            </p:txEl>
                                          </p:spTgt>
                                        </p:tgtEl>
                                        <p:attrNameLst>
                                          <p:attrName>style.visibility</p:attrName>
                                        </p:attrNameLst>
                                      </p:cBhvr>
                                      <p:to>
                                        <p:strVal val="visible"/>
                                      </p:to>
                                    </p:set>
                                    <p:animEffect transition="in" filter="wipe(left)">
                                      <p:cBhvr>
                                        <p:cTn id="10" dur="500"/>
                                        <p:tgtEl>
                                          <p:spTgt spid="18739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87395">
                                            <p:txEl>
                                              <p:pRg st="3" end="3"/>
                                            </p:txEl>
                                          </p:spTgt>
                                        </p:tgtEl>
                                        <p:attrNameLst>
                                          <p:attrName>style.visibility</p:attrName>
                                        </p:attrNameLst>
                                      </p:cBhvr>
                                      <p:to>
                                        <p:strVal val="visible"/>
                                      </p:to>
                                    </p:set>
                                    <p:animEffect transition="in" filter="wipe(left)">
                                      <p:cBhvr>
                                        <p:cTn id="15" dur="500"/>
                                        <p:tgtEl>
                                          <p:spTgt spid="187395">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87395">
                                            <p:txEl>
                                              <p:pRg st="4" end="4"/>
                                            </p:txEl>
                                          </p:spTgt>
                                        </p:tgtEl>
                                        <p:attrNameLst>
                                          <p:attrName>style.visibility</p:attrName>
                                        </p:attrNameLst>
                                      </p:cBhvr>
                                      <p:to>
                                        <p:strVal val="visible"/>
                                      </p:to>
                                    </p:set>
                                    <p:animEffect transition="in" filter="wipe(left)">
                                      <p:cBhvr>
                                        <p:cTn id="18" dur="500"/>
                                        <p:tgtEl>
                                          <p:spTgt spid="187395">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87395">
                                            <p:txEl>
                                              <p:pRg st="5" end="5"/>
                                            </p:txEl>
                                          </p:spTgt>
                                        </p:tgtEl>
                                        <p:attrNameLst>
                                          <p:attrName>style.visibility</p:attrName>
                                        </p:attrNameLst>
                                      </p:cBhvr>
                                      <p:to>
                                        <p:strVal val="visible"/>
                                      </p:to>
                                    </p:set>
                                    <p:animEffect transition="in" filter="wipe(left)">
                                      <p:cBhvr>
                                        <p:cTn id="23" dur="500"/>
                                        <p:tgtEl>
                                          <p:spTgt spid="187395">
                                            <p:txEl>
                                              <p:pRg st="5" end="5"/>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87395">
                                            <p:txEl>
                                              <p:pRg st="6" end="6"/>
                                            </p:txEl>
                                          </p:spTgt>
                                        </p:tgtEl>
                                        <p:attrNameLst>
                                          <p:attrName>style.visibility</p:attrName>
                                        </p:attrNameLst>
                                      </p:cBhvr>
                                      <p:to>
                                        <p:strVal val="visible"/>
                                      </p:to>
                                    </p:set>
                                    <p:animEffect transition="in" filter="wipe(left)">
                                      <p:cBhvr>
                                        <p:cTn id="26" dur="500"/>
                                        <p:tgtEl>
                                          <p:spTgt spid="187395">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87395">
                                            <p:txEl>
                                              <p:pRg st="7" end="7"/>
                                            </p:txEl>
                                          </p:spTgt>
                                        </p:tgtEl>
                                        <p:attrNameLst>
                                          <p:attrName>style.visibility</p:attrName>
                                        </p:attrNameLst>
                                      </p:cBhvr>
                                      <p:to>
                                        <p:strVal val="visible"/>
                                      </p:to>
                                    </p:set>
                                    <p:animEffect transition="in" filter="wipe(left)">
                                      <p:cBhvr>
                                        <p:cTn id="29" dur="500"/>
                                        <p:tgtEl>
                                          <p:spTgt spid="1873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err="1"/>
              <a:t>openEuler</a:t>
            </a:r>
            <a:r>
              <a:rPr lang="en-US" altLang="zh-CN" dirty="0"/>
              <a:t> </a:t>
            </a:r>
            <a:r>
              <a:rPr lang="zh-CN" altLang="en-US" dirty="0"/>
              <a:t>出现的背景</a:t>
            </a:r>
          </a:p>
        </p:txBody>
      </p:sp>
      <p:sp>
        <p:nvSpPr>
          <p:cNvPr id="3" name="内容占位符 2"/>
          <p:cNvSpPr>
            <a:spLocks noGrp="1"/>
          </p:cNvSpPr>
          <p:nvPr>
            <p:ph idx="1"/>
          </p:nvPr>
        </p:nvSpPr>
        <p:spPr/>
        <p:txBody>
          <a:bodyPr/>
          <a:lstStyle/>
          <a:p>
            <a:pPr>
              <a:lnSpc>
                <a:spcPct val="125000"/>
              </a:lnSpc>
              <a:spcBef>
                <a:spcPts val="0"/>
              </a:spcBef>
            </a:pPr>
            <a:r>
              <a:rPr lang="en-US" altLang="zh-CN" sz="2600" dirty="0" err="1"/>
              <a:t>EulerOS</a:t>
            </a:r>
            <a:r>
              <a:rPr lang="zh-CN" altLang="en-US" sz="2600" dirty="0"/>
              <a:t>是一款基于</a:t>
            </a:r>
            <a:r>
              <a:rPr lang="en-US" altLang="zh-CN" sz="2600" dirty="0"/>
              <a:t>Linux</a:t>
            </a:r>
            <a:r>
              <a:rPr lang="zh-CN" altLang="en-US" sz="2600" dirty="0"/>
              <a:t>内核的服务器操作系统，支持</a:t>
            </a:r>
            <a:r>
              <a:rPr lang="en-US" altLang="zh-CN" sz="2600" dirty="0"/>
              <a:t>x86</a:t>
            </a:r>
            <a:r>
              <a:rPr lang="zh-CN" altLang="en-US" sz="2600" dirty="0"/>
              <a:t>和</a:t>
            </a:r>
            <a:r>
              <a:rPr lang="en-US" altLang="zh-CN" sz="2600" dirty="0"/>
              <a:t>ARM</a:t>
            </a:r>
            <a:r>
              <a:rPr lang="zh-CN" altLang="en-US" sz="2600" dirty="0"/>
              <a:t>等多种处理器架构，适用于数据库、大数据、云计算、人工智能等应用场景； </a:t>
            </a:r>
          </a:p>
          <a:p>
            <a:pPr>
              <a:lnSpc>
                <a:spcPct val="125000"/>
              </a:lnSpc>
              <a:spcBef>
                <a:spcPts val="0"/>
              </a:spcBef>
            </a:pPr>
            <a:r>
              <a:rPr lang="en-US" altLang="zh-CN" sz="2600" dirty="0"/>
              <a:t>10</a:t>
            </a:r>
            <a:r>
              <a:rPr lang="zh-CN" altLang="en-US" sz="2600" dirty="0"/>
              <a:t>余年的发展中，</a:t>
            </a:r>
            <a:r>
              <a:rPr lang="en-US" altLang="zh-CN" sz="2600" dirty="0" err="1"/>
              <a:t>EulerOS</a:t>
            </a:r>
            <a:r>
              <a:rPr lang="zh-CN" altLang="en-US" sz="2600" dirty="0"/>
              <a:t>成功支持了华为各种产品解决方案，以安全、稳定、高效被业界认可； </a:t>
            </a:r>
          </a:p>
          <a:p>
            <a:pPr>
              <a:lnSpc>
                <a:spcPct val="125000"/>
              </a:lnSpc>
              <a:spcBef>
                <a:spcPts val="0"/>
              </a:spcBef>
            </a:pPr>
            <a:r>
              <a:rPr lang="zh-CN" altLang="en-US" sz="2600" dirty="0"/>
              <a:t>随着云计算的兴起和鲲鹏芯片的发展，</a:t>
            </a:r>
            <a:r>
              <a:rPr lang="en-US" altLang="zh-CN" sz="2600" dirty="0" err="1"/>
              <a:t>EulerOS</a:t>
            </a:r>
            <a:r>
              <a:rPr lang="zh-CN" altLang="en-US" sz="2600" dirty="0"/>
              <a:t>成为与鲲鹏芯片配套最合适的软件基础设施； </a:t>
            </a:r>
          </a:p>
          <a:p>
            <a:pPr>
              <a:lnSpc>
                <a:spcPct val="125000"/>
              </a:lnSpc>
              <a:spcBef>
                <a:spcPts val="0"/>
              </a:spcBef>
            </a:pPr>
            <a:r>
              <a:rPr lang="zh-CN" altLang="en-US" sz="2600" dirty="0"/>
              <a:t>为推动鲲鹏生态的发展，繁荣国内和全球的计算产业，</a:t>
            </a:r>
            <a:r>
              <a:rPr lang="en-US" altLang="zh-CN" sz="2600" dirty="0"/>
              <a:t>2019</a:t>
            </a:r>
            <a:r>
              <a:rPr lang="zh-CN" altLang="en-US" sz="2600" dirty="0"/>
              <a:t>年底</a:t>
            </a:r>
            <a:r>
              <a:rPr lang="en-US" altLang="zh-CN" sz="2600" dirty="0" err="1"/>
              <a:t>EulerOS</a:t>
            </a:r>
            <a:r>
              <a:rPr lang="zh-CN" altLang="en-US" sz="2600" dirty="0"/>
              <a:t>被正式推送开源社区，命名为</a:t>
            </a:r>
            <a:r>
              <a:rPr lang="en-US" altLang="zh-CN" sz="2600" dirty="0" err="1"/>
              <a:t>openEuler</a:t>
            </a:r>
            <a:r>
              <a:rPr lang="en-US" altLang="zh-CN" sz="2600" dirty="0"/>
              <a:t> </a:t>
            </a:r>
            <a:r>
              <a:rPr lang="zh-CN" altLang="en-US" sz="2600" dirty="0"/>
              <a:t>。</a:t>
            </a:r>
          </a:p>
          <a:p>
            <a:pPr>
              <a:lnSpc>
                <a:spcPct val="125000"/>
              </a:lnSpc>
              <a:spcBef>
                <a:spcPts val="0"/>
              </a:spcBef>
            </a:pPr>
            <a:endParaRPr lang="zh-CN" altLang="en-US" sz="2600" dirty="0"/>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80</a:t>
            </a:fld>
            <a:endParaRPr lang="en-US" altLang="zh-CN"/>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440" y="188640"/>
            <a:ext cx="1800000" cy="604799"/>
          </a:xfrm>
          <a:prstGeom prst="rect">
            <a:avLst/>
          </a:prstGeom>
        </p:spPr>
      </p:pic>
    </p:spTree>
    <p:extLst>
      <p:ext uri="{BB962C8B-B14F-4D97-AF65-F5344CB8AC3E}">
        <p14:creationId xmlns:p14="http://schemas.microsoft.com/office/powerpoint/2010/main" val="343062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OpenEuler</a:t>
            </a:r>
            <a:r>
              <a:rPr lang="zh-CN" altLang="en-US" dirty="0"/>
              <a:t>发展历程</a:t>
            </a: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81</a:t>
            </a:fld>
            <a:endParaRPr lang="en-US" altLang="zh-CN"/>
          </a:p>
        </p:txBody>
      </p:sp>
      <p:grpSp>
        <p:nvGrpSpPr>
          <p:cNvPr id="22" name="组合 21"/>
          <p:cNvGrpSpPr/>
          <p:nvPr/>
        </p:nvGrpSpPr>
        <p:grpSpPr>
          <a:xfrm>
            <a:off x="650395" y="1133745"/>
            <a:ext cx="11161240" cy="5342668"/>
            <a:chOff x="341530" y="1223755"/>
            <a:chExt cx="8664042" cy="5085402"/>
          </a:xfrm>
        </p:grpSpPr>
        <p:sp>
          <p:nvSpPr>
            <p:cNvPr id="5" name="任意多边形 15"/>
            <p:cNvSpPr/>
            <p:nvPr/>
          </p:nvSpPr>
          <p:spPr bwMode="auto">
            <a:xfrm rot="287689">
              <a:off x="1064798" y="2070289"/>
              <a:ext cx="1476000" cy="108000"/>
            </a:xfrm>
            <a:custGeom>
              <a:avLst/>
              <a:gdLst>
                <a:gd name="connsiteX0" fmla="*/ 1635133 w 1635133"/>
                <a:gd name="connsiteY0" fmla="*/ 0 h 123031"/>
                <a:gd name="connsiteX1" fmla="*/ 1635133 w 1635133"/>
                <a:gd name="connsiteY1" fmla="*/ 85230 h 123031"/>
                <a:gd name="connsiteX2" fmla="*/ 1117441 w 1635133"/>
                <a:gd name="connsiteY2" fmla="*/ 89841 h 123031"/>
                <a:gd name="connsiteX3" fmla="*/ 76122 w 1635133"/>
                <a:gd name="connsiteY3" fmla="*/ 119331 h 123031"/>
                <a:gd name="connsiteX4" fmla="*/ 0 w 1635133"/>
                <a:gd name="connsiteY4" fmla="*/ 123031 h 123031"/>
                <a:gd name="connsiteX5" fmla="*/ 496831 w 1635133"/>
                <a:gd name="connsiteY5" fmla="*/ 69174 h 123031"/>
                <a:gd name="connsiteX6" fmla="*/ 1552376 w 1635133"/>
                <a:gd name="connsiteY6" fmla="*/ 2506 h 12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133" h="123031">
                  <a:moveTo>
                    <a:pt x="1635133" y="0"/>
                  </a:moveTo>
                  <a:lnTo>
                    <a:pt x="1635133" y="85230"/>
                  </a:lnTo>
                  <a:lnTo>
                    <a:pt x="1117441" y="89841"/>
                  </a:lnTo>
                  <a:cubicBezTo>
                    <a:pt x="743710" y="96689"/>
                    <a:pt x="393604" y="106696"/>
                    <a:pt x="76122" y="119331"/>
                  </a:cubicBezTo>
                  <a:lnTo>
                    <a:pt x="0" y="123031"/>
                  </a:lnTo>
                  <a:lnTo>
                    <a:pt x="496831" y="69174"/>
                  </a:lnTo>
                  <a:cubicBezTo>
                    <a:pt x="818651" y="40609"/>
                    <a:pt x="1173540" y="17987"/>
                    <a:pt x="1552376" y="2506"/>
                  </a:cubicBezTo>
                  <a:close/>
                </a:path>
              </a:pathLst>
            </a:custGeom>
            <a:solidFill>
              <a:srgbClr val="00B0F0">
                <a:alpha val="3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t"/>
              <a:endParaRPr kumimoji="0"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任意多边形 41"/>
            <p:cNvSpPr/>
            <p:nvPr/>
          </p:nvSpPr>
          <p:spPr bwMode="auto">
            <a:xfrm>
              <a:off x="4095075" y="2385040"/>
              <a:ext cx="1152000" cy="1404000"/>
            </a:xfrm>
            <a:custGeom>
              <a:avLst/>
              <a:gdLst>
                <a:gd name="connsiteX0" fmla="*/ 16177 w 1424049"/>
                <a:gd name="connsiteY0" fmla="*/ 0 h 1378510"/>
                <a:gd name="connsiteX1" fmla="*/ 158601 w 1424049"/>
                <a:gd name="connsiteY1" fmla="*/ 29727 h 1378510"/>
                <a:gd name="connsiteX2" fmla="*/ 1424049 w 1424049"/>
                <a:gd name="connsiteY2" fmla="*/ 847421 h 1378510"/>
                <a:gd name="connsiteX3" fmla="*/ 1043780 w 1424049"/>
                <a:gd name="connsiteY3" fmla="*/ 1338262 h 1378510"/>
                <a:gd name="connsiteX4" fmla="*/ 970658 w 1424049"/>
                <a:gd name="connsiteY4" fmla="*/ 1378510 h 1378510"/>
                <a:gd name="connsiteX5" fmla="*/ 883990 w 1424049"/>
                <a:gd name="connsiteY5" fmla="*/ 1236447 h 1378510"/>
                <a:gd name="connsiteX6" fmla="*/ 883990 w 1424049"/>
                <a:gd name="connsiteY6" fmla="*/ 1210210 h 1378510"/>
                <a:gd name="connsiteX7" fmla="*/ 994787 w 1424049"/>
                <a:gd name="connsiteY7" fmla="*/ 1136751 h 1378510"/>
                <a:gd name="connsiteX8" fmla="*/ 1202969 w 1424049"/>
                <a:gd name="connsiteY8" fmla="*/ 807413 h 1378510"/>
                <a:gd name="connsiteX9" fmla="*/ 34993 w 1424049"/>
                <a:gd name="connsiteY9" fmla="*/ 105819 h 1378510"/>
                <a:gd name="connsiteX10" fmla="*/ 0 w 1424049"/>
                <a:gd name="connsiteY10" fmla="*/ 99752 h 137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4049" h="1378510">
                  <a:moveTo>
                    <a:pt x="16177" y="0"/>
                  </a:moveTo>
                  <a:lnTo>
                    <a:pt x="158601" y="29727"/>
                  </a:lnTo>
                  <a:cubicBezTo>
                    <a:pt x="922082" y="206937"/>
                    <a:pt x="1424049" y="507039"/>
                    <a:pt x="1424049" y="847421"/>
                  </a:cubicBezTo>
                  <a:cubicBezTo>
                    <a:pt x="1424049" y="1026122"/>
                    <a:pt x="1285695" y="1193720"/>
                    <a:pt x="1043780" y="1338262"/>
                  </a:cubicBezTo>
                  <a:lnTo>
                    <a:pt x="970658" y="1378510"/>
                  </a:lnTo>
                  <a:lnTo>
                    <a:pt x="883990" y="1236447"/>
                  </a:lnTo>
                  <a:lnTo>
                    <a:pt x="883990" y="1210210"/>
                  </a:lnTo>
                  <a:lnTo>
                    <a:pt x="994787" y="1136751"/>
                  </a:lnTo>
                  <a:cubicBezTo>
                    <a:pt x="1128841" y="1035526"/>
                    <a:pt x="1202969" y="924234"/>
                    <a:pt x="1202969" y="807413"/>
                  </a:cubicBezTo>
                  <a:cubicBezTo>
                    <a:pt x="1202969" y="515360"/>
                    <a:pt x="739666" y="257868"/>
                    <a:pt x="34993" y="105819"/>
                  </a:cubicBezTo>
                  <a:lnTo>
                    <a:pt x="0" y="99752"/>
                  </a:lnTo>
                  <a:close/>
                </a:path>
              </a:pathLst>
            </a:custGeom>
            <a:solidFill>
              <a:srgbClr val="00B0F0">
                <a:alpha val="6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t"/>
              <a:endParaRPr kumimoji="0"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任意多边形 22"/>
            <p:cNvSpPr/>
            <p:nvPr/>
          </p:nvSpPr>
          <p:spPr bwMode="auto">
            <a:xfrm rot="614305">
              <a:off x="2594106" y="2227016"/>
              <a:ext cx="1440000" cy="155187"/>
            </a:xfrm>
            <a:custGeom>
              <a:avLst/>
              <a:gdLst>
                <a:gd name="connsiteX0" fmla="*/ 0 w 1732092"/>
                <a:gd name="connsiteY0" fmla="*/ 65797 h 155187"/>
                <a:gd name="connsiteX1" fmla="*/ 275524 w 1732092"/>
                <a:gd name="connsiteY1" fmla="*/ 46184 h 155187"/>
                <a:gd name="connsiteX2" fmla="*/ 1294236 w 1732092"/>
                <a:gd name="connsiteY2" fmla="*/ 4904 h 155187"/>
                <a:gd name="connsiteX3" fmla="*/ 1732092 w 1732092"/>
                <a:gd name="connsiteY3" fmla="*/ 0 h 155187"/>
                <a:gd name="connsiteX4" fmla="*/ 1732092 w 1732092"/>
                <a:gd name="connsiteY4" fmla="*/ 94615 h 155187"/>
                <a:gd name="connsiteX5" fmla="*/ 1314413 w 1732092"/>
                <a:gd name="connsiteY5" fmla="*/ 98332 h 155187"/>
                <a:gd name="connsiteX6" fmla="*/ 520604 w 1732092"/>
                <a:gd name="connsiteY6" fmla="*/ 123518 h 155187"/>
                <a:gd name="connsiteX7" fmla="*/ 9647 w 1732092"/>
                <a:gd name="connsiteY7" fmla="*/ 155187 h 15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092" h="155187">
                  <a:moveTo>
                    <a:pt x="0" y="65797"/>
                  </a:moveTo>
                  <a:lnTo>
                    <a:pt x="275524" y="46184"/>
                  </a:lnTo>
                  <a:cubicBezTo>
                    <a:pt x="590315" y="27191"/>
                    <a:pt x="932677" y="13121"/>
                    <a:pt x="1294236" y="4904"/>
                  </a:cubicBezTo>
                  <a:lnTo>
                    <a:pt x="1732092" y="0"/>
                  </a:lnTo>
                  <a:lnTo>
                    <a:pt x="1732092" y="94615"/>
                  </a:lnTo>
                  <a:lnTo>
                    <a:pt x="1314413" y="98332"/>
                  </a:lnTo>
                  <a:cubicBezTo>
                    <a:pt x="1038620" y="103287"/>
                    <a:pt x="772840" y="111821"/>
                    <a:pt x="520604" y="123518"/>
                  </a:cubicBezTo>
                  <a:lnTo>
                    <a:pt x="9647" y="155187"/>
                  </a:lnTo>
                  <a:close/>
                </a:path>
              </a:pathLst>
            </a:custGeom>
            <a:solidFill>
              <a:srgbClr val="00B0F0">
                <a:alpha val="5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t"/>
              <a:endParaRPr kumimoji="0"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任意多边形 40"/>
            <p:cNvSpPr/>
            <p:nvPr/>
          </p:nvSpPr>
          <p:spPr bwMode="auto">
            <a:xfrm>
              <a:off x="4301970" y="3706230"/>
              <a:ext cx="4032000" cy="1764000"/>
            </a:xfrm>
            <a:custGeom>
              <a:avLst/>
              <a:gdLst>
                <a:gd name="connsiteX0" fmla="*/ 4503997 w 4503997"/>
                <a:gd name="connsiteY0" fmla="*/ 1220719 h 1671098"/>
                <a:gd name="connsiteX1" fmla="*/ 4466008 w 4503997"/>
                <a:gd name="connsiteY1" fmla="*/ 1258955 h 1671098"/>
                <a:gd name="connsiteX2" fmla="*/ 4434316 w 4503997"/>
                <a:gd name="connsiteY2" fmla="*/ 1251159 h 1671098"/>
                <a:gd name="connsiteX3" fmla="*/ 4497937 w 4503997"/>
                <a:gd name="connsiteY3" fmla="*/ 1223911 h 1671098"/>
                <a:gd name="connsiteX4" fmla="*/ 507026 w 4503997"/>
                <a:gd name="connsiteY4" fmla="*/ 0 h 1671098"/>
                <a:gd name="connsiteX5" fmla="*/ 605919 w 4503997"/>
                <a:gd name="connsiteY5" fmla="*/ 162103 h 1671098"/>
                <a:gd name="connsiteX6" fmla="*/ 574835 w 4503997"/>
                <a:gd name="connsiteY6" fmla="*/ 182259 h 1671098"/>
                <a:gd name="connsiteX7" fmla="*/ 288032 w 4503997"/>
                <a:gd name="connsiteY7" fmla="*/ 628462 h 1671098"/>
                <a:gd name="connsiteX8" fmla="*/ 984024 w 4503997"/>
                <a:gd name="connsiteY8" fmla="*/ 1290388 h 1671098"/>
                <a:gd name="connsiteX9" fmla="*/ 1146283 w 4503997"/>
                <a:gd name="connsiteY9" fmla="*/ 1348482 h 1671098"/>
                <a:gd name="connsiteX10" fmla="*/ 1066923 w 4503997"/>
                <a:gd name="connsiteY10" fmla="*/ 1671098 h 1671098"/>
                <a:gd name="connsiteX11" fmla="*/ 1047673 w 4503997"/>
                <a:gd name="connsiteY11" fmla="*/ 1665428 h 1671098"/>
                <a:gd name="connsiteX12" fmla="*/ 0 w 4503997"/>
                <a:gd name="connsiteY12" fmla="*/ 710065 h 1671098"/>
                <a:gd name="connsiteX13" fmla="*/ 421982 w 4503997"/>
                <a:gd name="connsiteY13" fmla="*/ 54456 h 167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3997" h="1671098">
                  <a:moveTo>
                    <a:pt x="4503997" y="1220719"/>
                  </a:moveTo>
                  <a:lnTo>
                    <a:pt x="4466008" y="1258955"/>
                  </a:lnTo>
                  <a:lnTo>
                    <a:pt x="4434316" y="1251159"/>
                  </a:lnTo>
                  <a:lnTo>
                    <a:pt x="4497937" y="1223911"/>
                  </a:lnTo>
                  <a:close/>
                  <a:moveTo>
                    <a:pt x="507026" y="0"/>
                  </a:moveTo>
                  <a:lnTo>
                    <a:pt x="605919" y="162103"/>
                  </a:lnTo>
                  <a:lnTo>
                    <a:pt x="574835" y="182259"/>
                  </a:lnTo>
                  <a:cubicBezTo>
                    <a:pt x="391928" y="314899"/>
                    <a:pt x="288032" y="466901"/>
                    <a:pt x="288032" y="628462"/>
                  </a:cubicBezTo>
                  <a:cubicBezTo>
                    <a:pt x="288032" y="886960"/>
                    <a:pt x="554005" y="1120986"/>
                    <a:pt x="984024" y="1290388"/>
                  </a:cubicBezTo>
                  <a:lnTo>
                    <a:pt x="1146283" y="1348482"/>
                  </a:lnTo>
                  <a:lnTo>
                    <a:pt x="1066923" y="1671098"/>
                  </a:lnTo>
                  <a:lnTo>
                    <a:pt x="1047673" y="1665428"/>
                  </a:lnTo>
                  <a:cubicBezTo>
                    <a:pt x="415582" y="1458382"/>
                    <a:pt x="0" y="1107755"/>
                    <a:pt x="0" y="710065"/>
                  </a:cubicBezTo>
                  <a:cubicBezTo>
                    <a:pt x="0" y="466481"/>
                    <a:pt x="155908" y="240551"/>
                    <a:pt x="421982" y="54456"/>
                  </a:cubicBezTo>
                  <a:close/>
                </a:path>
              </a:pathLst>
            </a:custGeom>
            <a:solidFill>
              <a:srgbClr val="00B0F0">
                <a:alpha val="8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t"/>
              <a:endParaRPr kumimoji="0"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任意多边形 52"/>
            <p:cNvSpPr/>
            <p:nvPr/>
          </p:nvSpPr>
          <p:spPr bwMode="auto">
            <a:xfrm>
              <a:off x="5328380" y="5184195"/>
              <a:ext cx="2664000" cy="936000"/>
            </a:xfrm>
            <a:custGeom>
              <a:avLst/>
              <a:gdLst>
                <a:gd name="connsiteX0" fmla="*/ 76932 w 3014241"/>
                <a:gd name="connsiteY0" fmla="*/ 0 h 873224"/>
                <a:gd name="connsiteX1" fmla="*/ 189842 w 3014241"/>
                <a:gd name="connsiteY1" fmla="*/ 43196 h 873224"/>
                <a:gd name="connsiteX2" fmla="*/ 2273749 w 3014241"/>
                <a:gd name="connsiteY2" fmla="*/ 367577 h 873224"/>
                <a:gd name="connsiteX3" fmla="*/ 2486079 w 3014241"/>
                <a:gd name="connsiteY3" fmla="*/ 371028 h 873224"/>
                <a:gd name="connsiteX4" fmla="*/ 2588475 w 3014241"/>
                <a:gd name="connsiteY4" fmla="*/ 226758 h 873224"/>
                <a:gd name="connsiteX5" fmla="*/ 3014241 w 3014241"/>
                <a:gd name="connsiteY5" fmla="*/ 661866 h 873224"/>
                <a:gd name="connsiteX6" fmla="*/ 2129644 w 3014241"/>
                <a:gd name="connsiteY6" fmla="*/ 873224 h 873224"/>
                <a:gd name="connsiteX7" fmla="*/ 2243406 w 3014241"/>
                <a:gd name="connsiteY7" fmla="*/ 712940 h 873224"/>
                <a:gd name="connsiteX8" fmla="*/ 2140898 w 3014241"/>
                <a:gd name="connsiteY8" fmla="*/ 708328 h 873224"/>
                <a:gd name="connsiteX9" fmla="*/ 202022 w 3014241"/>
                <a:gd name="connsiteY9" fmla="*/ 391493 h 873224"/>
                <a:gd name="connsiteX10" fmla="*/ 0 w 3014241"/>
                <a:gd name="connsiteY10" fmla="*/ 323099 h 87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4241" h="873224">
                  <a:moveTo>
                    <a:pt x="76932" y="0"/>
                  </a:moveTo>
                  <a:lnTo>
                    <a:pt x="189842" y="43196"/>
                  </a:lnTo>
                  <a:cubicBezTo>
                    <a:pt x="699025" y="219704"/>
                    <a:pt x="1436930" y="340209"/>
                    <a:pt x="2273749" y="367577"/>
                  </a:cubicBezTo>
                  <a:lnTo>
                    <a:pt x="2486079" y="371028"/>
                  </a:lnTo>
                  <a:lnTo>
                    <a:pt x="2588475" y="226758"/>
                  </a:lnTo>
                  <a:lnTo>
                    <a:pt x="3014241" y="661866"/>
                  </a:lnTo>
                  <a:lnTo>
                    <a:pt x="2129644" y="873224"/>
                  </a:lnTo>
                  <a:lnTo>
                    <a:pt x="2243406" y="712940"/>
                  </a:lnTo>
                  <a:lnTo>
                    <a:pt x="2140898" y="708328"/>
                  </a:lnTo>
                  <a:cubicBezTo>
                    <a:pt x="1391133" y="664126"/>
                    <a:pt x="720815" y="551121"/>
                    <a:pt x="202022" y="391493"/>
                  </a:cubicBezTo>
                  <a:lnTo>
                    <a:pt x="0" y="323099"/>
                  </a:lnTo>
                  <a:close/>
                </a:path>
              </a:pathLst>
            </a:custGeom>
            <a:solidFill>
              <a:srgbClr val="00B0F0"/>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t"/>
              <a:endParaRPr kumimoji="0"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任意多边形 76"/>
            <p:cNvSpPr/>
            <p:nvPr/>
          </p:nvSpPr>
          <p:spPr bwMode="auto">
            <a:xfrm>
              <a:off x="746575" y="1223755"/>
              <a:ext cx="720000" cy="900000"/>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3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t"/>
              <a:r>
                <a:rPr kumimoji="0" lang="en-US" altLang="zh-CN" sz="2000" b="1" dirty="0">
                  <a:ea typeface="方正兰亭黑简体" panose="02000000000000000000" pitchFamily="2" charset="-122"/>
                  <a:cs typeface="Times New Roman" panose="02020603050405020304" pitchFamily="18" charset="0"/>
                  <a:sym typeface="Huawei Sans" panose="020C0503030203020204" pitchFamily="34" charset="0"/>
                </a:rPr>
                <a:t>2010</a:t>
              </a:r>
              <a:endParaRPr kumimoji="0" lang="zh-CN" altLang="en-US" sz="2000" b="1" dirty="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11" name="任意多边形 77"/>
            <p:cNvSpPr/>
            <p:nvPr/>
          </p:nvSpPr>
          <p:spPr bwMode="auto">
            <a:xfrm>
              <a:off x="3086835" y="1308552"/>
              <a:ext cx="720000" cy="900000"/>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4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t"/>
              <a:r>
                <a:rPr kumimoji="0" lang="en-US" altLang="zh-CN" sz="2000" b="1" dirty="0">
                  <a:ea typeface="方正兰亭黑简体" panose="02000000000000000000" pitchFamily="2" charset="-122"/>
                  <a:cs typeface="Times New Roman" panose="02020603050405020304" pitchFamily="18" charset="0"/>
                  <a:sym typeface="Huawei Sans" panose="020C0503030203020204" pitchFamily="34" charset="0"/>
                </a:rPr>
                <a:t>2013</a:t>
              </a:r>
              <a:endParaRPr kumimoji="0" lang="zh-CN" altLang="en-US" sz="2000" b="1" dirty="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12" name="任意多边形 78"/>
            <p:cNvSpPr/>
            <p:nvPr/>
          </p:nvSpPr>
          <p:spPr bwMode="auto">
            <a:xfrm>
              <a:off x="5172640" y="2360454"/>
              <a:ext cx="720000" cy="900000"/>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6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t"/>
              <a:r>
                <a:rPr kumimoji="0" lang="en-US" altLang="zh-CN" sz="2000" b="1" dirty="0">
                  <a:ea typeface="方正兰亭黑简体" panose="02000000000000000000" pitchFamily="2" charset="-122"/>
                  <a:cs typeface="Times New Roman" panose="02020603050405020304" pitchFamily="18" charset="0"/>
                  <a:sym typeface="Huawei Sans" panose="020C0503030203020204" pitchFamily="34" charset="0"/>
                </a:rPr>
                <a:t>2016</a:t>
              </a:r>
              <a:endParaRPr kumimoji="0" lang="zh-CN" altLang="en-US" sz="2000" b="1" dirty="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13" name="任意多边形 79"/>
            <p:cNvSpPr/>
            <p:nvPr/>
          </p:nvSpPr>
          <p:spPr bwMode="auto">
            <a:xfrm>
              <a:off x="3671900" y="3707947"/>
              <a:ext cx="720000" cy="900000"/>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8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t"/>
              <a:r>
                <a:rPr kumimoji="0" lang="en-US" altLang="zh-CN" sz="2000" b="1" dirty="0">
                  <a:ea typeface="方正兰亭黑简体" panose="02000000000000000000" pitchFamily="2" charset="-122"/>
                  <a:cs typeface="Times New Roman" panose="02020603050405020304" pitchFamily="18" charset="0"/>
                  <a:sym typeface="Huawei Sans" panose="020C0503030203020204" pitchFamily="34" charset="0"/>
                </a:rPr>
                <a:t>2018</a:t>
              </a:r>
              <a:endParaRPr kumimoji="0" lang="zh-CN" altLang="en-US" sz="2000" b="1" dirty="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14" name="任意多边形 80"/>
            <p:cNvSpPr/>
            <p:nvPr/>
          </p:nvSpPr>
          <p:spPr bwMode="auto">
            <a:xfrm>
              <a:off x="5742130" y="4419110"/>
              <a:ext cx="720000" cy="900000"/>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t"/>
              <a:r>
                <a:rPr kumimoji="0" lang="en-US" altLang="zh-CN" sz="2000" b="1" dirty="0">
                  <a:ea typeface="方正兰亭黑简体" panose="02000000000000000000" pitchFamily="2" charset="-122"/>
                  <a:cs typeface="Times New Roman" panose="02020603050405020304" pitchFamily="18" charset="0"/>
                  <a:sym typeface="Huawei Sans" panose="020C0503030203020204" pitchFamily="34" charset="0"/>
                </a:rPr>
                <a:t>2019</a:t>
              </a:r>
              <a:endParaRPr kumimoji="0" lang="zh-CN" altLang="en-US" sz="2000" b="1" dirty="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15" name="文本框 83"/>
            <p:cNvSpPr txBox="1"/>
            <p:nvPr/>
          </p:nvSpPr>
          <p:spPr bwMode="auto">
            <a:xfrm>
              <a:off x="341530" y="2230137"/>
              <a:ext cx="1440160" cy="6703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a:buFont typeface="Arial" panose="020B0604020202020204" pitchFamily="34" charset="0"/>
                <a:buChar char="•"/>
              </a:pPr>
              <a:r>
                <a:rPr lang="zh-CN" altLang="en-US" sz="2000" b="1" dirty="0">
                  <a:ea typeface="楷体" panose="02010609060101010101" pitchFamily="49" charset="-122"/>
                  <a:cs typeface="Times New Roman" panose="02020603050405020304" pitchFamily="18" charset="0"/>
                  <a:sym typeface="Huawei Sans" panose="020C0503030203020204" pitchFamily="34" charset="0"/>
                </a:rPr>
                <a:t>高性能计算项目立项。</a:t>
              </a:r>
            </a:p>
          </p:txBody>
        </p:sp>
        <p:sp>
          <p:nvSpPr>
            <p:cNvPr id="16" name="文本框 84"/>
            <p:cNvSpPr txBox="1"/>
            <p:nvPr/>
          </p:nvSpPr>
          <p:spPr bwMode="auto">
            <a:xfrm>
              <a:off x="3904967" y="1345103"/>
              <a:ext cx="4168823" cy="6703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2000" b="1" dirty="0">
                  <a:ea typeface="楷体" panose="02010609060101010101" pitchFamily="49" charset="-122"/>
                  <a:cs typeface="Times New Roman" panose="02020603050405020304" pitchFamily="18" charset="0"/>
                  <a:sym typeface="Huawei Sans" panose="020C0503030203020204" pitchFamily="34" charset="0"/>
                </a:rPr>
                <a:t>2013-2016</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a:t>
              </a:r>
              <a:r>
                <a:rPr lang="en-US" altLang="zh-CN" sz="2000" b="1" dirty="0">
                  <a:ea typeface="楷体" panose="02010609060101010101" pitchFamily="49" charset="-122"/>
                  <a:cs typeface="Times New Roman" panose="02020603050405020304" pitchFamily="18" charset="0"/>
                  <a:sym typeface="Huawei Sans" panose="020C0503030203020204" pitchFamily="34" charset="0"/>
                </a:rPr>
                <a:t>EulerOS 1.x </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开始在华为企业存储、无线控制器、</a:t>
              </a:r>
              <a:r>
                <a:rPr lang="en-US" altLang="zh-CN" sz="2000" b="1" dirty="0">
                  <a:ea typeface="楷体" panose="02010609060101010101" pitchFamily="49" charset="-122"/>
                  <a:cs typeface="Times New Roman" panose="02020603050405020304" pitchFamily="18" charset="0"/>
                  <a:sym typeface="Huawei Sans" panose="020C0503030203020204" pitchFamily="34" charset="0"/>
                </a:rPr>
                <a:t>Cloud Edge</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等产品上应用</a:t>
              </a:r>
            </a:p>
          </p:txBody>
        </p:sp>
        <p:sp>
          <p:nvSpPr>
            <p:cNvPr id="17" name="文本框 85"/>
            <p:cNvSpPr txBox="1"/>
            <p:nvPr/>
          </p:nvSpPr>
          <p:spPr bwMode="auto">
            <a:xfrm>
              <a:off x="1691680" y="2370681"/>
              <a:ext cx="2422900" cy="125621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a:buFont typeface="Arial" panose="020B0604020202020204" pitchFamily="34" charset="0"/>
                <a:buChar char="•"/>
              </a:pPr>
              <a:r>
                <a:rPr lang="zh-CN" altLang="en-US" sz="2000" b="1" dirty="0">
                  <a:ea typeface="楷体" panose="02010609060101010101" pitchFamily="49" charset="-122"/>
                  <a:cs typeface="Times New Roman" panose="02020603050405020304" pitchFamily="18" charset="0"/>
                  <a:sym typeface="Huawei Sans" panose="020C0503030203020204" pitchFamily="34" charset="0"/>
                </a:rPr>
                <a:t>落地存储全系列产品、无线控制器、</a:t>
              </a:r>
              <a:r>
                <a:rPr lang="en-US" altLang="zh-CN" sz="2000" b="1" dirty="0">
                  <a:ea typeface="楷体" panose="02010609060101010101" pitchFamily="49" charset="-122"/>
                  <a:cs typeface="Times New Roman" panose="02020603050405020304" pitchFamily="18" charset="0"/>
                  <a:sym typeface="Huawei Sans" panose="020C0503030203020204" pitchFamily="34" charset="0"/>
                </a:rPr>
                <a:t>Cloud Edge</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管理面</a:t>
              </a:r>
              <a:endParaRPr lang="en-US" altLang="zh-CN" sz="2000" b="1" dirty="0">
                <a:ea typeface="楷体" panose="02010609060101010101" pitchFamily="49" charset="-122"/>
                <a:cs typeface="Times New Roman" panose="02020603050405020304" pitchFamily="18" charset="0"/>
                <a:sym typeface="Huawei Sans" panose="020C0503030203020204" pitchFamily="34" charset="0"/>
              </a:endParaRPr>
            </a:p>
            <a:p>
              <a:pPr marL="285750" indent="-285750">
                <a:buFont typeface="Arial" panose="020B0604020202020204" pitchFamily="34" charset="0"/>
                <a:buChar char="•"/>
              </a:pPr>
              <a:r>
                <a:rPr lang="zh-CN" altLang="en-US" sz="2000" b="1" dirty="0">
                  <a:ea typeface="楷体" panose="02010609060101010101" pitchFamily="49" charset="-122"/>
                  <a:cs typeface="Times New Roman" panose="02020603050405020304" pitchFamily="18" charset="0"/>
                  <a:sym typeface="Huawei Sans" panose="020C0503030203020204" pitchFamily="34" charset="0"/>
                </a:rPr>
                <a:t>国内金融联合创新项目</a:t>
              </a:r>
            </a:p>
          </p:txBody>
        </p:sp>
        <p:sp>
          <p:nvSpPr>
            <p:cNvPr id="18" name="文本框 86"/>
            <p:cNvSpPr txBox="1"/>
            <p:nvPr/>
          </p:nvSpPr>
          <p:spPr bwMode="auto">
            <a:xfrm>
              <a:off x="1063699" y="5345898"/>
              <a:ext cx="3892239" cy="96325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2000" b="1" dirty="0">
                  <a:ea typeface="楷体" panose="02010609060101010101" pitchFamily="49" charset="-122"/>
                  <a:cs typeface="Times New Roman" panose="02020603050405020304" pitchFamily="18" charset="0"/>
                  <a:sym typeface="Huawei Sans" panose="020C0503030203020204" pitchFamily="34" charset="0"/>
                </a:rPr>
                <a:t>2016-2019</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a:t>
              </a:r>
              <a:r>
                <a:rPr lang="en-US" altLang="zh-CN" sz="2000" b="1" dirty="0">
                  <a:ea typeface="楷体" panose="02010609060101010101" pitchFamily="49" charset="-122"/>
                  <a:cs typeface="Times New Roman" panose="02020603050405020304" pitchFamily="18" charset="0"/>
                  <a:sym typeface="Huawei Sans" panose="020C0503030203020204" pitchFamily="34" charset="0"/>
                </a:rPr>
                <a:t>EulerOS 2.x </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开始在华为消费者云、公有云</a:t>
              </a:r>
              <a:r>
                <a:rPr lang="en-US" altLang="zh-CN" sz="2000" b="1" dirty="0">
                  <a:ea typeface="楷体" panose="02010609060101010101" pitchFamily="49" charset="-122"/>
                  <a:cs typeface="Times New Roman" panose="02020603050405020304" pitchFamily="18" charset="0"/>
                  <a:sym typeface="Huawei Sans" panose="020C0503030203020204" pitchFamily="34" charset="0"/>
                </a:rPr>
                <a:t>/</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私有云、</a:t>
              </a:r>
              <a:r>
                <a:rPr lang="en-US" altLang="zh-CN" sz="2000" b="1" dirty="0">
                  <a:ea typeface="楷体" panose="02010609060101010101" pitchFamily="49" charset="-122"/>
                  <a:cs typeface="Times New Roman" panose="02020603050405020304" pitchFamily="18" charset="0"/>
                  <a:sym typeface="Huawei Sans" panose="020C0503030203020204" pitchFamily="34" charset="0"/>
                </a:rPr>
                <a:t>NFV</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、分布式存储、服务器、云核心网解决方案中应用。</a:t>
              </a:r>
            </a:p>
          </p:txBody>
        </p:sp>
        <p:sp>
          <p:nvSpPr>
            <p:cNvPr id="19" name="文本框 87"/>
            <p:cNvSpPr txBox="1"/>
            <p:nvPr/>
          </p:nvSpPr>
          <p:spPr bwMode="auto">
            <a:xfrm>
              <a:off x="341531" y="3979198"/>
              <a:ext cx="3330370" cy="96325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a:buFont typeface="Arial" panose="020B0604020202020204" pitchFamily="34" charset="0"/>
                <a:buChar char="•"/>
              </a:pPr>
              <a:r>
                <a:rPr lang="zh-CN" altLang="en-US" sz="2000" b="1" dirty="0">
                  <a:ea typeface="楷体" panose="02010609060101010101" pitchFamily="49" charset="-122"/>
                  <a:cs typeface="Times New Roman" panose="02020603050405020304" pitchFamily="18" charset="0"/>
                  <a:sym typeface="Huawei Sans" panose="020C0503030203020204" pitchFamily="34" charset="0"/>
                </a:rPr>
                <a:t>上线德电、法电、西班牙电信、华为云等；</a:t>
              </a:r>
              <a:endParaRPr lang="en-US" altLang="zh-CN" sz="2000" b="1" dirty="0">
                <a:ea typeface="楷体" panose="02010609060101010101" pitchFamily="49" charset="-122"/>
                <a:cs typeface="Times New Roman" panose="02020603050405020304" pitchFamily="18" charset="0"/>
                <a:sym typeface="Huawei Sans" panose="020C0503030203020204" pitchFamily="34" charset="0"/>
              </a:endParaRPr>
            </a:p>
            <a:p>
              <a:pPr marL="285750" indent="-285750">
                <a:buFont typeface="Arial" panose="020B0604020202020204" pitchFamily="34" charset="0"/>
                <a:buChar char="•"/>
              </a:pPr>
              <a:r>
                <a:rPr lang="en-US" altLang="zh-CN" sz="2000" b="1" dirty="0">
                  <a:ea typeface="楷体" panose="02010609060101010101" pitchFamily="49" charset="-122"/>
                  <a:cs typeface="Times New Roman" panose="02020603050405020304" pitchFamily="18" charset="0"/>
                  <a:sym typeface="Huawei Sans" panose="020C0503030203020204" pitchFamily="34" charset="0"/>
                </a:rPr>
                <a:t>ARM64</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版本落地华为云数据中心。</a:t>
              </a:r>
            </a:p>
          </p:txBody>
        </p:sp>
        <p:sp>
          <p:nvSpPr>
            <p:cNvPr id="20" name="文本框 88"/>
            <p:cNvSpPr txBox="1"/>
            <p:nvPr/>
          </p:nvSpPr>
          <p:spPr bwMode="auto">
            <a:xfrm>
              <a:off x="5892719" y="2289043"/>
              <a:ext cx="3112853" cy="125621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a:buFont typeface="Arial" panose="020B0604020202020204" pitchFamily="34" charset="0"/>
                <a:buChar char="•"/>
              </a:pPr>
              <a:r>
                <a:rPr lang="zh-CN" altLang="en-US" sz="2000" b="1" dirty="0">
                  <a:ea typeface="楷体" panose="02010609060101010101" pitchFamily="49" charset="-122"/>
                  <a:cs typeface="Times New Roman" panose="02020603050405020304" pitchFamily="18" charset="0"/>
                  <a:sym typeface="Huawei Sans" panose="020C0503030203020204" pitchFamily="34" charset="0"/>
                </a:rPr>
                <a:t>昆仑</a:t>
              </a:r>
              <a:r>
                <a:rPr lang="en-US" altLang="zh-CN" sz="2000" b="1" dirty="0">
                  <a:ea typeface="楷体" panose="02010609060101010101" pitchFamily="49" charset="-122"/>
                  <a:cs typeface="Times New Roman" panose="02020603050405020304" pitchFamily="18" charset="0"/>
                  <a:sym typeface="Huawei Sans" panose="020C0503030203020204" pitchFamily="34" charset="0"/>
                </a:rPr>
                <a:t>32</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路高端服务器，竞争力业界领先；</a:t>
              </a:r>
              <a:endParaRPr lang="en-US" altLang="zh-CN" sz="2000" b="1" dirty="0">
                <a:ea typeface="楷体" panose="02010609060101010101" pitchFamily="49" charset="-122"/>
                <a:cs typeface="Times New Roman" panose="02020603050405020304" pitchFamily="18" charset="0"/>
                <a:sym typeface="Huawei Sans" panose="020C0503030203020204" pitchFamily="34" charset="0"/>
              </a:endParaRPr>
            </a:p>
            <a:p>
              <a:pPr marL="285750" indent="-285750">
                <a:buFont typeface="Arial" panose="020B0604020202020204" pitchFamily="34" charset="0"/>
                <a:buChar char="•"/>
              </a:pPr>
              <a:r>
                <a:rPr lang="zh-CN" altLang="en-US" sz="2000" b="1" dirty="0">
                  <a:ea typeface="楷体" panose="02010609060101010101" pitchFamily="49" charset="-122"/>
                  <a:cs typeface="Times New Roman" panose="02020603050405020304" pitchFamily="18" charset="0"/>
                  <a:sym typeface="Huawei Sans" panose="020C0503030203020204" pitchFamily="34" charset="0"/>
                </a:rPr>
                <a:t>业界首款</a:t>
              </a:r>
              <a:r>
                <a:rPr lang="en-US" altLang="zh-CN" sz="2000" b="1" dirty="0">
                  <a:ea typeface="楷体" panose="02010609060101010101" pitchFamily="49" charset="-122"/>
                  <a:cs typeface="Times New Roman" panose="02020603050405020304" pitchFamily="18" charset="0"/>
                  <a:sym typeface="Huawei Sans" panose="020C0503030203020204" pitchFamily="34" charset="0"/>
                </a:rPr>
                <a:t>ARM</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芯片的企业级存储，成本下降</a:t>
              </a:r>
              <a:r>
                <a:rPr lang="en-US" altLang="zh-CN" sz="2000" b="1" dirty="0">
                  <a:ea typeface="楷体" panose="02010609060101010101" pitchFamily="49" charset="-122"/>
                  <a:cs typeface="Times New Roman" panose="02020603050405020304" pitchFamily="18" charset="0"/>
                  <a:sym typeface="Huawei Sans" panose="020C0503030203020204" pitchFamily="34" charset="0"/>
                </a:rPr>
                <a:t>25% </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a:t>
              </a:r>
            </a:p>
          </p:txBody>
        </p:sp>
        <p:sp>
          <p:nvSpPr>
            <p:cNvPr id="21" name="文本框 89"/>
            <p:cNvSpPr txBox="1"/>
            <p:nvPr/>
          </p:nvSpPr>
          <p:spPr bwMode="auto">
            <a:xfrm>
              <a:off x="6484133" y="4495296"/>
              <a:ext cx="2453352" cy="6703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a:buFont typeface="Arial" panose="020B0604020202020204" pitchFamily="34" charset="0"/>
                <a:buChar char="•"/>
              </a:pPr>
              <a:r>
                <a:rPr lang="en-US" altLang="zh-CN" sz="2000" b="1" dirty="0" err="1">
                  <a:ea typeface="楷体" panose="02010609060101010101" pitchFamily="49" charset="-122"/>
                  <a:cs typeface="Times New Roman" panose="02020603050405020304" pitchFamily="18" charset="0"/>
                  <a:sym typeface="Huawei Sans" panose="020C0503030203020204" pitchFamily="34" charset="0"/>
                </a:rPr>
                <a:t>openEuler</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社区运营；</a:t>
              </a:r>
              <a:endParaRPr lang="en-US" altLang="zh-CN" sz="2000" b="1" dirty="0">
                <a:ea typeface="楷体" panose="02010609060101010101" pitchFamily="49" charset="-122"/>
                <a:cs typeface="Times New Roman" panose="02020603050405020304" pitchFamily="18" charset="0"/>
                <a:sym typeface="Huawei Sans" panose="020C0503030203020204" pitchFamily="34" charset="0"/>
              </a:endParaRPr>
            </a:p>
            <a:p>
              <a:pPr marL="285750" indent="-285750">
                <a:buFont typeface="Arial" panose="020B0604020202020204" pitchFamily="34" charset="0"/>
                <a:buChar char="•"/>
              </a:pPr>
              <a:r>
                <a:rPr lang="en-US" altLang="zh-CN" sz="2000" b="1" dirty="0">
                  <a:ea typeface="楷体" panose="02010609060101010101" pitchFamily="49" charset="-122"/>
                  <a:cs typeface="Times New Roman" panose="02020603050405020304" pitchFamily="18" charset="0"/>
                  <a:sym typeface="Huawei Sans" panose="020C0503030203020204" pitchFamily="34" charset="0"/>
                </a:rPr>
                <a:t>EulerOS</a:t>
              </a:r>
              <a:r>
                <a:rPr lang="zh-CN" altLang="en-US" sz="2000" b="1" dirty="0">
                  <a:ea typeface="楷体" panose="02010609060101010101" pitchFamily="49" charset="-122"/>
                  <a:cs typeface="Times New Roman" panose="02020603050405020304" pitchFamily="18" charset="0"/>
                  <a:sym typeface="Huawei Sans" panose="020C0503030203020204" pitchFamily="34" charset="0"/>
                </a:rPr>
                <a:t>开源。</a:t>
              </a:r>
            </a:p>
          </p:txBody>
        </p:sp>
      </p:grpSp>
      <p:pic>
        <p:nvPicPr>
          <p:cNvPr id="3" name="图片 2">
            <a:extLst>
              <a:ext uri="{FF2B5EF4-FFF2-40B4-BE49-F238E27FC236}">
                <a16:creationId xmlns:a16="http://schemas.microsoft.com/office/drawing/2014/main" id="{FA26A17D-103A-E271-9876-DAF460AF9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440" y="188640"/>
            <a:ext cx="1800000" cy="604799"/>
          </a:xfrm>
          <a:prstGeom prst="rect">
            <a:avLst/>
          </a:prstGeom>
        </p:spPr>
      </p:pic>
    </p:spTree>
    <p:extLst>
      <p:ext uri="{BB962C8B-B14F-4D97-AF65-F5344CB8AC3E}">
        <p14:creationId xmlns:p14="http://schemas.microsoft.com/office/powerpoint/2010/main" val="1626839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OpenEuler</a:t>
            </a:r>
            <a:r>
              <a:rPr lang="zh-CN" altLang="en-US" dirty="0"/>
              <a:t>和主流</a:t>
            </a:r>
            <a:r>
              <a:rPr lang="en-US" altLang="zh-CN" dirty="0"/>
              <a:t>OS</a:t>
            </a:r>
            <a:r>
              <a:rPr lang="zh-CN" altLang="en-US" dirty="0"/>
              <a:t>系的关系</a:t>
            </a:r>
          </a:p>
        </p:txBody>
      </p:sp>
      <p:sp>
        <p:nvSpPr>
          <p:cNvPr id="4" name="灯片编号占位符 3"/>
          <p:cNvSpPr>
            <a:spLocks noGrp="1"/>
          </p:cNvSpPr>
          <p:nvPr>
            <p:ph type="sldNum" sz="quarter" idx="10"/>
          </p:nvPr>
        </p:nvSpPr>
        <p:spPr/>
        <p:txBody>
          <a:bodyPr/>
          <a:lstStyle/>
          <a:p>
            <a:fld id="{E0A12821-228B-4CE7-BC87-D52B279A8EEE}" type="slidenum">
              <a:rPr lang="en-US" altLang="zh-CN" smtClean="0"/>
              <a:pPr/>
              <a:t>82</a:t>
            </a:fld>
            <a:endParaRPr lang="en-US" altLang="zh-CN" dirty="0"/>
          </a:p>
        </p:txBody>
      </p:sp>
      <p:sp>
        <p:nvSpPr>
          <p:cNvPr id="24" name="圆角矩形 83"/>
          <p:cNvSpPr/>
          <p:nvPr/>
        </p:nvSpPr>
        <p:spPr>
          <a:xfrm>
            <a:off x="8121224" y="1088741"/>
            <a:ext cx="3805175" cy="5175575"/>
          </a:xfrm>
          <a:prstGeom prst="roundRect">
            <a:avLst>
              <a:gd name="adj" fmla="val 3787"/>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0000FF"/>
              </a:buClr>
              <a:buSzPct val="80000"/>
              <a:buFont typeface="Wingdings" panose="05000000000000000000" pitchFamily="2" charset="2"/>
              <a:buChar char="n"/>
            </a:pPr>
            <a:r>
              <a:rPr lang="en-US" altLang="zh-CN" b="1" kern="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openEuler</a:t>
            </a:r>
            <a:r>
              <a:rPr lang="zh-CN" altLang="en-US"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与</a:t>
            </a:r>
            <a:r>
              <a:rPr lang="en-US" altLang="zh-CN"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SuSE</a:t>
            </a:r>
            <a:r>
              <a:rPr lang="zh-CN" altLang="en-US"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kern="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Debian</a:t>
            </a:r>
            <a:r>
              <a:rPr lang="zh-CN" altLang="en-US"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kern="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RedHat</a:t>
            </a:r>
            <a:r>
              <a:rPr lang="zh-CN" altLang="en-US"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的上游社区都是</a:t>
            </a:r>
            <a:r>
              <a:rPr lang="en-US" altLang="zh-CN"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kernel</a:t>
            </a:r>
            <a:r>
              <a:rPr lang="zh-CN" altLang="en-US"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社区</a:t>
            </a:r>
            <a:br>
              <a:rPr lang="en-US" altLang="zh-CN"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b="1" kern="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www.kernel.org</a:t>
            </a:r>
          </a:p>
          <a:p>
            <a:pPr marL="285750" indent="-285750">
              <a:lnSpc>
                <a:spcPct val="150000"/>
              </a:lnSpc>
              <a:buClr>
                <a:srgbClr val="0000FF"/>
              </a:buClr>
              <a:buSzPct val="80000"/>
              <a:buFont typeface="Wingdings" panose="05000000000000000000" pitchFamily="2" charset="2"/>
              <a:buChar char="n"/>
            </a:pPr>
            <a:r>
              <a:rPr lang="en-US" altLang="zh-CN"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kern="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openEuler</a:t>
            </a:r>
            <a:r>
              <a:rPr lang="zh-CN" altLang="en-US"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社区发行</a:t>
            </a:r>
            <a:r>
              <a:rPr lang="en-US" altLang="zh-CN"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LTS</a:t>
            </a:r>
            <a:r>
              <a:rPr lang="zh-CN" altLang="en-US"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免费版本，使能</a:t>
            </a:r>
            <a:r>
              <a:rPr lang="en-US" altLang="zh-CN"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OSV</a:t>
            </a:r>
            <a:r>
              <a:rPr lang="zh-CN" altLang="en-US"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发展商业发行版，如麒麟软件、普华、中科软、万里开源等</a:t>
            </a:r>
            <a:endParaRPr lang="en-US" altLang="zh-CN"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圆角矩形 84"/>
          <p:cNvSpPr/>
          <p:nvPr/>
        </p:nvSpPr>
        <p:spPr>
          <a:xfrm>
            <a:off x="470375" y="998731"/>
            <a:ext cx="1057275" cy="628000"/>
          </a:xfrm>
          <a:prstGeom prst="roundRect">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Linux Kernel</a:t>
            </a:r>
          </a:p>
        </p:txBody>
      </p:sp>
      <p:sp>
        <p:nvSpPr>
          <p:cNvPr id="26" name="圆角矩形 85"/>
          <p:cNvSpPr/>
          <p:nvPr/>
        </p:nvSpPr>
        <p:spPr>
          <a:xfrm>
            <a:off x="1235459" y="1923171"/>
            <a:ext cx="1224000" cy="778038"/>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红帽</a:t>
            </a:r>
            <a:endParaRPr lang="en-US" altLang="zh-CN"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圆角矩形 86"/>
          <p:cNvSpPr/>
          <p:nvPr/>
        </p:nvSpPr>
        <p:spPr>
          <a:xfrm>
            <a:off x="1280464" y="3175546"/>
            <a:ext cx="1224000" cy="778038"/>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Debian</a:t>
            </a:r>
            <a:endParaRPr lang="en-US" altLang="zh-CN"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圆角矩形 87"/>
          <p:cNvSpPr/>
          <p:nvPr/>
        </p:nvSpPr>
        <p:spPr>
          <a:xfrm>
            <a:off x="1280464" y="4226137"/>
            <a:ext cx="1224000" cy="778038"/>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SuSE</a:t>
            </a:r>
          </a:p>
        </p:txBody>
      </p:sp>
      <p:sp>
        <p:nvSpPr>
          <p:cNvPr id="29" name="圆角矩形 88"/>
          <p:cNvSpPr/>
          <p:nvPr/>
        </p:nvSpPr>
        <p:spPr>
          <a:xfrm>
            <a:off x="1280464" y="5373376"/>
            <a:ext cx="1224000" cy="778038"/>
          </a:xfrm>
          <a:prstGeom prst="roundRect">
            <a:avLst/>
          </a:prstGeom>
          <a:solidFill>
            <a:srgbClr val="FFC00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openEuler</a:t>
            </a:r>
            <a:endParaRPr lang="en-US" altLang="zh-CN" sz="16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圆角矩形 89"/>
          <p:cNvSpPr/>
          <p:nvPr/>
        </p:nvSpPr>
        <p:spPr>
          <a:xfrm>
            <a:off x="3818915" y="1848782"/>
            <a:ext cx="1512000" cy="360000"/>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fedora</a:t>
            </a:r>
          </a:p>
        </p:txBody>
      </p:sp>
      <p:sp>
        <p:nvSpPr>
          <p:cNvPr id="31" name="圆角矩形 90"/>
          <p:cNvSpPr/>
          <p:nvPr/>
        </p:nvSpPr>
        <p:spPr>
          <a:xfrm>
            <a:off x="3274311" y="3393229"/>
            <a:ext cx="1512000" cy="360000"/>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ubuntu</a:t>
            </a:r>
            <a:endParaRPr lang="en-US" altLang="zh-CN"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2" name="圆角矩形 91"/>
          <p:cNvSpPr/>
          <p:nvPr/>
        </p:nvSpPr>
        <p:spPr>
          <a:xfrm>
            <a:off x="4133950" y="4194085"/>
            <a:ext cx="1512000" cy="360000"/>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SLES</a:t>
            </a:r>
          </a:p>
        </p:txBody>
      </p:sp>
      <p:sp>
        <p:nvSpPr>
          <p:cNvPr id="33" name="圆角矩形 92"/>
          <p:cNvSpPr/>
          <p:nvPr/>
        </p:nvSpPr>
        <p:spPr>
          <a:xfrm>
            <a:off x="3503880" y="5598441"/>
            <a:ext cx="1512000" cy="360000"/>
          </a:xfrm>
          <a:prstGeom prst="roundRect">
            <a:avLst/>
          </a:prstGeom>
          <a:solidFill>
            <a:srgbClr val="FFC00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openEuler</a:t>
            </a:r>
            <a:endParaRPr lang="en-US" altLang="zh-CN"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4" name="圆角矩形 93"/>
          <p:cNvSpPr/>
          <p:nvPr/>
        </p:nvSpPr>
        <p:spPr>
          <a:xfrm>
            <a:off x="3863920" y="2539335"/>
            <a:ext cx="1512000" cy="360000"/>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RHEL</a:t>
            </a:r>
          </a:p>
        </p:txBody>
      </p:sp>
      <p:sp>
        <p:nvSpPr>
          <p:cNvPr id="35" name="圆角矩形 94"/>
          <p:cNvSpPr/>
          <p:nvPr/>
        </p:nvSpPr>
        <p:spPr>
          <a:xfrm>
            <a:off x="4133950" y="4761996"/>
            <a:ext cx="1512000" cy="360000"/>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OpenSuSE</a:t>
            </a:r>
            <a:endParaRPr lang="en-US" altLang="zh-CN"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 name="圆角矩形 95"/>
          <p:cNvSpPr/>
          <p:nvPr/>
        </p:nvSpPr>
        <p:spPr>
          <a:xfrm>
            <a:off x="6419115" y="2539335"/>
            <a:ext cx="1162050" cy="360000"/>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CentOS</a:t>
            </a:r>
          </a:p>
        </p:txBody>
      </p:sp>
      <p:grpSp>
        <p:nvGrpSpPr>
          <p:cNvPr id="37" name="组合 36"/>
          <p:cNvGrpSpPr/>
          <p:nvPr/>
        </p:nvGrpSpPr>
        <p:grpSpPr>
          <a:xfrm>
            <a:off x="1016505" y="1626731"/>
            <a:ext cx="291077" cy="4108296"/>
            <a:chOff x="-938701" y="1482554"/>
            <a:chExt cx="519843" cy="4108296"/>
          </a:xfrm>
        </p:grpSpPr>
        <p:cxnSp>
          <p:nvCxnSpPr>
            <p:cNvPr id="38" name="肘形连接符 98"/>
            <p:cNvCxnSpPr>
              <a:cxnSpLocks/>
            </p:cNvCxnSpPr>
            <p:nvPr/>
          </p:nvCxnSpPr>
          <p:spPr>
            <a:xfrm rot="16200000" flipH="1">
              <a:off x="-1070292" y="1614145"/>
              <a:ext cx="685460" cy="42227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99"/>
            <p:cNvCxnSpPr/>
            <p:nvPr/>
          </p:nvCxnSpPr>
          <p:spPr>
            <a:xfrm rot="16200000" flipH="1">
              <a:off x="-1342816" y="2575469"/>
              <a:ext cx="1260000" cy="450055"/>
            </a:xfrm>
            <a:prstGeom prst="bentConnector3">
              <a:avLst>
                <a:gd name="adj1" fmla="val 10021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100"/>
            <p:cNvCxnSpPr/>
            <p:nvPr/>
          </p:nvCxnSpPr>
          <p:spPr>
            <a:xfrm rot="16200000" flipH="1">
              <a:off x="-1396817" y="3478405"/>
              <a:ext cx="1441570" cy="514348"/>
            </a:xfrm>
            <a:prstGeom prst="bentConnector3">
              <a:avLst>
                <a:gd name="adj1" fmla="val 10021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101"/>
            <p:cNvCxnSpPr/>
            <p:nvPr/>
          </p:nvCxnSpPr>
          <p:spPr>
            <a:xfrm rot="16200000" flipH="1">
              <a:off x="-1429248" y="4645038"/>
              <a:ext cx="1441570" cy="450054"/>
            </a:xfrm>
            <a:prstGeom prst="bentConnector3">
              <a:avLst>
                <a:gd name="adj1" fmla="val 10021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直接连接符 102"/>
          <p:cNvCxnSpPr>
            <a:stCxn id="26" idx="3"/>
          </p:cNvCxnSpPr>
          <p:nvPr/>
        </p:nvCxnSpPr>
        <p:spPr>
          <a:xfrm flipH="1">
            <a:off x="2416561" y="2312190"/>
            <a:ext cx="4289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2459459" y="2028782"/>
            <a:ext cx="1404461" cy="690553"/>
            <a:chOff x="935438" y="1884605"/>
            <a:chExt cx="1404461" cy="690553"/>
          </a:xfrm>
        </p:grpSpPr>
        <p:cxnSp>
          <p:nvCxnSpPr>
            <p:cNvPr id="44" name="肘形连接符 103"/>
            <p:cNvCxnSpPr>
              <a:stCxn id="26" idx="3"/>
              <a:endCxn id="30" idx="1"/>
            </p:cNvCxnSpPr>
            <p:nvPr/>
          </p:nvCxnSpPr>
          <p:spPr>
            <a:xfrm flipV="1">
              <a:off x="935438" y="1884605"/>
              <a:ext cx="1359456" cy="283408"/>
            </a:xfrm>
            <a:prstGeom prst="bentConnector3">
              <a:avLst>
                <a:gd name="adj1" fmla="val 3201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104"/>
            <p:cNvCxnSpPr>
              <a:stCxn id="26" idx="3"/>
              <a:endCxn id="34" idx="1"/>
            </p:cNvCxnSpPr>
            <p:nvPr/>
          </p:nvCxnSpPr>
          <p:spPr>
            <a:xfrm>
              <a:off x="935438" y="2168013"/>
              <a:ext cx="1404461" cy="407145"/>
            </a:xfrm>
            <a:prstGeom prst="bentConnector3">
              <a:avLst>
                <a:gd name="adj1" fmla="val 3082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2558552" y="4374105"/>
            <a:ext cx="1511999" cy="532820"/>
            <a:chOff x="1781562" y="4306906"/>
            <a:chExt cx="513989" cy="532820"/>
          </a:xfrm>
        </p:grpSpPr>
        <p:cxnSp>
          <p:nvCxnSpPr>
            <p:cNvPr id="48" name="肘形连接符 106"/>
            <p:cNvCxnSpPr>
              <a:stCxn id="28" idx="3"/>
            </p:cNvCxnSpPr>
            <p:nvPr/>
          </p:nvCxnSpPr>
          <p:spPr>
            <a:xfrm flipV="1">
              <a:off x="1781563" y="4306906"/>
              <a:ext cx="513988" cy="224906"/>
            </a:xfrm>
            <a:prstGeom prst="bentConnector3">
              <a:avLst>
                <a:gd name="adj1" fmla="val 2644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107"/>
            <p:cNvCxnSpPr>
              <a:stCxn id="28" idx="3"/>
            </p:cNvCxnSpPr>
            <p:nvPr/>
          </p:nvCxnSpPr>
          <p:spPr>
            <a:xfrm>
              <a:off x="1781562" y="4531812"/>
              <a:ext cx="513989" cy="307914"/>
            </a:xfrm>
            <a:prstGeom prst="bentConnector3">
              <a:avLst>
                <a:gd name="adj1" fmla="val 2644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1" name="直接箭头连接符 111"/>
          <p:cNvCxnSpPr>
            <a:stCxn id="34" idx="3"/>
            <a:endCxn id="36" idx="1"/>
          </p:cNvCxnSpPr>
          <p:nvPr/>
        </p:nvCxnSpPr>
        <p:spPr>
          <a:xfrm>
            <a:off x="5375920" y="2719335"/>
            <a:ext cx="10431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117"/>
          <p:cNvSpPr txBox="1"/>
          <p:nvPr/>
        </p:nvSpPr>
        <p:spPr>
          <a:xfrm>
            <a:off x="5385449" y="2367312"/>
            <a:ext cx="908740" cy="360000"/>
          </a:xfrm>
          <a:prstGeom prst="rect">
            <a:avLst/>
          </a:prstGeom>
          <a:noFill/>
        </p:spPr>
        <p:txBody>
          <a:bodyPr wrap="square" rtlCol="0">
            <a:spAutoFit/>
          </a:bodyPr>
          <a:lstStyle/>
          <a:p>
            <a:pPr fontAlgn="auto">
              <a:spcBef>
                <a:spcPts val="0"/>
              </a:spcBef>
              <a:spcAft>
                <a:spcPts val="0"/>
              </a:spcAft>
            </a:pPr>
            <a:r>
              <a:rPr lang="zh-CN" altLang="en-US" sz="1600" b="1" kern="0" dirty="0">
                <a:solidFill>
                  <a:srgbClr val="000000"/>
                </a:solidFill>
                <a:ea typeface="楷体" panose="02010609060101010101" pitchFamily="49" charset="-122"/>
                <a:cs typeface="Times New Roman" panose="02020603050405020304" pitchFamily="18" charset="0"/>
              </a:rPr>
              <a:t>免费版</a:t>
            </a:r>
          </a:p>
        </p:txBody>
      </p:sp>
      <p:sp>
        <p:nvSpPr>
          <p:cNvPr id="53" name="文本框 118"/>
          <p:cNvSpPr txBox="1"/>
          <p:nvPr/>
        </p:nvSpPr>
        <p:spPr>
          <a:xfrm>
            <a:off x="2855640" y="1675998"/>
            <a:ext cx="1008000" cy="360000"/>
          </a:xfrm>
          <a:prstGeom prst="rect">
            <a:avLst/>
          </a:prstGeom>
          <a:noFill/>
        </p:spPr>
        <p:txBody>
          <a:bodyPr wrap="square" rtlCol="0">
            <a:spAutoFit/>
          </a:bodyPr>
          <a:lstStyle/>
          <a:p>
            <a:pPr fontAlgn="auto">
              <a:spcBef>
                <a:spcPts val="0"/>
              </a:spcBef>
              <a:spcAft>
                <a:spcPts val="0"/>
              </a:spcAft>
            </a:pPr>
            <a:r>
              <a:rPr lang="zh-CN" altLang="en-US" sz="1600" b="1" kern="0" dirty="0">
                <a:solidFill>
                  <a:srgbClr val="000000"/>
                </a:solidFill>
                <a:ea typeface="楷体" panose="02010609060101010101" pitchFamily="49" charset="-122"/>
                <a:cs typeface="Times New Roman" panose="02020603050405020304" pitchFamily="18" charset="0"/>
              </a:rPr>
              <a:t>社区版</a:t>
            </a:r>
          </a:p>
        </p:txBody>
      </p:sp>
      <p:sp>
        <p:nvSpPr>
          <p:cNvPr id="54" name="文本框 119"/>
          <p:cNvSpPr txBox="1"/>
          <p:nvPr/>
        </p:nvSpPr>
        <p:spPr>
          <a:xfrm>
            <a:off x="2855640" y="2348880"/>
            <a:ext cx="1008000" cy="360000"/>
          </a:xfrm>
          <a:prstGeom prst="rect">
            <a:avLst/>
          </a:prstGeom>
          <a:noFill/>
        </p:spPr>
        <p:txBody>
          <a:bodyPr wrap="square" rtlCol="0">
            <a:spAutoFit/>
          </a:bodyPr>
          <a:lstStyle/>
          <a:p>
            <a:pPr fontAlgn="auto">
              <a:spcBef>
                <a:spcPts val="0"/>
              </a:spcBef>
              <a:spcAft>
                <a:spcPts val="0"/>
              </a:spcAft>
            </a:pPr>
            <a:r>
              <a:rPr lang="zh-CN" altLang="en-US" sz="1600" b="1" kern="0" dirty="0">
                <a:solidFill>
                  <a:srgbClr val="000000"/>
                </a:solidFill>
                <a:ea typeface="楷体" panose="02010609060101010101" pitchFamily="49" charset="-122"/>
                <a:cs typeface="Times New Roman" panose="02020603050405020304" pitchFamily="18" charset="0"/>
              </a:rPr>
              <a:t>商用版</a:t>
            </a:r>
          </a:p>
        </p:txBody>
      </p:sp>
      <p:sp>
        <p:nvSpPr>
          <p:cNvPr id="55" name="文本框 120"/>
          <p:cNvSpPr txBox="1"/>
          <p:nvPr/>
        </p:nvSpPr>
        <p:spPr>
          <a:xfrm>
            <a:off x="2990210" y="4577725"/>
            <a:ext cx="1080000" cy="360000"/>
          </a:xfrm>
          <a:prstGeom prst="rect">
            <a:avLst/>
          </a:prstGeom>
          <a:noFill/>
        </p:spPr>
        <p:txBody>
          <a:bodyPr wrap="square" rtlCol="0">
            <a:spAutoFit/>
          </a:bodyPr>
          <a:lstStyle/>
          <a:p>
            <a:pPr fontAlgn="auto">
              <a:spcBef>
                <a:spcPts val="0"/>
              </a:spcBef>
              <a:spcAft>
                <a:spcPts val="0"/>
              </a:spcAft>
            </a:pPr>
            <a:r>
              <a:rPr lang="zh-CN" altLang="en-US" sz="1600" b="1" kern="0" dirty="0">
                <a:solidFill>
                  <a:srgbClr val="000000"/>
                </a:solidFill>
                <a:ea typeface="楷体" panose="02010609060101010101" pitchFamily="49" charset="-122"/>
                <a:cs typeface="Times New Roman" panose="02020603050405020304" pitchFamily="18" charset="0"/>
              </a:rPr>
              <a:t>免费版</a:t>
            </a:r>
          </a:p>
        </p:txBody>
      </p:sp>
      <p:sp>
        <p:nvSpPr>
          <p:cNvPr id="56" name="文本框 121"/>
          <p:cNvSpPr txBox="1"/>
          <p:nvPr/>
        </p:nvSpPr>
        <p:spPr>
          <a:xfrm>
            <a:off x="2974298" y="4059070"/>
            <a:ext cx="1080000" cy="360000"/>
          </a:xfrm>
          <a:prstGeom prst="rect">
            <a:avLst/>
          </a:prstGeom>
          <a:noFill/>
        </p:spPr>
        <p:txBody>
          <a:bodyPr wrap="square" rtlCol="0">
            <a:spAutoFit/>
          </a:bodyPr>
          <a:lstStyle/>
          <a:p>
            <a:pPr fontAlgn="auto">
              <a:spcBef>
                <a:spcPts val="0"/>
              </a:spcBef>
              <a:spcAft>
                <a:spcPts val="0"/>
              </a:spcAft>
            </a:pPr>
            <a:r>
              <a:rPr lang="zh-CN" altLang="en-US" sz="1600" b="1" kern="0" dirty="0">
                <a:solidFill>
                  <a:srgbClr val="000000"/>
                </a:solidFill>
                <a:ea typeface="楷体" panose="02010609060101010101" pitchFamily="49" charset="-122"/>
                <a:cs typeface="Times New Roman" panose="02020603050405020304" pitchFamily="18" charset="0"/>
              </a:rPr>
              <a:t>商用版</a:t>
            </a:r>
          </a:p>
        </p:txBody>
      </p:sp>
      <p:grpSp>
        <p:nvGrpSpPr>
          <p:cNvPr id="57" name="组合 56"/>
          <p:cNvGrpSpPr/>
          <p:nvPr/>
        </p:nvGrpSpPr>
        <p:grpSpPr>
          <a:xfrm>
            <a:off x="5015876" y="5148351"/>
            <a:ext cx="2700304" cy="1257080"/>
            <a:chOff x="4662007" y="5065153"/>
            <a:chExt cx="2700304" cy="1257080"/>
          </a:xfrm>
        </p:grpSpPr>
        <p:sp>
          <p:nvSpPr>
            <p:cNvPr id="58" name="圆角矩形 96"/>
            <p:cNvSpPr/>
            <p:nvPr/>
          </p:nvSpPr>
          <p:spPr>
            <a:xfrm>
              <a:off x="5955803" y="5065153"/>
              <a:ext cx="1404000" cy="360000"/>
            </a:xfrm>
            <a:prstGeom prst="roundRect">
              <a:avLst/>
            </a:prstGeom>
            <a:solidFill>
              <a:srgbClr val="FFC00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麒麟</a:t>
              </a:r>
              <a:r>
                <a:rPr lang="en-US" altLang="zh-CN" sz="18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V10</a:t>
              </a:r>
            </a:p>
          </p:txBody>
        </p:sp>
        <p:sp>
          <p:nvSpPr>
            <p:cNvPr id="59" name="圆角矩形 97"/>
            <p:cNvSpPr/>
            <p:nvPr/>
          </p:nvSpPr>
          <p:spPr>
            <a:xfrm>
              <a:off x="5942850" y="5515203"/>
              <a:ext cx="1404000" cy="360000"/>
            </a:xfrm>
            <a:prstGeom prst="roundRect">
              <a:avLst/>
            </a:prstGeom>
            <a:solidFill>
              <a:srgbClr val="FFC00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err="1">
                  <a:solidFill>
                    <a:prstClr val="black"/>
                  </a:solidFill>
                  <a:latin typeface="Times New Roman" panose="02020603050405020304" pitchFamily="18" charset="0"/>
                  <a:ea typeface="楷体" panose="02010609060101010101" pitchFamily="49" charset="-122"/>
                  <a:cs typeface="Times New Roman" panose="02020603050405020304" pitchFamily="18" charset="0"/>
                </a:rPr>
                <a:t>iSoft</a:t>
              </a:r>
              <a:r>
                <a:rPr lang="en-US" altLang="zh-CN" sz="1800" b="1"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 V5.1</a:t>
              </a:r>
            </a:p>
          </p:txBody>
        </p:sp>
        <p:sp>
          <p:nvSpPr>
            <p:cNvPr id="60" name="圆角矩形 110"/>
            <p:cNvSpPr/>
            <p:nvPr/>
          </p:nvSpPr>
          <p:spPr>
            <a:xfrm>
              <a:off x="5958311" y="5962233"/>
              <a:ext cx="1404000" cy="360000"/>
            </a:xfrm>
            <a:prstGeom prst="roundRect">
              <a:avLst/>
            </a:prstGeom>
            <a:solidFill>
              <a:srgbClr val="FFC00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err="1">
                  <a:solidFill>
                    <a:srgbClr val="1D1D1A"/>
                  </a:solidFill>
                  <a:latin typeface="Times New Roman" panose="02020603050405020304" pitchFamily="18" charset="0"/>
                  <a:ea typeface="楷体" panose="02010609060101010101" pitchFamily="49" charset="-122"/>
                  <a:cs typeface="Times New Roman" panose="02020603050405020304" pitchFamily="18" charset="0"/>
                </a:rPr>
                <a:t>EulixOS</a:t>
              </a:r>
              <a:r>
                <a:rPr lang="en-US" altLang="zh-CN" sz="1800" b="1" dirty="0">
                  <a:solidFill>
                    <a:srgbClr val="1D1D1A"/>
                  </a:solidFill>
                  <a:latin typeface="Times New Roman" panose="02020603050405020304" pitchFamily="18" charset="0"/>
                  <a:ea typeface="楷体" panose="02010609060101010101" pitchFamily="49" charset="-122"/>
                  <a:cs typeface="Times New Roman" panose="02020603050405020304" pitchFamily="18" charset="0"/>
                </a:rPr>
                <a:t> 1.0</a:t>
              </a:r>
            </a:p>
          </p:txBody>
        </p:sp>
        <p:cxnSp>
          <p:nvCxnSpPr>
            <p:cNvPr id="61" name="直接连接符 112"/>
            <p:cNvCxnSpPr>
              <a:cxnSpLocks/>
              <a:endCxn id="59" idx="1"/>
            </p:cNvCxnSpPr>
            <p:nvPr/>
          </p:nvCxnSpPr>
          <p:spPr>
            <a:xfrm>
              <a:off x="4662007" y="5695203"/>
              <a:ext cx="1280843"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5562108" y="5245153"/>
              <a:ext cx="396200" cy="900020"/>
              <a:chOff x="5154808" y="5230060"/>
              <a:chExt cx="491136" cy="900020"/>
            </a:xfrm>
          </p:grpSpPr>
          <p:cxnSp>
            <p:nvCxnSpPr>
              <p:cNvPr id="64" name="直接箭头连接符 113"/>
              <p:cNvCxnSpPr>
                <a:cxnSpLocks/>
                <a:endCxn id="58" idx="1"/>
              </p:cNvCxnSpPr>
              <p:nvPr/>
            </p:nvCxnSpPr>
            <p:spPr>
              <a:xfrm>
                <a:off x="5154808" y="5230060"/>
                <a:ext cx="488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115"/>
              <p:cNvCxnSpPr>
                <a:cxnSpLocks/>
                <a:endCxn id="60" idx="1"/>
              </p:cNvCxnSpPr>
              <p:nvPr/>
            </p:nvCxnSpPr>
            <p:spPr>
              <a:xfrm>
                <a:off x="5154808" y="6127140"/>
                <a:ext cx="4911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116"/>
              <p:cNvCxnSpPr/>
              <p:nvPr/>
            </p:nvCxnSpPr>
            <p:spPr>
              <a:xfrm>
                <a:off x="5154808" y="5230080"/>
                <a:ext cx="0" cy="90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文本框 122"/>
            <p:cNvSpPr txBox="1"/>
            <p:nvPr/>
          </p:nvSpPr>
          <p:spPr>
            <a:xfrm>
              <a:off x="4662007" y="5373219"/>
              <a:ext cx="1035119" cy="369332"/>
            </a:xfrm>
            <a:prstGeom prst="rect">
              <a:avLst/>
            </a:prstGeom>
            <a:noFill/>
          </p:spPr>
          <p:txBody>
            <a:bodyPr wrap="square" rtlCol="0">
              <a:spAutoFit/>
            </a:bodyPr>
            <a:lstStyle/>
            <a:p>
              <a:pPr fontAlgn="auto">
                <a:spcBef>
                  <a:spcPts val="0"/>
                </a:spcBef>
                <a:spcAft>
                  <a:spcPts val="0"/>
                </a:spcAft>
              </a:pPr>
              <a:r>
                <a:rPr lang="zh-CN" altLang="en-US" sz="1800" b="1" kern="0" dirty="0">
                  <a:solidFill>
                    <a:srgbClr val="000000"/>
                  </a:solidFill>
                  <a:ea typeface="楷体" panose="02010609060101010101" pitchFamily="49" charset="-122"/>
                  <a:cs typeface="Times New Roman" panose="02020603050405020304" pitchFamily="18" charset="0"/>
                </a:rPr>
                <a:t>商用版</a:t>
              </a:r>
            </a:p>
          </p:txBody>
        </p:sp>
      </p:grpSp>
      <p:sp>
        <p:nvSpPr>
          <p:cNvPr id="68" name="文本框 123"/>
          <p:cNvSpPr txBox="1"/>
          <p:nvPr/>
        </p:nvSpPr>
        <p:spPr>
          <a:xfrm>
            <a:off x="2522435" y="5390051"/>
            <a:ext cx="1008280" cy="784254"/>
          </a:xfrm>
          <a:prstGeom prst="rect">
            <a:avLst/>
          </a:prstGeom>
          <a:noFill/>
        </p:spPr>
        <p:txBody>
          <a:bodyPr wrap="square" rtlCol="0">
            <a:spAutoFit/>
          </a:bodyPr>
          <a:lstStyle/>
          <a:p>
            <a:pPr fontAlgn="auto">
              <a:lnSpc>
                <a:spcPct val="150000"/>
              </a:lnSpc>
              <a:spcBef>
                <a:spcPts val="0"/>
              </a:spcBef>
              <a:spcAft>
                <a:spcPts val="0"/>
              </a:spcAft>
            </a:pPr>
            <a:r>
              <a:rPr lang="zh-CN" altLang="en-US" sz="1600" b="1" kern="0" dirty="0">
                <a:solidFill>
                  <a:srgbClr val="000000"/>
                </a:solidFill>
                <a:ea typeface="楷体" panose="02010609060101010101" pitchFamily="49" charset="-122"/>
                <a:cs typeface="Times New Roman" panose="02020603050405020304" pitchFamily="18" charset="0"/>
              </a:rPr>
              <a:t>社区</a:t>
            </a:r>
            <a:endParaRPr lang="en-US" altLang="zh-CN" sz="1600" b="1" kern="0" dirty="0">
              <a:solidFill>
                <a:srgbClr val="000000"/>
              </a:solidFill>
              <a:ea typeface="楷体" panose="02010609060101010101" pitchFamily="49" charset="-122"/>
              <a:cs typeface="Times New Roman" panose="02020603050405020304" pitchFamily="18" charset="0"/>
            </a:endParaRPr>
          </a:p>
          <a:p>
            <a:pPr fontAlgn="auto">
              <a:lnSpc>
                <a:spcPct val="150000"/>
              </a:lnSpc>
              <a:spcBef>
                <a:spcPts val="0"/>
              </a:spcBef>
              <a:spcAft>
                <a:spcPts val="0"/>
              </a:spcAft>
            </a:pPr>
            <a:r>
              <a:rPr lang="zh-CN" altLang="en-US" sz="1600" b="1" kern="0" dirty="0">
                <a:solidFill>
                  <a:srgbClr val="000000"/>
                </a:solidFill>
                <a:ea typeface="楷体" panose="02010609060101010101" pitchFamily="49" charset="-122"/>
                <a:cs typeface="Times New Roman" panose="02020603050405020304" pitchFamily="18" charset="0"/>
              </a:rPr>
              <a:t>免费版</a:t>
            </a:r>
          </a:p>
        </p:txBody>
      </p:sp>
      <p:cxnSp>
        <p:nvCxnSpPr>
          <p:cNvPr id="69" name="直接箭头连接符 124"/>
          <p:cNvCxnSpPr/>
          <p:nvPr/>
        </p:nvCxnSpPr>
        <p:spPr>
          <a:xfrm flipV="1">
            <a:off x="2495599" y="3541329"/>
            <a:ext cx="75600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2898AA2-8C55-4441-8B82-63907636C261}"/>
              </a:ext>
            </a:extLst>
          </p:cNvPr>
          <p:cNvCxnSpPr>
            <a:stCxn id="68" idx="1"/>
            <a:endCxn id="33" idx="1"/>
          </p:cNvCxnSpPr>
          <p:nvPr/>
        </p:nvCxnSpPr>
        <p:spPr bwMode="auto">
          <a:xfrm flipV="1">
            <a:off x="2522435" y="5778441"/>
            <a:ext cx="981445" cy="373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a:extLst>
              <a:ext uri="{FF2B5EF4-FFF2-40B4-BE49-F238E27FC236}">
                <a16:creationId xmlns:a16="http://schemas.microsoft.com/office/drawing/2014/main" id="{025ED12E-6B89-9B73-A8B6-B1171A8CFE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440" y="188640"/>
            <a:ext cx="1800000" cy="604799"/>
          </a:xfrm>
          <a:prstGeom prst="rect">
            <a:avLst/>
          </a:prstGeom>
        </p:spPr>
      </p:pic>
    </p:spTree>
    <p:extLst>
      <p:ext uri="{BB962C8B-B14F-4D97-AF65-F5344CB8AC3E}">
        <p14:creationId xmlns:p14="http://schemas.microsoft.com/office/powerpoint/2010/main" val="42734502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OpenEuler</a:t>
            </a:r>
            <a:r>
              <a:rPr lang="zh-CN" altLang="en-US" dirty="0"/>
              <a:t>平台框架</a:t>
            </a:r>
          </a:p>
        </p:txBody>
      </p:sp>
      <p:pic>
        <p:nvPicPr>
          <p:cNvPr id="2181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54891" y="963016"/>
            <a:ext cx="8143440" cy="440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0"/>
          </p:nvPr>
        </p:nvSpPr>
        <p:spPr/>
        <p:txBody>
          <a:bodyPr/>
          <a:lstStyle/>
          <a:p>
            <a:fld id="{E0A12821-228B-4CE7-BC87-D52B279A8EEE}" type="slidenum">
              <a:rPr lang="en-US" altLang="zh-CN" smtClean="0"/>
              <a:pPr/>
              <a:t>83</a:t>
            </a:fld>
            <a:endParaRPr lang="en-US" altLang="zh-CN"/>
          </a:p>
        </p:txBody>
      </p:sp>
      <p:sp>
        <p:nvSpPr>
          <p:cNvPr id="7" name="文本框 85"/>
          <p:cNvSpPr txBox="1"/>
          <p:nvPr/>
        </p:nvSpPr>
        <p:spPr>
          <a:xfrm>
            <a:off x="8526270" y="963015"/>
            <a:ext cx="3420380" cy="2400657"/>
          </a:xfrm>
          <a:prstGeom prst="rect">
            <a:avLst/>
          </a:prstGeom>
          <a:solidFill>
            <a:schemeClr val="bg1"/>
          </a:solidFill>
          <a:ln>
            <a:solidFill>
              <a:srgbClr val="0000FF"/>
            </a:solidFill>
          </a:ln>
        </p:spPr>
        <p:txBody>
          <a:bodyPr wrap="square" rtlCol="0">
            <a:spAutoFit/>
          </a:bodyPr>
          <a:lstStyle/>
          <a:p>
            <a:r>
              <a:rPr lang="zh-CN" altLang="en-US" b="1" u="sng" dirty="0">
                <a:solidFill>
                  <a:srgbClr val="C00000"/>
                </a:solidFill>
                <a:ea typeface="楷体" panose="02010609060101010101" pitchFamily="49" charset="-122"/>
                <a:cs typeface="Times New Roman" panose="02020603050405020304" pitchFamily="18" charset="0"/>
              </a:rPr>
              <a:t>释放算力：</a:t>
            </a:r>
            <a:endParaRPr lang="en-US" altLang="zh-CN" b="1" u="sng" dirty="0">
              <a:solidFill>
                <a:srgbClr val="C00000"/>
              </a:solidFill>
              <a:ea typeface="楷体" panose="02010609060101010101" pitchFamily="49" charset="-122"/>
              <a:cs typeface="Times New Roman" panose="02020603050405020304" pitchFamily="18" charset="0"/>
            </a:endParaRPr>
          </a:p>
          <a:p>
            <a:r>
              <a:rPr lang="en-US" altLang="zh-CN" sz="1800" b="1" dirty="0">
                <a:ea typeface="楷体" panose="02010609060101010101" pitchFamily="49" charset="-122"/>
                <a:cs typeface="Times New Roman" panose="02020603050405020304" pitchFamily="18" charset="0"/>
              </a:rPr>
              <a:t>Kernel</a:t>
            </a:r>
            <a:r>
              <a:rPr lang="zh-CN" altLang="en-US" sz="1800" b="1" dirty="0">
                <a:ea typeface="楷体" panose="02010609060101010101" pitchFamily="49" charset="-122"/>
                <a:cs typeface="Times New Roman" panose="02020603050405020304" pitchFamily="18" charset="0"/>
              </a:rPr>
              <a:t>：分预调 </a:t>
            </a:r>
            <a:r>
              <a:rPr lang="en-US" altLang="zh-CN" sz="1800" b="1" dirty="0">
                <a:ea typeface="楷体" panose="02010609060101010101" pitchFamily="49" charset="-122"/>
                <a:cs typeface="Times New Roman" panose="02020603050405020304" pitchFamily="18" charset="0"/>
              </a:rPr>
              <a:t>+15%</a:t>
            </a:r>
          </a:p>
          <a:p>
            <a:r>
              <a:rPr lang="en-US" altLang="zh-CN" sz="1800" b="1" dirty="0" err="1">
                <a:ea typeface="楷体" panose="02010609060101010101" pitchFamily="49" charset="-122"/>
                <a:cs typeface="Times New Roman" panose="02020603050405020304" pitchFamily="18" charset="0"/>
              </a:rPr>
              <a:t>StratoVirt</a:t>
            </a:r>
            <a:r>
              <a:rPr lang="zh-CN" altLang="en-US" sz="1800" b="1" dirty="0">
                <a:ea typeface="楷体" panose="02010609060101010101" pitchFamily="49" charset="-122"/>
                <a:cs typeface="Times New Roman" panose="02020603050405020304" pitchFamily="18" charset="0"/>
              </a:rPr>
              <a:t>轻量级虚拟机：</a:t>
            </a:r>
            <a:br>
              <a:rPr lang="en-US" altLang="zh-CN" sz="1800" b="1" dirty="0">
                <a:ea typeface="楷体" panose="02010609060101010101" pitchFamily="49" charset="-122"/>
                <a:cs typeface="Times New Roman" panose="02020603050405020304" pitchFamily="18" charset="0"/>
              </a:rPr>
            </a:br>
            <a:r>
              <a:rPr lang="en-US" altLang="zh-CN" sz="1800" b="1" dirty="0">
                <a:ea typeface="楷体" panose="02010609060101010101" pitchFamily="49" charset="-122"/>
                <a:cs typeface="Times New Roman" panose="02020603050405020304" pitchFamily="18" charset="0"/>
              </a:rPr>
              <a:t>    </a:t>
            </a:r>
            <a:r>
              <a:rPr lang="zh-CN" altLang="en-US" sz="1800" b="1" dirty="0">
                <a:ea typeface="楷体" panose="02010609060101010101" pitchFamily="49" charset="-122"/>
                <a:cs typeface="Times New Roman" panose="02020603050405020304" pitchFamily="18" charset="0"/>
              </a:rPr>
              <a:t>开销 </a:t>
            </a:r>
            <a:r>
              <a:rPr lang="en-US" altLang="zh-CN" sz="1800" b="1" dirty="0">
                <a:ea typeface="楷体" panose="02010609060101010101" pitchFamily="49" charset="-122"/>
                <a:cs typeface="Times New Roman" panose="02020603050405020304" pitchFamily="18" charset="0"/>
              </a:rPr>
              <a:t>-80%</a:t>
            </a:r>
            <a:r>
              <a:rPr lang="zh-CN" altLang="en-US" sz="1800" b="1" dirty="0">
                <a:ea typeface="楷体" panose="02010609060101010101" pitchFamily="49" charset="-122"/>
                <a:cs typeface="Times New Roman" panose="02020603050405020304" pitchFamily="18" charset="0"/>
              </a:rPr>
              <a:t>，</a:t>
            </a:r>
            <a:br>
              <a:rPr lang="en-US" altLang="zh-CN" sz="1800" b="1" dirty="0">
                <a:ea typeface="楷体" panose="02010609060101010101" pitchFamily="49" charset="-122"/>
                <a:cs typeface="Times New Roman" panose="02020603050405020304" pitchFamily="18" charset="0"/>
              </a:rPr>
            </a:br>
            <a:r>
              <a:rPr lang="en-US" altLang="zh-CN" sz="1800" b="1" dirty="0">
                <a:ea typeface="楷体" panose="02010609060101010101" pitchFamily="49" charset="-122"/>
                <a:cs typeface="Times New Roman" panose="02020603050405020304" pitchFamily="18" charset="0"/>
              </a:rPr>
              <a:t>    </a:t>
            </a:r>
            <a:r>
              <a:rPr lang="zh-CN" altLang="en-US" sz="1800" b="1" dirty="0">
                <a:ea typeface="楷体" panose="02010609060101010101" pitchFamily="49" charset="-122"/>
                <a:cs typeface="Times New Roman" panose="02020603050405020304" pitchFamily="18" charset="0"/>
              </a:rPr>
              <a:t>启动速度 </a:t>
            </a:r>
            <a:r>
              <a:rPr lang="en-US" altLang="zh-CN" sz="1800" b="1" dirty="0">
                <a:ea typeface="楷体" panose="02010609060101010101" pitchFamily="49" charset="-122"/>
                <a:cs typeface="Times New Roman" panose="02020603050405020304" pitchFamily="18" charset="0"/>
              </a:rPr>
              <a:t>+10</a:t>
            </a:r>
            <a:r>
              <a:rPr lang="zh-CN" altLang="en-US" sz="1800" b="1" dirty="0">
                <a:ea typeface="楷体" panose="02010609060101010101" pitchFamily="49" charset="-122"/>
                <a:cs typeface="Times New Roman" panose="02020603050405020304" pitchFamily="18" charset="0"/>
              </a:rPr>
              <a:t>倍</a:t>
            </a:r>
            <a:endParaRPr lang="en-US" altLang="zh-CN" sz="1800" b="1" dirty="0">
              <a:ea typeface="楷体" panose="02010609060101010101" pitchFamily="49" charset="-122"/>
              <a:cs typeface="Times New Roman" panose="02020603050405020304" pitchFamily="18" charset="0"/>
            </a:endParaRPr>
          </a:p>
          <a:p>
            <a:r>
              <a:rPr lang="en-US" altLang="zh-CN" sz="1800" b="1" dirty="0" err="1">
                <a:ea typeface="楷体" panose="02010609060101010101" pitchFamily="49" charset="-122"/>
                <a:cs typeface="Times New Roman" panose="02020603050405020304" pitchFamily="18" charset="0"/>
              </a:rPr>
              <a:t>iSula</a:t>
            </a:r>
            <a:r>
              <a:rPr lang="en-US" altLang="zh-CN" sz="1800" b="1" dirty="0">
                <a:ea typeface="楷体" panose="02010609060101010101" pitchFamily="49" charset="-122"/>
                <a:cs typeface="Times New Roman" panose="02020603050405020304" pitchFamily="18" charset="0"/>
              </a:rPr>
              <a:t> 2.0</a:t>
            </a:r>
            <a:r>
              <a:rPr lang="zh-CN" altLang="en-US" sz="1800" b="1" dirty="0">
                <a:ea typeface="楷体" panose="02010609060101010101" pitchFamily="49" charset="-122"/>
                <a:cs typeface="Times New Roman" panose="02020603050405020304" pitchFamily="18" charset="0"/>
              </a:rPr>
              <a:t>云原生容器：</a:t>
            </a:r>
            <a:br>
              <a:rPr lang="en-US" altLang="zh-CN" sz="1800" b="1" dirty="0">
                <a:ea typeface="楷体" panose="02010609060101010101" pitchFamily="49" charset="-122"/>
                <a:cs typeface="Times New Roman" panose="02020603050405020304" pitchFamily="18" charset="0"/>
              </a:rPr>
            </a:br>
            <a:r>
              <a:rPr lang="en-US" altLang="zh-CN" sz="1800" b="1" dirty="0">
                <a:ea typeface="楷体" panose="02010609060101010101" pitchFamily="49" charset="-122"/>
                <a:cs typeface="Times New Roman" panose="02020603050405020304" pitchFamily="18" charset="0"/>
              </a:rPr>
              <a:t>    </a:t>
            </a:r>
            <a:r>
              <a:rPr lang="zh-CN" altLang="en-US" sz="1800" b="1" dirty="0">
                <a:ea typeface="楷体" panose="02010609060101010101" pitchFamily="49" charset="-122"/>
                <a:cs typeface="Times New Roman" panose="02020603050405020304" pitchFamily="18" charset="0"/>
              </a:rPr>
              <a:t>空载资源消耗 </a:t>
            </a:r>
            <a:r>
              <a:rPr lang="en-US" altLang="zh-CN" sz="1800" b="1" dirty="0">
                <a:ea typeface="楷体" panose="02010609060101010101" pitchFamily="49" charset="-122"/>
                <a:cs typeface="Times New Roman" panose="02020603050405020304" pitchFamily="18" charset="0"/>
              </a:rPr>
              <a:t>-68%</a:t>
            </a:r>
          </a:p>
          <a:p>
            <a:r>
              <a:rPr lang="zh-CN" altLang="en-US" sz="1800" b="1" dirty="0">
                <a:ea typeface="楷体" panose="02010609060101010101" pitchFamily="49" charset="-122"/>
                <a:cs typeface="Times New Roman" panose="02020603050405020304" pitchFamily="18" charset="0"/>
              </a:rPr>
              <a:t>毕昇</a:t>
            </a:r>
            <a:r>
              <a:rPr lang="en-US" altLang="zh-CN" sz="1800" b="1" dirty="0">
                <a:ea typeface="楷体" panose="02010609060101010101" pitchFamily="49" charset="-122"/>
                <a:cs typeface="Times New Roman" panose="02020603050405020304" pitchFamily="18" charset="0"/>
              </a:rPr>
              <a:t>JDK</a:t>
            </a:r>
            <a:r>
              <a:rPr lang="zh-CN" altLang="en-US" sz="1800" b="1" dirty="0">
                <a:ea typeface="楷体" panose="02010609060101010101" pitchFamily="49" charset="-122"/>
                <a:cs typeface="Times New Roman" panose="02020603050405020304" pitchFamily="18" charset="0"/>
              </a:rPr>
              <a:t>：</a:t>
            </a:r>
            <a:r>
              <a:rPr lang="en-US" altLang="zh-CN" sz="1800" b="1" dirty="0" err="1">
                <a:ea typeface="楷体" panose="02010609060101010101" pitchFamily="49" charset="-122"/>
                <a:cs typeface="Times New Roman" panose="02020603050405020304" pitchFamily="18" charset="0"/>
              </a:rPr>
              <a:t>SpecJbb</a:t>
            </a:r>
            <a:r>
              <a:rPr lang="en-US" altLang="zh-CN" sz="1800" b="1" dirty="0">
                <a:ea typeface="楷体" panose="02010609060101010101" pitchFamily="49" charset="-122"/>
                <a:cs typeface="Times New Roman" panose="02020603050405020304" pitchFamily="18" charset="0"/>
              </a:rPr>
              <a:t> +20% </a:t>
            </a:r>
            <a:endParaRPr lang="zh-CN" altLang="en-US" sz="1800" b="1" dirty="0">
              <a:ea typeface="楷体" panose="02010609060101010101" pitchFamily="49" charset="-122"/>
              <a:cs typeface="Times New Roman" panose="02020603050405020304" pitchFamily="18" charset="0"/>
            </a:endParaRPr>
          </a:p>
        </p:txBody>
      </p:sp>
      <p:sp>
        <p:nvSpPr>
          <p:cNvPr id="8" name="文本框 86"/>
          <p:cNvSpPr txBox="1"/>
          <p:nvPr/>
        </p:nvSpPr>
        <p:spPr>
          <a:xfrm>
            <a:off x="354890" y="5454223"/>
            <a:ext cx="6641209" cy="998965"/>
          </a:xfrm>
          <a:prstGeom prst="rect">
            <a:avLst/>
          </a:prstGeom>
          <a:solidFill>
            <a:schemeClr val="bg1"/>
          </a:solidFill>
          <a:ln>
            <a:solidFill>
              <a:srgbClr val="0000FF"/>
            </a:solidFill>
          </a:ln>
        </p:spPr>
        <p:txBody>
          <a:bodyPr wrap="square" rtlCol="0">
            <a:noAutofit/>
          </a:bodyPr>
          <a:lstStyle/>
          <a:p>
            <a:r>
              <a:rPr lang="zh-CN" altLang="en-US" b="1" u="sng" dirty="0">
                <a:solidFill>
                  <a:srgbClr val="0000FF"/>
                </a:solidFill>
                <a:ea typeface="楷体" panose="02010609060101010101" pitchFamily="49" charset="-122"/>
                <a:cs typeface="Times New Roman" panose="02020603050405020304" pitchFamily="18" charset="0"/>
              </a:rPr>
              <a:t>安全可信：</a:t>
            </a:r>
            <a:endParaRPr lang="en-US" altLang="zh-CN" b="1" u="sng" dirty="0">
              <a:solidFill>
                <a:srgbClr val="0000FF"/>
              </a:solidFill>
              <a:ea typeface="楷体" panose="02010609060101010101" pitchFamily="49" charset="-122"/>
              <a:cs typeface="Times New Roman" panose="02020603050405020304" pitchFamily="18" charset="0"/>
            </a:endParaRPr>
          </a:p>
          <a:p>
            <a:r>
              <a:rPr lang="en-US" altLang="zh-CN" sz="1800" b="1" dirty="0">
                <a:ea typeface="楷体" panose="02010609060101010101" pitchFamily="49" charset="-122"/>
                <a:cs typeface="Times New Roman" panose="02020603050405020304" pitchFamily="18" charset="0"/>
              </a:rPr>
              <a:t>IMA </a:t>
            </a:r>
            <a:r>
              <a:rPr lang="zh-CN" altLang="en-US" sz="1800" b="1" dirty="0">
                <a:ea typeface="楷体" panose="02010609060101010101" pitchFamily="49" charset="-122"/>
                <a:cs typeface="Times New Roman" panose="02020603050405020304" pitchFamily="18" charset="0"/>
              </a:rPr>
              <a:t>完整性度量架构：防止恶意篡改</a:t>
            </a:r>
            <a:endParaRPr lang="en-US" altLang="zh-CN" sz="1800" b="1" dirty="0">
              <a:ea typeface="楷体" panose="02010609060101010101" pitchFamily="49" charset="-122"/>
              <a:cs typeface="Times New Roman" panose="02020603050405020304" pitchFamily="18" charset="0"/>
            </a:endParaRPr>
          </a:p>
          <a:p>
            <a:r>
              <a:rPr lang="en-US" altLang="zh-CN" sz="1800" b="1" dirty="0" err="1">
                <a:ea typeface="楷体" panose="02010609060101010101" pitchFamily="49" charset="-122"/>
                <a:cs typeface="Times New Roman" panose="02020603050405020304" pitchFamily="18" charset="0"/>
              </a:rPr>
              <a:t>secGear</a:t>
            </a:r>
            <a:r>
              <a:rPr lang="en-US" altLang="zh-CN" sz="1800" b="1" dirty="0">
                <a:ea typeface="楷体" panose="02010609060101010101" pitchFamily="49" charset="-122"/>
                <a:cs typeface="Times New Roman" panose="02020603050405020304" pitchFamily="18" charset="0"/>
              </a:rPr>
              <a:t> </a:t>
            </a:r>
            <a:r>
              <a:rPr lang="zh-CN" altLang="en-US" sz="1800" b="1" dirty="0">
                <a:ea typeface="楷体" panose="02010609060101010101" pitchFamily="49" charset="-122"/>
                <a:cs typeface="Times New Roman" panose="02020603050405020304" pitchFamily="18" charset="0"/>
              </a:rPr>
              <a:t>机密计算框架：多平台安全应用开发效率倍级提升</a:t>
            </a:r>
            <a:endParaRPr lang="en-US" altLang="zh-CN" sz="1800" b="1" dirty="0">
              <a:ea typeface="楷体" panose="02010609060101010101" pitchFamily="49" charset="-122"/>
              <a:cs typeface="Times New Roman" panose="02020603050405020304" pitchFamily="18" charset="0"/>
            </a:endParaRPr>
          </a:p>
          <a:p>
            <a:endParaRPr lang="en-US" altLang="zh-CN" sz="1800" b="1" dirty="0">
              <a:solidFill>
                <a:schemeClr val="accent1">
                  <a:lumMod val="75000"/>
                </a:schemeClr>
              </a:solidFill>
              <a:ea typeface="楷体" panose="02010609060101010101" pitchFamily="49" charset="-122"/>
              <a:cs typeface="Times New Roman" panose="02020603050405020304" pitchFamily="18" charset="0"/>
            </a:endParaRPr>
          </a:p>
        </p:txBody>
      </p:sp>
      <p:sp>
        <p:nvSpPr>
          <p:cNvPr id="9" name="文本框 87"/>
          <p:cNvSpPr txBox="1"/>
          <p:nvPr/>
        </p:nvSpPr>
        <p:spPr>
          <a:xfrm>
            <a:off x="8526268" y="3683638"/>
            <a:ext cx="3420381" cy="2400657"/>
          </a:xfrm>
          <a:prstGeom prst="rect">
            <a:avLst/>
          </a:prstGeom>
          <a:noFill/>
          <a:ln>
            <a:solidFill>
              <a:srgbClr val="0000FF"/>
            </a:solidFill>
          </a:ln>
        </p:spPr>
        <p:txBody>
          <a:bodyPr wrap="square" rtlCol="0">
            <a:spAutoFit/>
          </a:bodyPr>
          <a:lstStyle/>
          <a:p>
            <a:r>
              <a:rPr lang="zh-CN" altLang="en-US" b="1" u="sng" dirty="0">
                <a:solidFill>
                  <a:srgbClr val="00B050"/>
                </a:solidFill>
                <a:ea typeface="楷体" panose="02010609060101010101" pitchFamily="49" charset="-122"/>
                <a:cs typeface="Times New Roman" panose="02020603050405020304" pitchFamily="18" charset="0"/>
              </a:rPr>
              <a:t>繁荣生态：</a:t>
            </a:r>
            <a:endParaRPr lang="en-US" altLang="zh-CN" b="1" u="sng" dirty="0">
              <a:solidFill>
                <a:srgbClr val="00B050"/>
              </a:solidFill>
              <a:ea typeface="楷体" panose="02010609060101010101" pitchFamily="49" charset="-122"/>
              <a:cs typeface="Times New Roman" panose="02020603050405020304" pitchFamily="18" charset="0"/>
            </a:endParaRPr>
          </a:p>
          <a:p>
            <a:r>
              <a:rPr lang="en-US" altLang="zh-CN" sz="1800" b="1" dirty="0">
                <a:ea typeface="楷体" panose="02010609060101010101" pitchFamily="49" charset="-122"/>
                <a:cs typeface="Times New Roman" panose="02020603050405020304" pitchFamily="18" charset="0"/>
              </a:rPr>
              <a:t>Compass-CI </a:t>
            </a:r>
            <a:r>
              <a:rPr lang="zh-CN" altLang="en-US" sz="1800" b="1" dirty="0">
                <a:ea typeface="楷体" panose="02010609060101010101" pitchFamily="49" charset="-122"/>
                <a:cs typeface="Times New Roman" panose="02020603050405020304" pitchFamily="18" charset="0"/>
              </a:rPr>
              <a:t>开源软件自动化测试平台：</a:t>
            </a:r>
            <a:br>
              <a:rPr lang="en-US" altLang="zh-CN" sz="1800" b="1" dirty="0">
                <a:ea typeface="楷体" panose="02010609060101010101" pitchFamily="49" charset="-122"/>
                <a:cs typeface="Times New Roman" panose="02020603050405020304" pitchFamily="18" charset="0"/>
              </a:rPr>
            </a:br>
            <a:r>
              <a:rPr lang="en-US" altLang="zh-CN" sz="1800" b="1" dirty="0">
                <a:ea typeface="楷体" panose="02010609060101010101" pitchFamily="49" charset="-122"/>
                <a:cs typeface="Times New Roman" panose="02020603050405020304" pitchFamily="18" charset="0"/>
              </a:rPr>
              <a:t>    1000+</a:t>
            </a:r>
            <a:r>
              <a:rPr lang="zh-CN" altLang="en-US" sz="1800" b="1" dirty="0">
                <a:ea typeface="楷体" panose="02010609060101010101" pitchFamily="49" charset="-122"/>
                <a:cs typeface="Times New Roman" panose="02020603050405020304" pitchFamily="18" charset="0"/>
              </a:rPr>
              <a:t>开源软件自动化测试</a:t>
            </a:r>
            <a:endParaRPr lang="en-US" altLang="zh-CN" sz="1800" b="1" dirty="0">
              <a:ea typeface="楷体" panose="02010609060101010101" pitchFamily="49" charset="-122"/>
              <a:cs typeface="Times New Roman" panose="02020603050405020304" pitchFamily="18" charset="0"/>
            </a:endParaRPr>
          </a:p>
          <a:p>
            <a:r>
              <a:rPr lang="en-US" altLang="zh-CN" sz="1800" b="1" dirty="0">
                <a:ea typeface="楷体" panose="02010609060101010101" pitchFamily="49" charset="-122"/>
                <a:cs typeface="Times New Roman" panose="02020603050405020304" pitchFamily="18" charset="0"/>
              </a:rPr>
              <a:t>A-Tune </a:t>
            </a:r>
            <a:r>
              <a:rPr lang="zh-CN" altLang="en-US" sz="1800" b="1" dirty="0">
                <a:ea typeface="楷体" panose="02010609060101010101" pitchFamily="49" charset="-122"/>
                <a:cs typeface="Times New Roman" panose="02020603050405020304" pitchFamily="18" charset="0"/>
              </a:rPr>
              <a:t>智能调优：</a:t>
            </a:r>
            <a:br>
              <a:rPr lang="en-US" altLang="zh-CN" sz="1800" b="1" dirty="0">
                <a:ea typeface="楷体" panose="02010609060101010101" pitchFamily="49" charset="-122"/>
                <a:cs typeface="Times New Roman" panose="02020603050405020304" pitchFamily="18" charset="0"/>
              </a:rPr>
            </a:br>
            <a:r>
              <a:rPr lang="en-US" altLang="zh-CN" sz="1800" b="1" dirty="0">
                <a:ea typeface="楷体" panose="02010609060101010101" pitchFamily="49" charset="-122"/>
                <a:cs typeface="Times New Roman" panose="02020603050405020304" pitchFamily="18" charset="0"/>
              </a:rPr>
              <a:t>    10 </a:t>
            </a:r>
            <a:r>
              <a:rPr lang="zh-CN" altLang="en-US" sz="1800" b="1" dirty="0">
                <a:ea typeface="楷体" panose="02010609060101010101" pitchFamily="49" charset="-122"/>
                <a:cs typeface="Times New Roman" panose="02020603050405020304" pitchFamily="18" charset="0"/>
              </a:rPr>
              <a:t>大类场景，</a:t>
            </a:r>
            <a:r>
              <a:rPr lang="en-US" altLang="zh-CN" sz="1800" b="1" dirty="0">
                <a:ea typeface="楷体" panose="02010609060101010101" pitchFamily="49" charset="-122"/>
                <a:cs typeface="Times New Roman" panose="02020603050405020304" pitchFamily="18" charset="0"/>
              </a:rPr>
              <a:t>20+</a:t>
            </a:r>
            <a:r>
              <a:rPr lang="zh-CN" altLang="en-US" sz="1800" b="1" dirty="0">
                <a:ea typeface="楷体" panose="02010609060101010101" pitchFamily="49" charset="-122"/>
                <a:cs typeface="Times New Roman" panose="02020603050405020304" pitchFamily="18" charset="0"/>
              </a:rPr>
              <a:t>款应用</a:t>
            </a:r>
            <a:endParaRPr lang="en-US" altLang="zh-CN" sz="1800" b="1" dirty="0">
              <a:ea typeface="楷体" panose="02010609060101010101" pitchFamily="49" charset="-122"/>
              <a:cs typeface="Times New Roman" panose="02020603050405020304" pitchFamily="18" charset="0"/>
            </a:endParaRPr>
          </a:p>
          <a:p>
            <a:r>
              <a:rPr lang="en-US" altLang="zh-CN" sz="1800" b="1" dirty="0">
                <a:ea typeface="楷体" panose="02010609060101010101" pitchFamily="49" charset="-122"/>
                <a:cs typeface="Times New Roman" panose="02020603050405020304" pitchFamily="18" charset="0"/>
              </a:rPr>
              <a:t>UKUI </a:t>
            </a:r>
            <a:r>
              <a:rPr lang="zh-CN" altLang="en-US" sz="1800" b="1" dirty="0">
                <a:ea typeface="楷体" panose="02010609060101010101" pitchFamily="49" charset="-122"/>
                <a:cs typeface="Times New Roman" panose="02020603050405020304" pitchFamily="18" charset="0"/>
              </a:rPr>
              <a:t>桌面：</a:t>
            </a:r>
            <a:br>
              <a:rPr lang="en-US" altLang="zh-CN" sz="1800" b="1" dirty="0">
                <a:ea typeface="楷体" panose="02010609060101010101" pitchFamily="49" charset="-122"/>
                <a:cs typeface="Times New Roman" panose="02020603050405020304" pitchFamily="18" charset="0"/>
              </a:rPr>
            </a:br>
            <a:r>
              <a:rPr lang="en-US" altLang="zh-CN" sz="1800" b="1" dirty="0">
                <a:ea typeface="楷体" panose="02010609060101010101" pitchFamily="49" charset="-122"/>
                <a:cs typeface="Times New Roman" panose="02020603050405020304" pitchFamily="18" charset="0"/>
              </a:rPr>
              <a:t>    </a:t>
            </a:r>
            <a:r>
              <a:rPr lang="zh-CN" altLang="en-US" sz="1800" b="1" dirty="0">
                <a:ea typeface="楷体" panose="02010609060101010101" pitchFamily="49" charset="-122"/>
                <a:cs typeface="Times New Roman" panose="02020603050405020304" pitchFamily="18" charset="0"/>
              </a:rPr>
              <a:t>轻量级</a:t>
            </a:r>
            <a:r>
              <a:rPr lang="en-US" altLang="zh-CN" sz="1800" b="1" dirty="0">
                <a:ea typeface="楷体" panose="02010609060101010101" pitchFamily="49" charset="-122"/>
                <a:cs typeface="Times New Roman" panose="02020603050405020304" pitchFamily="18" charset="0"/>
              </a:rPr>
              <a:t>Linux</a:t>
            </a:r>
            <a:r>
              <a:rPr lang="zh-CN" altLang="en-US" sz="1800" b="1" dirty="0">
                <a:ea typeface="楷体" panose="02010609060101010101" pitchFamily="49" charset="-122"/>
                <a:cs typeface="Times New Roman" panose="02020603050405020304" pitchFamily="18" charset="0"/>
              </a:rPr>
              <a:t>桌面环境</a:t>
            </a:r>
            <a:endParaRPr lang="en-US" altLang="zh-CN" sz="1800" b="1" dirty="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BE69CAC8-EF95-323F-46BD-2DCAD5C053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6440" y="188640"/>
            <a:ext cx="1800000" cy="604799"/>
          </a:xfrm>
          <a:prstGeom prst="rect">
            <a:avLst/>
          </a:prstGeom>
        </p:spPr>
      </p:pic>
    </p:spTree>
    <p:extLst>
      <p:ext uri="{BB962C8B-B14F-4D97-AF65-F5344CB8AC3E}">
        <p14:creationId xmlns:p14="http://schemas.microsoft.com/office/powerpoint/2010/main" val="3183206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OpenEuler</a:t>
            </a:r>
            <a:r>
              <a:rPr lang="zh-CN" altLang="en-US" dirty="0"/>
              <a:t>的增强</a:t>
            </a:r>
          </a:p>
        </p:txBody>
      </p:sp>
      <p:pic>
        <p:nvPicPr>
          <p:cNvPr id="2191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5371" y="1613699"/>
            <a:ext cx="7830870" cy="4416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0"/>
          </p:nvPr>
        </p:nvSpPr>
        <p:spPr/>
        <p:txBody>
          <a:bodyPr/>
          <a:lstStyle/>
          <a:p>
            <a:fld id="{E0A12821-228B-4CE7-BC87-D52B279A8EEE}" type="slidenum">
              <a:rPr lang="en-US" altLang="zh-CN" smtClean="0"/>
              <a:pPr/>
              <a:t>84</a:t>
            </a:fld>
            <a:endParaRPr lang="en-US" altLang="zh-CN"/>
          </a:p>
        </p:txBody>
      </p:sp>
      <p:sp>
        <p:nvSpPr>
          <p:cNvPr id="3" name="内容占位符 2">
            <a:extLst>
              <a:ext uri="{FF2B5EF4-FFF2-40B4-BE49-F238E27FC236}">
                <a16:creationId xmlns:a16="http://schemas.microsoft.com/office/drawing/2014/main" id="{BB6C4907-1EBB-428C-AF55-67FB21CF66C8}"/>
              </a:ext>
            </a:extLst>
          </p:cNvPr>
          <p:cNvSpPr>
            <a:spLocks noGrp="1"/>
          </p:cNvSpPr>
          <p:nvPr>
            <p:ph sz="half" idx="4294967295"/>
          </p:nvPr>
        </p:nvSpPr>
        <p:spPr>
          <a:xfrm>
            <a:off x="8436260" y="1178750"/>
            <a:ext cx="3540280" cy="4995555"/>
          </a:xfrm>
          <a:solidFill>
            <a:schemeClr val="bg1"/>
          </a:solidFill>
        </p:spPr>
        <p:txBody>
          <a:bodyPr>
            <a:normAutofit/>
          </a:bodyPr>
          <a:lstStyle/>
          <a:p>
            <a:pPr marL="0" indent="0">
              <a:spcBef>
                <a:spcPts val="0"/>
              </a:spcBef>
              <a:buNone/>
            </a:pPr>
            <a:r>
              <a:rPr lang="en-US" altLang="zh-CN" sz="2400" b="1" dirty="0" err="1">
                <a:sym typeface="Huawei Sans" panose="020C0503030203020204" pitchFamily="34" charset="0"/>
              </a:rPr>
              <a:t>openEuler</a:t>
            </a:r>
            <a:r>
              <a:rPr lang="zh-CN" altLang="en-US" sz="2400" b="1" dirty="0">
                <a:sym typeface="Huawei Sans" panose="020C0503030203020204" pitchFamily="34" charset="0"/>
              </a:rPr>
              <a:t>所做的增强包含了如下几个方面：</a:t>
            </a:r>
          </a:p>
          <a:p>
            <a:pPr marL="342900" indent="-342900">
              <a:spcBef>
                <a:spcPts val="0"/>
              </a:spcBef>
              <a:buFont typeface="+mj-lt"/>
              <a:buAutoNum type="arabicPeriod"/>
            </a:pPr>
            <a:r>
              <a:rPr lang="zh-CN" altLang="en-US" sz="2400" b="1" dirty="0">
                <a:sym typeface="Huawei Sans" panose="020C0503030203020204" pitchFamily="34" charset="0"/>
              </a:rPr>
              <a:t>多核调度技术：</a:t>
            </a:r>
            <a:r>
              <a:rPr lang="en-US" altLang="zh-CN" sz="2400" b="1" dirty="0" err="1">
                <a:sym typeface="Huawei Sans" panose="020C0503030203020204" pitchFamily="34" charset="0"/>
              </a:rPr>
              <a:t>Numa</a:t>
            </a:r>
            <a:r>
              <a:rPr lang="en-US" altLang="zh-CN" sz="2400" b="1" dirty="0">
                <a:sym typeface="Huawei Sans" panose="020C0503030203020204" pitchFamily="34" charset="0"/>
              </a:rPr>
              <a:t> aware</a:t>
            </a:r>
            <a:r>
              <a:rPr lang="zh-CN" altLang="en-US" sz="2400" b="1" dirty="0">
                <a:sym typeface="Huawei Sans" panose="020C0503030203020204" pitchFamily="34" charset="0"/>
              </a:rPr>
              <a:t>解决方案</a:t>
            </a:r>
          </a:p>
          <a:p>
            <a:pPr marL="342900" indent="-342900">
              <a:spcBef>
                <a:spcPts val="0"/>
              </a:spcBef>
              <a:buFont typeface="+mj-lt"/>
              <a:buAutoNum type="arabicPeriod"/>
            </a:pPr>
            <a:r>
              <a:rPr lang="zh-CN" altLang="en-US" sz="2400" b="1" dirty="0">
                <a:sym typeface="Huawei Sans" panose="020C0503030203020204" pitchFamily="34" charset="0"/>
              </a:rPr>
              <a:t>软硬件协同：提供</a:t>
            </a:r>
            <a:r>
              <a:rPr lang="en-US" altLang="zh-CN" sz="2400" b="1" dirty="0">
                <a:sym typeface="Huawei Sans" panose="020C0503030203020204" pitchFamily="34" charset="0"/>
              </a:rPr>
              <a:t>KAE</a:t>
            </a:r>
            <a:r>
              <a:rPr lang="zh-CN" altLang="en-US" sz="2400" b="1" dirty="0">
                <a:sym typeface="Huawei Sans" panose="020C0503030203020204" pitchFamily="34" charset="0"/>
              </a:rPr>
              <a:t>（</a:t>
            </a:r>
            <a:r>
              <a:rPr lang="en-US" altLang="zh-CN" sz="2400" b="1" dirty="0" err="1">
                <a:sym typeface="Huawei Sans" panose="020C0503030203020204" pitchFamily="34" charset="0"/>
              </a:rPr>
              <a:t>Kunpeng</a:t>
            </a:r>
            <a:r>
              <a:rPr lang="en-US" altLang="zh-CN" sz="2400" b="1" dirty="0">
                <a:sym typeface="Huawei Sans" panose="020C0503030203020204" pitchFamily="34" charset="0"/>
              </a:rPr>
              <a:t> Accelerator Engine</a:t>
            </a:r>
            <a:r>
              <a:rPr lang="zh-CN" altLang="en-US" sz="2400" b="1" dirty="0">
                <a:sym typeface="Huawei Sans" panose="020C0503030203020204" pitchFamily="34" charset="0"/>
              </a:rPr>
              <a:t>）引擎插件</a:t>
            </a:r>
          </a:p>
          <a:p>
            <a:pPr marL="342900" indent="-342900">
              <a:spcBef>
                <a:spcPts val="0"/>
              </a:spcBef>
              <a:buFont typeface="+mj-lt"/>
              <a:buAutoNum type="arabicPeriod"/>
            </a:pPr>
            <a:r>
              <a:rPr lang="zh-CN" altLang="en-US" sz="2400" b="1" dirty="0">
                <a:sym typeface="Huawei Sans" panose="020C0503030203020204" pitchFamily="34" charset="0"/>
              </a:rPr>
              <a:t>轻量级虚拟化：提供</a:t>
            </a:r>
            <a:r>
              <a:rPr lang="en-US" altLang="zh-CN" sz="2400" b="1" dirty="0" err="1">
                <a:sym typeface="Huawei Sans" panose="020C0503030203020204" pitchFamily="34" charset="0"/>
              </a:rPr>
              <a:t>iSulad</a:t>
            </a:r>
            <a:r>
              <a:rPr lang="zh-CN" altLang="en-US" sz="2400" b="1" dirty="0">
                <a:sym typeface="Huawei Sans" panose="020C0503030203020204" pitchFamily="34" charset="0"/>
              </a:rPr>
              <a:t>轻量级容器全场景解决方案</a:t>
            </a:r>
          </a:p>
          <a:p>
            <a:pPr marL="342900" indent="-342900">
              <a:spcBef>
                <a:spcPts val="0"/>
              </a:spcBef>
              <a:buFont typeface="+mj-lt"/>
              <a:buAutoNum type="arabicPeriod"/>
            </a:pPr>
            <a:r>
              <a:rPr lang="zh-CN" altLang="en-US" sz="2400" b="1" dirty="0">
                <a:sym typeface="Huawei Sans" panose="020C0503030203020204" pitchFamily="34" charset="0"/>
              </a:rPr>
              <a:t>智能优化引擎：</a:t>
            </a:r>
            <a:r>
              <a:rPr lang="en-US" altLang="zh-CN" sz="2400" b="1" dirty="0">
                <a:sym typeface="Huawei Sans" panose="020C0503030203020204" pitchFamily="34" charset="0"/>
              </a:rPr>
              <a:t>A-Tune</a:t>
            </a:r>
          </a:p>
          <a:p>
            <a:endParaRPr lang="zh-CN" altLang="en-US" sz="2400" dirty="0"/>
          </a:p>
        </p:txBody>
      </p:sp>
      <p:pic>
        <p:nvPicPr>
          <p:cNvPr id="6" name="图片 5">
            <a:extLst>
              <a:ext uri="{FF2B5EF4-FFF2-40B4-BE49-F238E27FC236}">
                <a16:creationId xmlns:a16="http://schemas.microsoft.com/office/drawing/2014/main" id="{903654C3-8310-B5BC-8414-1D86EFC712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440" y="188640"/>
            <a:ext cx="1800000" cy="604799"/>
          </a:xfrm>
          <a:prstGeom prst="rect">
            <a:avLst/>
          </a:prstGeom>
        </p:spPr>
      </p:pic>
    </p:spTree>
    <p:extLst>
      <p:ext uri="{BB962C8B-B14F-4D97-AF65-F5344CB8AC3E}">
        <p14:creationId xmlns:p14="http://schemas.microsoft.com/office/powerpoint/2010/main" val="460101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zh-CN" altLang="en-US" dirty="0"/>
              <a:t>国内流行的手机</a:t>
            </a:r>
            <a:r>
              <a:rPr lang="en-US" altLang="zh-CN" dirty="0"/>
              <a:t>OS</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rPr>
              <a:t>iOS</a:t>
            </a:r>
          </a:p>
          <a:p>
            <a:r>
              <a:rPr lang="en-US" altLang="zh-CN" dirty="0">
                <a:latin typeface="Times New Roman" panose="02020603050405020304" pitchFamily="18" charset="0"/>
              </a:rPr>
              <a:t>Android</a:t>
            </a:r>
          </a:p>
          <a:p>
            <a:r>
              <a:rPr lang="en-US" altLang="zh-CN" dirty="0" err="1">
                <a:latin typeface="Times New Roman" panose="02020603050405020304" pitchFamily="18" charset="0"/>
              </a:rPr>
              <a:t>HarmonyOS</a:t>
            </a:r>
            <a:endParaRPr lang="en-US" altLang="zh-CN" dirty="0">
              <a:latin typeface="Times New Roman" panose="02020603050405020304" pitchFamily="18" charset="0"/>
            </a:endParaRPr>
          </a:p>
          <a:p>
            <a:r>
              <a:rPr lang="zh-CN" altLang="zh-CN" dirty="0">
                <a:latin typeface="Times New Roman" panose="02020603050405020304" pitchFamily="18" charset="0"/>
              </a:rPr>
              <a:t>小米操作系统（</a:t>
            </a:r>
            <a:r>
              <a:rPr lang="en-US" altLang="zh-CN" dirty="0">
                <a:latin typeface="Times New Roman" panose="02020603050405020304" pitchFamily="18" charset="0"/>
              </a:rPr>
              <a:t>MIUI</a:t>
            </a:r>
            <a:r>
              <a:rPr lang="zh-CN" altLang="zh-CN" dirty="0">
                <a:latin typeface="Times New Roman" panose="02020603050405020304" pitchFamily="18" charset="0"/>
              </a:rPr>
              <a:t>）</a:t>
            </a:r>
            <a:endParaRPr lang="en-US" altLang="zh-CN" dirty="0">
              <a:latin typeface="Times New Roman" panose="02020603050405020304" pitchFamily="18" charset="0"/>
            </a:endParaRPr>
          </a:p>
          <a:p>
            <a:r>
              <a:rPr lang="en-US" altLang="zh-CN" dirty="0">
                <a:latin typeface="Times New Roman" panose="02020603050405020304" pitchFamily="18" charset="0"/>
              </a:rPr>
              <a:t>vivo </a:t>
            </a:r>
            <a:r>
              <a:rPr lang="zh-CN" altLang="zh-CN" dirty="0">
                <a:latin typeface="Times New Roman" panose="02020603050405020304" pitchFamily="18" charset="0"/>
              </a:rPr>
              <a:t>的</a:t>
            </a:r>
            <a:r>
              <a:rPr lang="en-US" altLang="zh-CN" dirty="0">
                <a:latin typeface="Times New Roman" panose="02020603050405020304" pitchFamily="18" charset="0"/>
              </a:rPr>
              <a:t>Hi-Fi&amp; Smart </a:t>
            </a:r>
            <a:r>
              <a:rPr lang="zh-CN" altLang="zh-CN" dirty="0">
                <a:latin typeface="Times New Roman" panose="02020603050405020304" pitchFamily="18" charset="0"/>
              </a:rPr>
              <a:t>（</a:t>
            </a:r>
            <a:r>
              <a:rPr lang="en-US" altLang="zh-CN" dirty="0" err="1">
                <a:latin typeface="Times New Roman" panose="02020603050405020304" pitchFamily="18" charset="0"/>
              </a:rPr>
              <a:t>Funtouch</a:t>
            </a:r>
            <a:r>
              <a:rPr lang="en-US" altLang="zh-CN" dirty="0">
                <a:latin typeface="Times New Roman" panose="02020603050405020304" pitchFamily="18" charset="0"/>
              </a:rPr>
              <a:t> OS</a:t>
            </a:r>
            <a:r>
              <a:rPr lang="zh-CN" altLang="zh-CN" dirty="0">
                <a:latin typeface="Times New Roman" panose="02020603050405020304" pitchFamily="18" charset="0"/>
              </a:rPr>
              <a:t>）</a:t>
            </a:r>
            <a:endParaRPr lang="zh-CN" altLang="en-US" dirty="0">
              <a:latin typeface="Times New Roman" panose="02020603050405020304" pitchFamily="18" charset="0"/>
            </a:endParaRPr>
          </a:p>
          <a:p>
            <a:r>
              <a:rPr lang="zh-CN" altLang="zh-CN" dirty="0">
                <a:latin typeface="Times New Roman" panose="02020603050405020304" pitchFamily="18" charset="0"/>
              </a:rPr>
              <a:t>魅族操作系统（</a:t>
            </a:r>
            <a:r>
              <a:rPr lang="en-US" altLang="zh-CN" dirty="0" err="1">
                <a:latin typeface="Times New Roman" panose="02020603050405020304" pitchFamily="18" charset="0"/>
              </a:rPr>
              <a:t>flyme</a:t>
            </a:r>
            <a:r>
              <a:rPr lang="en-US" altLang="zh-CN" dirty="0">
                <a:latin typeface="Times New Roman" panose="02020603050405020304" pitchFamily="18" charset="0"/>
              </a:rPr>
              <a:t> OS</a:t>
            </a:r>
            <a:r>
              <a:rPr lang="zh-CN" altLang="zh-CN" dirty="0">
                <a:latin typeface="Times New Roman" panose="02020603050405020304" pitchFamily="18" charset="0"/>
              </a:rPr>
              <a:t>）</a:t>
            </a:r>
            <a:endParaRPr lang="en-US" altLang="zh-CN" dirty="0">
              <a:latin typeface="Times New Roman" panose="02020603050405020304" pitchFamily="18" charset="0"/>
            </a:endParaRPr>
          </a:p>
          <a:p>
            <a:r>
              <a:rPr lang="zh-CN" altLang="zh-CN" dirty="0">
                <a:latin typeface="Times New Roman" panose="02020603050405020304" pitchFamily="18" charset="0"/>
              </a:rPr>
              <a:t>锤子操作系统（</a:t>
            </a:r>
            <a:r>
              <a:rPr lang="en-US" altLang="zh-CN" dirty="0">
                <a:latin typeface="Times New Roman" panose="02020603050405020304" pitchFamily="18" charset="0"/>
              </a:rPr>
              <a:t> </a:t>
            </a:r>
            <a:r>
              <a:rPr lang="en-US" altLang="zh-CN" dirty="0" err="1">
                <a:latin typeface="Times New Roman" panose="02020603050405020304" pitchFamily="18" charset="0"/>
              </a:rPr>
              <a:t>Smartisan</a:t>
            </a:r>
            <a:r>
              <a:rPr lang="en-US" altLang="zh-CN" dirty="0">
                <a:latin typeface="Times New Roman" panose="02020603050405020304" pitchFamily="18" charset="0"/>
              </a:rPr>
              <a:t> OS</a:t>
            </a:r>
            <a:r>
              <a:rPr lang="zh-CN" altLang="zh-CN" dirty="0">
                <a:latin typeface="Times New Roman" panose="02020603050405020304" pitchFamily="18" charset="0"/>
              </a:rPr>
              <a:t>）</a:t>
            </a:r>
            <a:endParaRPr lang="en-US" altLang="zh-CN" dirty="0">
              <a:latin typeface="Times New Roman" panose="02020603050405020304" pitchFamily="18" charset="0"/>
            </a:endParaRPr>
          </a:p>
          <a:p>
            <a:r>
              <a:rPr lang="en-US" altLang="zh-CN" dirty="0">
                <a:latin typeface="Times New Roman" panose="02020603050405020304" pitchFamily="18" charset="0"/>
              </a:rPr>
              <a:t>360 OS</a:t>
            </a:r>
          </a:p>
          <a:p>
            <a:r>
              <a:rPr lang="zh-CN" altLang="zh-CN" dirty="0">
                <a:latin typeface="Times New Roman" panose="02020603050405020304" pitchFamily="18" charset="0"/>
              </a:rPr>
              <a:t>华为操作系统（</a:t>
            </a:r>
            <a:r>
              <a:rPr lang="en-US" altLang="zh-CN" dirty="0" err="1">
                <a:latin typeface="Times New Roman" panose="02020603050405020304" pitchFamily="18" charset="0"/>
              </a:rPr>
              <a:t>emui</a:t>
            </a:r>
            <a:r>
              <a:rPr lang="zh-CN" altLang="zh-CN" dirty="0">
                <a:latin typeface="Times New Roman" panose="02020603050405020304" pitchFamily="18" charset="0"/>
              </a:rPr>
              <a:t>）</a:t>
            </a:r>
            <a:endParaRPr lang="en-US" altLang="zh-CN"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6BBC9BC5-6FD5-45B3-9B6B-9AEBF02617DF}" type="slidenum">
              <a:rPr lang="en-US" altLang="zh-CN" smtClean="0"/>
              <a:pPr>
                <a:defRPr/>
              </a:pPr>
              <a:t>85</a:t>
            </a:fld>
            <a:endParaRPr lang="en-US" altLang="zh-CN"/>
          </a:p>
        </p:txBody>
      </p:sp>
      <p:sp>
        <p:nvSpPr>
          <p:cNvPr id="5" name="五边形 4">
            <a:hlinkClick r:id="rId2" action="ppaction://hlinksldjump"/>
            <a:extLst>
              <a:ext uri="{FF2B5EF4-FFF2-40B4-BE49-F238E27FC236}">
                <a16:creationId xmlns:a16="http://schemas.microsoft.com/office/drawing/2014/main" id="{0FD656D8-C3AE-B1C6-F4CC-708226EE6E97}"/>
              </a:ext>
            </a:extLst>
          </p:cNvPr>
          <p:cNvSpPr/>
          <p:nvPr/>
        </p:nvSpPr>
        <p:spPr bwMode="auto">
          <a:xfrm>
            <a:off x="11406670" y="6264375"/>
            <a:ext cx="720000" cy="54000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157516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left)">
                                      <p:cBhvr>
                                        <p:cTn id="36" dur="500"/>
                                        <p:tgtEl>
                                          <p:spTgt spid="3">
                                            <p:txEl>
                                              <p:pRg st="7" end="7"/>
                                            </p:txEl>
                                          </p:spTgt>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wipe(left)">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BF0E4D4-9450-2C49-4414-C39CC818B81D}"/>
              </a:ext>
            </a:extLst>
          </p:cNvPr>
          <p:cNvSpPr>
            <a:spLocks noGrp="1"/>
          </p:cNvSpPr>
          <p:nvPr>
            <p:ph type="title"/>
          </p:nvPr>
        </p:nvSpPr>
        <p:spPr/>
        <p:txBody>
          <a:bodyPr/>
          <a:lstStyle/>
          <a:p>
            <a:r>
              <a:rPr lang="en-US" altLang="zh-CN" sz="3600" b="1" dirty="0">
                <a:solidFill>
                  <a:srgbClr val="0000FF"/>
                </a:solidFill>
              </a:rPr>
              <a:t>A2:</a:t>
            </a:r>
            <a:r>
              <a:rPr lang="zh-CN" altLang="en-US" dirty="0">
                <a:solidFill>
                  <a:srgbClr val="0000FF"/>
                </a:solidFill>
              </a:rPr>
              <a:t> </a:t>
            </a:r>
            <a:r>
              <a:rPr lang="en-US" altLang="zh-CN" sz="3600" b="1" dirty="0">
                <a:solidFill>
                  <a:srgbClr val="0000FF"/>
                </a:solidFill>
              </a:rPr>
              <a:t>Types of registers &amp; Instruction Cycle</a:t>
            </a:r>
            <a:endParaRPr lang="zh-CN" altLang="en-US" dirty="0"/>
          </a:p>
        </p:txBody>
      </p:sp>
      <p:sp>
        <p:nvSpPr>
          <p:cNvPr id="5" name="内容占位符 4">
            <a:extLst>
              <a:ext uri="{FF2B5EF4-FFF2-40B4-BE49-F238E27FC236}">
                <a16:creationId xmlns:a16="http://schemas.microsoft.com/office/drawing/2014/main" id="{63F918C5-C124-487B-F7A7-A4135D81C083}"/>
              </a:ext>
            </a:extLst>
          </p:cNvPr>
          <p:cNvSpPr>
            <a:spLocks noGrp="1"/>
          </p:cNvSpPr>
          <p:nvPr>
            <p:ph idx="1"/>
          </p:nvPr>
        </p:nvSpPr>
        <p:spPr/>
        <p:txBody>
          <a:bodyPr/>
          <a:lstStyle/>
          <a:p>
            <a:r>
              <a:rPr lang="en-US" altLang="zh-CN" dirty="0"/>
              <a:t>Processor Registers</a:t>
            </a:r>
          </a:p>
          <a:p>
            <a:r>
              <a:rPr lang="en-US" altLang="zh-CN" dirty="0"/>
              <a:t>Basic Instruction Cycle</a:t>
            </a:r>
          </a:p>
          <a:p>
            <a:r>
              <a:rPr lang="en-US" altLang="zh-CN" dirty="0"/>
              <a:t>Types of instructions</a:t>
            </a:r>
          </a:p>
          <a:p>
            <a:r>
              <a:rPr lang="en-US" altLang="zh-CN" dirty="0"/>
              <a:t>Example </a:t>
            </a:r>
            <a:endParaRPr lang="zh-CN" altLang="en-US" dirty="0"/>
          </a:p>
        </p:txBody>
      </p:sp>
      <p:sp>
        <p:nvSpPr>
          <p:cNvPr id="2" name="Rectangle 29">
            <a:extLst>
              <a:ext uri="{FF2B5EF4-FFF2-40B4-BE49-F238E27FC236}">
                <a16:creationId xmlns:a16="http://schemas.microsoft.com/office/drawing/2014/main" id="{1023E37A-6C5F-81D3-FF27-167455458147}"/>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86</a:t>
            </a:fld>
            <a:endParaRPr lang="en-US" altLang="zh-CN"/>
          </a:p>
        </p:txBody>
      </p:sp>
    </p:spTree>
    <p:extLst>
      <p:ext uri="{BB962C8B-B14F-4D97-AF65-F5344CB8AC3E}">
        <p14:creationId xmlns:p14="http://schemas.microsoft.com/office/powerpoint/2010/main" val="33373397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a:solidFill>
            <a:srgbClr val="002060"/>
          </a:solidFill>
        </p:spPr>
        <p:txBody>
          <a:bodyPr/>
          <a:lstStyle/>
          <a:p>
            <a:r>
              <a:rPr lang="en-US" altLang="zh-CN" dirty="0"/>
              <a:t>Processor Registers</a:t>
            </a:r>
          </a:p>
        </p:txBody>
      </p:sp>
      <p:sp>
        <p:nvSpPr>
          <p:cNvPr id="294915" name="Rectangle 3"/>
          <p:cNvSpPr>
            <a:spLocks noGrp="1" noChangeArrowheads="1"/>
          </p:cNvSpPr>
          <p:nvPr>
            <p:ph idx="1"/>
          </p:nvPr>
        </p:nvSpPr>
        <p:spPr/>
        <p:txBody>
          <a:bodyPr/>
          <a:lstStyle/>
          <a:p>
            <a:r>
              <a:rPr lang="en-US" altLang="zh-CN" dirty="0">
                <a:latin typeface="Times New Roman" panose="02020603050405020304" pitchFamily="18" charset="0"/>
              </a:rPr>
              <a:t>User-visible registers</a:t>
            </a:r>
          </a:p>
          <a:p>
            <a:pPr lvl="1"/>
            <a:r>
              <a:rPr lang="en-US" altLang="zh-CN" dirty="0">
                <a:latin typeface="Times New Roman" panose="02020603050405020304" pitchFamily="18" charset="0"/>
              </a:rPr>
              <a:t>Enable programmer to minimize main-memory references by optimizing register use.</a:t>
            </a:r>
          </a:p>
          <a:p>
            <a:r>
              <a:rPr lang="en-US" altLang="zh-CN" dirty="0">
                <a:latin typeface="Times New Roman" panose="02020603050405020304" pitchFamily="18" charset="0"/>
              </a:rPr>
              <a:t>Control and status registers</a:t>
            </a:r>
          </a:p>
          <a:p>
            <a:pPr lvl="1"/>
            <a:r>
              <a:rPr lang="en-US" altLang="zh-CN" dirty="0">
                <a:latin typeface="Times New Roman" panose="02020603050405020304" pitchFamily="18" charset="0"/>
              </a:rPr>
              <a:t>Used by processor to control operating of the processor.</a:t>
            </a:r>
          </a:p>
          <a:p>
            <a:pPr lvl="1"/>
            <a:r>
              <a:rPr lang="en-US" altLang="zh-CN" dirty="0">
                <a:latin typeface="Times New Roman" panose="02020603050405020304" pitchFamily="18" charset="0"/>
              </a:rPr>
              <a:t>Used by operating-system routines to control the execution of programs.</a:t>
            </a:r>
          </a:p>
        </p:txBody>
      </p:sp>
      <p:sp>
        <p:nvSpPr>
          <p:cNvPr id="5" name="灯片编号占位符 4"/>
          <p:cNvSpPr>
            <a:spLocks noGrp="1"/>
          </p:cNvSpPr>
          <p:nvPr>
            <p:ph type="sldNum" sz="quarter" idx="10"/>
          </p:nvPr>
        </p:nvSpPr>
        <p:spPr/>
        <p:txBody>
          <a:bodyPr/>
          <a:lstStyle/>
          <a:p>
            <a:fld id="{964CEF0F-0A2B-40B4-A633-9B8CB34856ED}" type="slidenum">
              <a:rPr lang="en-US" altLang="zh-CN"/>
              <a:pPr/>
              <a:t>87</a:t>
            </a:fld>
            <a:endParaRPr lang="en-US" altLang="zh-CN" dirty="0"/>
          </a:p>
        </p:txBody>
      </p:sp>
    </p:spTree>
    <p:extLst>
      <p:ext uri="{BB962C8B-B14F-4D97-AF65-F5344CB8AC3E}">
        <p14:creationId xmlns:p14="http://schemas.microsoft.com/office/powerpoint/2010/main" val="27776475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4915">
                                            <p:txEl>
                                              <p:pRg st="0" end="0"/>
                                            </p:txEl>
                                          </p:spTgt>
                                        </p:tgtEl>
                                        <p:attrNameLst>
                                          <p:attrName>style.visibility</p:attrName>
                                        </p:attrNameLst>
                                      </p:cBhvr>
                                      <p:to>
                                        <p:strVal val="visible"/>
                                      </p:to>
                                    </p:set>
                                    <p:animEffect transition="in" filter="wipe(left)">
                                      <p:cBhvr>
                                        <p:cTn id="7" dur="500"/>
                                        <p:tgtEl>
                                          <p:spTgt spid="29491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4915">
                                            <p:txEl>
                                              <p:pRg st="2" end="2"/>
                                            </p:txEl>
                                          </p:spTgt>
                                        </p:tgtEl>
                                        <p:attrNameLst>
                                          <p:attrName>style.visibility</p:attrName>
                                        </p:attrNameLst>
                                      </p:cBhvr>
                                      <p:to>
                                        <p:strVal val="visible"/>
                                      </p:to>
                                    </p:set>
                                    <p:animEffect transition="in" filter="wipe(left)">
                                      <p:cBhvr>
                                        <p:cTn id="10" dur="500"/>
                                        <p:tgtEl>
                                          <p:spTgt spid="29491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94915">
                                            <p:txEl>
                                              <p:pRg st="1" end="1"/>
                                            </p:txEl>
                                          </p:spTgt>
                                        </p:tgtEl>
                                        <p:attrNameLst>
                                          <p:attrName>style.visibility</p:attrName>
                                        </p:attrNameLst>
                                      </p:cBhvr>
                                      <p:to>
                                        <p:strVal val="visible"/>
                                      </p:to>
                                    </p:set>
                                    <p:animEffect transition="in" filter="wipe(left)">
                                      <p:cBhvr>
                                        <p:cTn id="15" dur="500"/>
                                        <p:tgtEl>
                                          <p:spTgt spid="294915">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94915">
                                            <p:txEl>
                                              <p:pRg st="3" end="3"/>
                                            </p:txEl>
                                          </p:spTgt>
                                        </p:tgtEl>
                                        <p:attrNameLst>
                                          <p:attrName>style.visibility</p:attrName>
                                        </p:attrNameLst>
                                      </p:cBhvr>
                                      <p:to>
                                        <p:strVal val="visible"/>
                                      </p:to>
                                    </p:set>
                                    <p:animEffect transition="in" filter="wipe(left)">
                                      <p:cBhvr>
                                        <p:cTn id="20" dur="500"/>
                                        <p:tgtEl>
                                          <p:spTgt spid="294915">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94915">
                                            <p:txEl>
                                              <p:pRg st="4" end="4"/>
                                            </p:txEl>
                                          </p:spTgt>
                                        </p:tgtEl>
                                        <p:attrNameLst>
                                          <p:attrName>style.visibility</p:attrName>
                                        </p:attrNameLst>
                                      </p:cBhvr>
                                      <p:to>
                                        <p:strVal val="visible"/>
                                      </p:to>
                                    </p:set>
                                    <p:animEffect transition="in" filter="wipe(left)">
                                      <p:cBhvr>
                                        <p:cTn id="23" dur="500"/>
                                        <p:tgtEl>
                                          <p:spTgt spid="294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5"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solidFill>
            <a:srgbClr val="002060"/>
          </a:solidFill>
        </p:spPr>
        <p:txBody>
          <a:bodyPr/>
          <a:lstStyle/>
          <a:p>
            <a:r>
              <a:rPr lang="en-US" altLang="zh-CN" dirty="0"/>
              <a:t>User-Visible Registers</a:t>
            </a:r>
          </a:p>
        </p:txBody>
      </p:sp>
      <p:sp>
        <p:nvSpPr>
          <p:cNvPr id="296963" name="Rectangle 3"/>
          <p:cNvSpPr>
            <a:spLocks noGrp="1" noChangeArrowheads="1"/>
          </p:cNvSpPr>
          <p:nvPr>
            <p:ph idx="1"/>
          </p:nvPr>
        </p:nvSpPr>
        <p:spPr/>
        <p:txBody>
          <a:bodyPr/>
          <a:lstStyle/>
          <a:p>
            <a:pPr>
              <a:lnSpc>
                <a:spcPct val="90000"/>
              </a:lnSpc>
            </a:pPr>
            <a:r>
              <a:rPr lang="en-US" altLang="zh-CN" dirty="0">
                <a:latin typeface="Times New Roman" panose="02020603050405020304" pitchFamily="18" charset="0"/>
              </a:rPr>
              <a:t>May be referenced by machine language.</a:t>
            </a:r>
          </a:p>
          <a:p>
            <a:pPr>
              <a:lnSpc>
                <a:spcPct val="90000"/>
              </a:lnSpc>
            </a:pPr>
            <a:r>
              <a:rPr lang="en-US" altLang="zh-CN" dirty="0">
                <a:latin typeface="Times New Roman" panose="02020603050405020304" pitchFamily="18" charset="0"/>
              </a:rPr>
              <a:t>Available to all programs --  application programs and system programs.</a:t>
            </a:r>
          </a:p>
          <a:p>
            <a:pPr>
              <a:lnSpc>
                <a:spcPct val="90000"/>
              </a:lnSpc>
            </a:pPr>
            <a:r>
              <a:rPr lang="en-US" altLang="zh-CN" dirty="0">
                <a:latin typeface="Times New Roman" panose="02020603050405020304" pitchFamily="18" charset="0"/>
              </a:rPr>
              <a:t>Types of registers</a:t>
            </a:r>
          </a:p>
          <a:p>
            <a:pPr lvl="1">
              <a:lnSpc>
                <a:spcPct val="90000"/>
              </a:lnSpc>
            </a:pPr>
            <a:r>
              <a:rPr lang="en-US" altLang="zh-CN" dirty="0">
                <a:latin typeface="Times New Roman" panose="02020603050405020304" pitchFamily="18" charset="0"/>
              </a:rPr>
              <a:t>Data </a:t>
            </a:r>
          </a:p>
          <a:p>
            <a:pPr lvl="1">
              <a:lnSpc>
                <a:spcPct val="90000"/>
              </a:lnSpc>
            </a:pPr>
            <a:r>
              <a:rPr lang="en-US" altLang="zh-CN" dirty="0">
                <a:latin typeface="Times New Roman" panose="02020603050405020304" pitchFamily="18" charset="0"/>
              </a:rPr>
              <a:t>Address</a:t>
            </a:r>
          </a:p>
          <a:p>
            <a:pPr lvl="2">
              <a:lnSpc>
                <a:spcPct val="90000"/>
              </a:lnSpc>
            </a:pPr>
            <a:r>
              <a:rPr lang="en-US" altLang="zh-CN" sz="2400" dirty="0">
                <a:solidFill>
                  <a:srgbClr val="0000FF"/>
                </a:solidFill>
              </a:rPr>
              <a:t>Index</a:t>
            </a:r>
            <a:r>
              <a:rPr lang="en-US" altLang="zh-CN" sz="2400" dirty="0"/>
              <a:t>:  involves adding an index to a base value to get an address</a:t>
            </a:r>
          </a:p>
          <a:p>
            <a:pPr lvl="2">
              <a:lnSpc>
                <a:spcPct val="90000"/>
              </a:lnSpc>
            </a:pPr>
            <a:r>
              <a:rPr lang="en-US" altLang="zh-CN" sz="2400" dirty="0">
                <a:solidFill>
                  <a:srgbClr val="0000FF"/>
                </a:solidFill>
              </a:rPr>
              <a:t>Segment pointer</a:t>
            </a:r>
            <a:r>
              <a:rPr lang="en-US" altLang="zh-CN" sz="2400" dirty="0"/>
              <a:t>:  when memory is divided into segments, memory is referenced by a segment and an offset</a:t>
            </a:r>
          </a:p>
          <a:p>
            <a:pPr lvl="2">
              <a:lnSpc>
                <a:spcPct val="90000"/>
              </a:lnSpc>
            </a:pPr>
            <a:r>
              <a:rPr lang="en-US" altLang="zh-CN" sz="2400" dirty="0">
                <a:solidFill>
                  <a:srgbClr val="0000FF"/>
                </a:solidFill>
              </a:rPr>
              <a:t>Stack pointer</a:t>
            </a:r>
            <a:r>
              <a:rPr lang="en-US" altLang="zh-CN" sz="2400" dirty="0"/>
              <a:t>:  points to top of stack.</a:t>
            </a:r>
          </a:p>
        </p:txBody>
      </p:sp>
      <p:sp>
        <p:nvSpPr>
          <p:cNvPr id="5" name="灯片编号占位符 4"/>
          <p:cNvSpPr>
            <a:spLocks noGrp="1"/>
          </p:cNvSpPr>
          <p:nvPr>
            <p:ph type="sldNum" sz="quarter" idx="10"/>
          </p:nvPr>
        </p:nvSpPr>
        <p:spPr/>
        <p:txBody>
          <a:bodyPr/>
          <a:lstStyle/>
          <a:p>
            <a:fld id="{964CEF0F-0A2B-40B4-A633-9B8CB34856ED}" type="slidenum">
              <a:rPr lang="en-US" altLang="zh-CN"/>
              <a:pPr/>
              <a:t>88</a:t>
            </a:fld>
            <a:endParaRPr lang="en-US" altLang="zh-CN" dirty="0"/>
          </a:p>
        </p:txBody>
      </p:sp>
    </p:spTree>
    <p:extLst>
      <p:ext uri="{BB962C8B-B14F-4D97-AF65-F5344CB8AC3E}">
        <p14:creationId xmlns:p14="http://schemas.microsoft.com/office/powerpoint/2010/main" val="4077520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963">
                                            <p:txEl>
                                              <p:pRg st="1" end="1"/>
                                            </p:txEl>
                                          </p:spTgt>
                                        </p:tgtEl>
                                        <p:attrNameLst>
                                          <p:attrName>style.visibility</p:attrName>
                                        </p:attrNameLst>
                                      </p:cBhvr>
                                      <p:to>
                                        <p:strVal val="visible"/>
                                      </p:to>
                                    </p:set>
                                    <p:animEffect transition="in" filter="wipe(left)">
                                      <p:cBhvr>
                                        <p:cTn id="7" dur="500"/>
                                        <p:tgtEl>
                                          <p:spTgt spid="2969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6963">
                                            <p:txEl>
                                              <p:pRg st="2" end="2"/>
                                            </p:txEl>
                                          </p:spTgt>
                                        </p:tgtEl>
                                        <p:attrNameLst>
                                          <p:attrName>style.visibility</p:attrName>
                                        </p:attrNameLst>
                                      </p:cBhvr>
                                      <p:to>
                                        <p:strVal val="visible"/>
                                      </p:to>
                                    </p:set>
                                    <p:animEffect transition="in" filter="wipe(left)">
                                      <p:cBhvr>
                                        <p:cTn id="12" dur="500"/>
                                        <p:tgtEl>
                                          <p:spTgt spid="296963">
                                            <p:txEl>
                                              <p:pRg st="2" end="2"/>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6963">
                                            <p:txEl>
                                              <p:pRg st="3" end="3"/>
                                            </p:txEl>
                                          </p:spTgt>
                                        </p:tgtEl>
                                        <p:attrNameLst>
                                          <p:attrName>style.visibility</p:attrName>
                                        </p:attrNameLst>
                                      </p:cBhvr>
                                      <p:to>
                                        <p:strVal val="visible"/>
                                      </p:to>
                                    </p:set>
                                    <p:animEffect transition="in" filter="wipe(left)">
                                      <p:cBhvr>
                                        <p:cTn id="15" dur="500"/>
                                        <p:tgtEl>
                                          <p:spTgt spid="29696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6963">
                                            <p:txEl>
                                              <p:pRg st="4" end="4"/>
                                            </p:txEl>
                                          </p:spTgt>
                                        </p:tgtEl>
                                        <p:attrNameLst>
                                          <p:attrName>style.visibility</p:attrName>
                                        </p:attrNameLst>
                                      </p:cBhvr>
                                      <p:to>
                                        <p:strVal val="visible"/>
                                      </p:to>
                                    </p:set>
                                    <p:animEffect transition="in" filter="wipe(left)">
                                      <p:cBhvr>
                                        <p:cTn id="18" dur="500"/>
                                        <p:tgtEl>
                                          <p:spTgt spid="296963">
                                            <p:txEl>
                                              <p:pRg st="4" end="4"/>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96963">
                                            <p:txEl>
                                              <p:pRg st="5" end="5"/>
                                            </p:txEl>
                                          </p:spTgt>
                                        </p:tgtEl>
                                        <p:attrNameLst>
                                          <p:attrName>style.visibility</p:attrName>
                                        </p:attrNameLst>
                                      </p:cBhvr>
                                      <p:to>
                                        <p:strVal val="visible"/>
                                      </p:to>
                                    </p:set>
                                    <p:animEffect transition="in" filter="wipe(left)">
                                      <p:cBhvr>
                                        <p:cTn id="21" dur="500"/>
                                        <p:tgtEl>
                                          <p:spTgt spid="296963">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96963">
                                            <p:txEl>
                                              <p:pRg st="6" end="6"/>
                                            </p:txEl>
                                          </p:spTgt>
                                        </p:tgtEl>
                                        <p:attrNameLst>
                                          <p:attrName>style.visibility</p:attrName>
                                        </p:attrNameLst>
                                      </p:cBhvr>
                                      <p:to>
                                        <p:strVal val="visible"/>
                                      </p:to>
                                    </p:set>
                                    <p:animEffect transition="in" filter="wipe(left)">
                                      <p:cBhvr>
                                        <p:cTn id="24" dur="500"/>
                                        <p:tgtEl>
                                          <p:spTgt spid="296963">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96963">
                                            <p:txEl>
                                              <p:pRg st="7" end="7"/>
                                            </p:txEl>
                                          </p:spTgt>
                                        </p:tgtEl>
                                        <p:attrNameLst>
                                          <p:attrName>style.visibility</p:attrName>
                                        </p:attrNameLst>
                                      </p:cBhvr>
                                      <p:to>
                                        <p:strVal val="visible"/>
                                      </p:to>
                                    </p:set>
                                    <p:animEffect transition="in" filter="wipe(left)">
                                      <p:cBhvr>
                                        <p:cTn id="27" dur="500"/>
                                        <p:tgtEl>
                                          <p:spTgt spid="2969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solidFill>
            <a:srgbClr val="002060"/>
          </a:solidFill>
        </p:spPr>
        <p:txBody>
          <a:bodyPr/>
          <a:lstStyle/>
          <a:p>
            <a:r>
              <a:rPr lang="en-US" altLang="zh-CN" dirty="0"/>
              <a:t>Control and Status Registers</a:t>
            </a:r>
          </a:p>
        </p:txBody>
      </p:sp>
      <p:sp>
        <p:nvSpPr>
          <p:cNvPr id="299011" name="Rectangle 3"/>
          <p:cNvSpPr>
            <a:spLocks noGrp="1" noChangeArrowheads="1"/>
          </p:cNvSpPr>
          <p:nvPr>
            <p:ph idx="1"/>
          </p:nvPr>
        </p:nvSpPr>
        <p:spPr/>
        <p:txBody>
          <a:bodyPr/>
          <a:lstStyle/>
          <a:p>
            <a:pPr>
              <a:lnSpc>
                <a:spcPct val="80000"/>
              </a:lnSpc>
            </a:pPr>
            <a:r>
              <a:rPr lang="en-US" altLang="zh-CN" dirty="0">
                <a:latin typeface="Times New Roman" panose="02020603050405020304" pitchFamily="18" charset="0"/>
              </a:rPr>
              <a:t>Program Counter (</a:t>
            </a:r>
            <a:r>
              <a:rPr lang="en-US" altLang="zh-CN" dirty="0">
                <a:solidFill>
                  <a:srgbClr val="0000FF"/>
                </a:solidFill>
                <a:latin typeface="Times New Roman" panose="02020603050405020304" pitchFamily="18" charset="0"/>
              </a:rPr>
              <a:t>PC</a:t>
            </a:r>
            <a:r>
              <a:rPr lang="en-US" altLang="zh-CN" dirty="0">
                <a:latin typeface="Times New Roman" panose="02020603050405020304" pitchFamily="18" charset="0"/>
              </a:rPr>
              <a:t>)</a:t>
            </a:r>
          </a:p>
          <a:p>
            <a:pPr lvl="1">
              <a:lnSpc>
                <a:spcPct val="80000"/>
              </a:lnSpc>
            </a:pPr>
            <a:r>
              <a:rPr lang="en-US" altLang="zh-CN" dirty="0">
                <a:latin typeface="Times New Roman" panose="02020603050405020304" pitchFamily="18" charset="0"/>
              </a:rPr>
              <a:t>Contains the address of an instruction to be fetched.</a:t>
            </a:r>
          </a:p>
          <a:p>
            <a:pPr>
              <a:lnSpc>
                <a:spcPct val="80000"/>
              </a:lnSpc>
            </a:pPr>
            <a:r>
              <a:rPr lang="en-US" altLang="zh-CN" dirty="0">
                <a:latin typeface="Times New Roman" panose="02020603050405020304" pitchFamily="18" charset="0"/>
              </a:rPr>
              <a:t>Instruction Register (</a:t>
            </a:r>
            <a:r>
              <a:rPr lang="en-US" altLang="zh-CN" dirty="0">
                <a:solidFill>
                  <a:srgbClr val="0000FF"/>
                </a:solidFill>
                <a:latin typeface="Times New Roman" panose="02020603050405020304" pitchFamily="18" charset="0"/>
              </a:rPr>
              <a:t>IR</a:t>
            </a:r>
            <a:r>
              <a:rPr lang="en-US" altLang="zh-CN" dirty="0">
                <a:latin typeface="Times New Roman" panose="02020603050405020304" pitchFamily="18" charset="0"/>
              </a:rPr>
              <a:t>)</a:t>
            </a:r>
          </a:p>
          <a:p>
            <a:pPr lvl="1">
              <a:lnSpc>
                <a:spcPct val="80000"/>
              </a:lnSpc>
            </a:pPr>
            <a:r>
              <a:rPr lang="en-US" altLang="zh-CN" dirty="0">
                <a:latin typeface="Times New Roman" panose="02020603050405020304" pitchFamily="18" charset="0"/>
              </a:rPr>
              <a:t>Contains the instruction most recently fetched.</a:t>
            </a:r>
          </a:p>
          <a:p>
            <a:pPr>
              <a:lnSpc>
                <a:spcPct val="80000"/>
              </a:lnSpc>
            </a:pPr>
            <a:r>
              <a:rPr lang="en-US" altLang="zh-CN" dirty="0">
                <a:latin typeface="Times New Roman" panose="02020603050405020304" pitchFamily="18" charset="0"/>
              </a:rPr>
              <a:t>Program Status Word (</a:t>
            </a:r>
            <a:r>
              <a:rPr lang="en-US" altLang="zh-CN" dirty="0">
                <a:solidFill>
                  <a:srgbClr val="0000FF"/>
                </a:solidFill>
                <a:latin typeface="Times New Roman" panose="02020603050405020304" pitchFamily="18" charset="0"/>
              </a:rPr>
              <a:t>PSW</a:t>
            </a:r>
            <a:r>
              <a:rPr lang="en-US" altLang="zh-CN" dirty="0">
                <a:latin typeface="Times New Roman" panose="02020603050405020304" pitchFamily="18" charset="0"/>
              </a:rPr>
              <a:t>)</a:t>
            </a:r>
          </a:p>
          <a:p>
            <a:pPr lvl="1">
              <a:lnSpc>
                <a:spcPct val="80000"/>
              </a:lnSpc>
            </a:pPr>
            <a:r>
              <a:rPr lang="en-US" altLang="zh-CN" dirty="0">
                <a:latin typeface="Times New Roman" panose="02020603050405020304" pitchFamily="18" charset="0"/>
              </a:rPr>
              <a:t>condition codes</a:t>
            </a:r>
          </a:p>
          <a:p>
            <a:pPr lvl="1">
              <a:lnSpc>
                <a:spcPct val="80000"/>
              </a:lnSpc>
            </a:pPr>
            <a:r>
              <a:rPr lang="en-US" altLang="zh-CN" dirty="0">
                <a:latin typeface="Times New Roman" panose="02020603050405020304" pitchFamily="18" charset="0"/>
              </a:rPr>
              <a:t>Interrupt enable / disable</a:t>
            </a:r>
          </a:p>
          <a:p>
            <a:pPr lvl="1">
              <a:lnSpc>
                <a:spcPct val="80000"/>
              </a:lnSpc>
            </a:pPr>
            <a:r>
              <a:rPr kumimoji="0" lang="en-US" altLang="zh-CN" dirty="0">
                <a:latin typeface="Times New Roman" panose="02020603050405020304" pitchFamily="18" charset="0"/>
              </a:rPr>
              <a:t>Kernel ( / Monitor / Supervisor ) mode </a:t>
            </a:r>
            <a:r>
              <a:rPr lang="en-US" altLang="zh-CN" dirty="0">
                <a:latin typeface="Times New Roman" panose="02020603050405020304" pitchFamily="18" charset="0"/>
              </a:rPr>
              <a:t>/ user mode</a:t>
            </a:r>
          </a:p>
          <a:p>
            <a:pPr>
              <a:lnSpc>
                <a:spcPct val="80000"/>
              </a:lnSpc>
            </a:pPr>
            <a:r>
              <a:rPr lang="en-US" altLang="zh-CN" dirty="0">
                <a:latin typeface="Times New Roman" panose="02020603050405020304" pitchFamily="18" charset="0"/>
              </a:rPr>
              <a:t>Condition Codes or Flags</a:t>
            </a:r>
          </a:p>
          <a:p>
            <a:pPr lvl="1">
              <a:lnSpc>
                <a:spcPct val="80000"/>
              </a:lnSpc>
            </a:pPr>
            <a:r>
              <a:rPr lang="en-US" altLang="zh-CN" dirty="0">
                <a:latin typeface="Times New Roman" panose="02020603050405020304" pitchFamily="18" charset="0"/>
              </a:rPr>
              <a:t>Bits set by the processor hardware as a result of operations</a:t>
            </a:r>
          </a:p>
          <a:p>
            <a:pPr lvl="1">
              <a:lnSpc>
                <a:spcPct val="80000"/>
              </a:lnSpc>
            </a:pPr>
            <a:r>
              <a:rPr lang="en-US" altLang="zh-CN" dirty="0">
                <a:latin typeface="Times New Roman" panose="02020603050405020304" pitchFamily="18" charset="0"/>
              </a:rPr>
              <a:t>Can be accessed by a program but not altered.</a:t>
            </a:r>
          </a:p>
          <a:p>
            <a:pPr lvl="1">
              <a:lnSpc>
                <a:spcPct val="80000"/>
              </a:lnSpc>
            </a:pPr>
            <a:r>
              <a:rPr lang="en-US" altLang="zh-CN" dirty="0">
                <a:latin typeface="Times New Roman" panose="02020603050405020304" pitchFamily="18" charset="0"/>
              </a:rPr>
              <a:t>Examples</a:t>
            </a:r>
          </a:p>
          <a:p>
            <a:pPr lvl="2">
              <a:lnSpc>
                <a:spcPct val="80000"/>
              </a:lnSpc>
            </a:pPr>
            <a:r>
              <a:rPr lang="en-US" altLang="zh-CN" dirty="0">
                <a:latin typeface="Times New Roman" panose="02020603050405020304" pitchFamily="18" charset="0"/>
              </a:rPr>
              <a:t>positive result, negative result, zero</a:t>
            </a:r>
          </a:p>
          <a:p>
            <a:pPr lvl="2">
              <a:lnSpc>
                <a:spcPct val="80000"/>
              </a:lnSpc>
            </a:pPr>
            <a:r>
              <a:rPr lang="en-US" altLang="zh-CN" dirty="0">
                <a:latin typeface="Times New Roman" panose="02020603050405020304" pitchFamily="18" charset="0"/>
              </a:rPr>
              <a:t>Overflow</a:t>
            </a:r>
            <a:endParaRPr lang="en-US" altLang="zh-CN" sz="2400" dirty="0"/>
          </a:p>
        </p:txBody>
      </p:sp>
      <p:sp>
        <p:nvSpPr>
          <p:cNvPr id="5" name="灯片编号占位符 4"/>
          <p:cNvSpPr>
            <a:spLocks noGrp="1"/>
          </p:cNvSpPr>
          <p:nvPr>
            <p:ph type="sldNum" sz="quarter" idx="10"/>
          </p:nvPr>
        </p:nvSpPr>
        <p:spPr/>
        <p:txBody>
          <a:bodyPr/>
          <a:lstStyle/>
          <a:p>
            <a:fld id="{964CEF0F-0A2B-40B4-A633-9B8CB34856ED}" type="slidenum">
              <a:rPr lang="en-US" altLang="zh-CN"/>
              <a:pPr/>
              <a:t>89</a:t>
            </a:fld>
            <a:endParaRPr lang="en-US" altLang="zh-CN" dirty="0"/>
          </a:p>
        </p:txBody>
      </p:sp>
    </p:spTree>
    <p:extLst>
      <p:ext uri="{BB962C8B-B14F-4D97-AF65-F5344CB8AC3E}">
        <p14:creationId xmlns:p14="http://schemas.microsoft.com/office/powerpoint/2010/main" val="375658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9011">
                                            <p:txEl>
                                              <p:pRg st="1" end="1"/>
                                            </p:txEl>
                                          </p:spTgt>
                                        </p:tgtEl>
                                        <p:attrNameLst>
                                          <p:attrName>style.visibility</p:attrName>
                                        </p:attrNameLst>
                                      </p:cBhvr>
                                      <p:to>
                                        <p:strVal val="visible"/>
                                      </p:to>
                                    </p:set>
                                    <p:animEffect transition="in" filter="wipe(left)">
                                      <p:cBhvr>
                                        <p:cTn id="7" dur="500"/>
                                        <p:tgtEl>
                                          <p:spTgt spid="299011">
                                            <p:txEl>
                                              <p:pRg st="1" end="1"/>
                                            </p:txEl>
                                          </p:spTgt>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9011">
                                            <p:txEl>
                                              <p:pRg st="3" end="3"/>
                                            </p:txEl>
                                          </p:spTgt>
                                        </p:tgtEl>
                                        <p:attrNameLst>
                                          <p:attrName>style.visibility</p:attrName>
                                        </p:attrNameLst>
                                      </p:cBhvr>
                                      <p:to>
                                        <p:strVal val="visible"/>
                                      </p:to>
                                    </p:set>
                                    <p:animEffect transition="in" filter="wipe(left)">
                                      <p:cBhvr>
                                        <p:cTn id="12" dur="500"/>
                                        <p:tgtEl>
                                          <p:spTgt spid="299011">
                                            <p:txEl>
                                              <p:pRg st="3" end="3"/>
                                            </p:txEl>
                                          </p:spTgt>
                                        </p:tgtEl>
                                      </p:cBhvr>
                                    </p:animEffect>
                                  </p:childTnLst>
                                </p:cTn>
                              </p:par>
                            </p:childTnLst>
                          </p:cTn>
                        </p:par>
                      </p:childTnLst>
                    </p:cTn>
                  </p:par>
                  <p:par>
                    <p:cTn id="13" fill="hold">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9011">
                                            <p:txEl>
                                              <p:pRg st="5" end="5"/>
                                            </p:txEl>
                                          </p:spTgt>
                                        </p:tgtEl>
                                        <p:attrNameLst>
                                          <p:attrName>style.visibility</p:attrName>
                                        </p:attrNameLst>
                                      </p:cBhvr>
                                      <p:to>
                                        <p:strVal val="visible"/>
                                      </p:to>
                                    </p:set>
                                    <p:animEffect transition="in" filter="wipe(left)">
                                      <p:cBhvr>
                                        <p:cTn id="17" dur="500"/>
                                        <p:tgtEl>
                                          <p:spTgt spid="299011">
                                            <p:txEl>
                                              <p:pRg st="5" end="5"/>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299011">
                                            <p:txEl>
                                              <p:pRg st="6" end="6"/>
                                            </p:txEl>
                                          </p:spTgt>
                                        </p:tgtEl>
                                        <p:attrNameLst>
                                          <p:attrName>style.visibility</p:attrName>
                                        </p:attrNameLst>
                                      </p:cBhvr>
                                      <p:to>
                                        <p:strVal val="visible"/>
                                      </p:to>
                                    </p:set>
                                    <p:animEffect transition="in" filter="wipe(left)">
                                      <p:cBhvr>
                                        <p:cTn id="20" dur="500"/>
                                        <p:tgtEl>
                                          <p:spTgt spid="299011">
                                            <p:txEl>
                                              <p:pRg st="6" end="6"/>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99011">
                                            <p:txEl>
                                              <p:pRg st="7" end="7"/>
                                            </p:txEl>
                                          </p:spTgt>
                                        </p:tgtEl>
                                        <p:attrNameLst>
                                          <p:attrName>style.visibility</p:attrName>
                                        </p:attrNameLst>
                                      </p:cBhvr>
                                      <p:to>
                                        <p:strVal val="visible"/>
                                      </p:to>
                                    </p:set>
                                    <p:animEffect transition="in" filter="wipe(left)">
                                      <p:cBhvr>
                                        <p:cTn id="23" dur="500"/>
                                        <p:tgtEl>
                                          <p:spTgt spid="299011">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99011">
                                            <p:txEl>
                                              <p:pRg st="9" end="9"/>
                                            </p:txEl>
                                          </p:spTgt>
                                        </p:tgtEl>
                                        <p:attrNameLst>
                                          <p:attrName>style.visibility</p:attrName>
                                        </p:attrNameLst>
                                      </p:cBhvr>
                                      <p:to>
                                        <p:strVal val="visible"/>
                                      </p:to>
                                    </p:set>
                                    <p:animEffect transition="in" filter="wipe(left)">
                                      <p:cBhvr>
                                        <p:cTn id="28" dur="500"/>
                                        <p:tgtEl>
                                          <p:spTgt spid="299011">
                                            <p:txEl>
                                              <p:pRg st="9" end="9"/>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99011">
                                            <p:txEl>
                                              <p:pRg st="10" end="10"/>
                                            </p:txEl>
                                          </p:spTgt>
                                        </p:tgtEl>
                                        <p:attrNameLst>
                                          <p:attrName>style.visibility</p:attrName>
                                        </p:attrNameLst>
                                      </p:cBhvr>
                                      <p:to>
                                        <p:strVal val="visible"/>
                                      </p:to>
                                    </p:set>
                                    <p:animEffect transition="in" filter="wipe(left)">
                                      <p:cBhvr>
                                        <p:cTn id="31" dur="500"/>
                                        <p:tgtEl>
                                          <p:spTgt spid="299011">
                                            <p:txEl>
                                              <p:pRg st="10" end="10"/>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99011">
                                            <p:txEl>
                                              <p:pRg st="11" end="11"/>
                                            </p:txEl>
                                          </p:spTgt>
                                        </p:tgtEl>
                                        <p:attrNameLst>
                                          <p:attrName>style.visibility</p:attrName>
                                        </p:attrNameLst>
                                      </p:cBhvr>
                                      <p:to>
                                        <p:strVal val="visible"/>
                                      </p:to>
                                    </p:set>
                                    <p:animEffect transition="in" filter="wipe(left)">
                                      <p:cBhvr>
                                        <p:cTn id="34" dur="500"/>
                                        <p:tgtEl>
                                          <p:spTgt spid="299011">
                                            <p:txEl>
                                              <p:pRg st="11" end="11"/>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9011">
                                            <p:txEl>
                                              <p:pRg st="12" end="12"/>
                                            </p:txEl>
                                          </p:spTgt>
                                        </p:tgtEl>
                                        <p:attrNameLst>
                                          <p:attrName>style.visibility</p:attrName>
                                        </p:attrNameLst>
                                      </p:cBhvr>
                                      <p:to>
                                        <p:strVal val="visible"/>
                                      </p:to>
                                    </p:set>
                                    <p:animEffect transition="in" filter="wipe(left)">
                                      <p:cBhvr>
                                        <p:cTn id="37" dur="500"/>
                                        <p:tgtEl>
                                          <p:spTgt spid="299011">
                                            <p:txEl>
                                              <p:pRg st="12" end="12"/>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99011">
                                            <p:txEl>
                                              <p:pRg st="13" end="13"/>
                                            </p:txEl>
                                          </p:spTgt>
                                        </p:tgtEl>
                                        <p:attrNameLst>
                                          <p:attrName>style.visibility</p:attrName>
                                        </p:attrNameLst>
                                      </p:cBhvr>
                                      <p:to>
                                        <p:strVal val="visible"/>
                                      </p:to>
                                    </p:set>
                                    <p:animEffect transition="in" filter="wipe(left)">
                                      <p:cBhvr>
                                        <p:cTn id="40" dur="500"/>
                                        <p:tgtEl>
                                          <p:spTgt spid="2990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9">
            <a:extLst>
              <a:ext uri="{FF2B5EF4-FFF2-40B4-BE49-F238E27FC236}">
                <a16:creationId xmlns:a16="http://schemas.microsoft.com/office/drawing/2014/main" id="{33EE6699-93F5-0A34-3309-16332AE491C7}"/>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9</a:t>
            </a:fld>
            <a:endParaRPr lang="en-US" altLang="zh-CN"/>
          </a:p>
        </p:txBody>
      </p:sp>
      <p:sp>
        <p:nvSpPr>
          <p:cNvPr id="189442" name="Rectangle 2"/>
          <p:cNvSpPr>
            <a:spLocks noGrp="1" noChangeArrowheads="1"/>
          </p:cNvSpPr>
          <p:nvPr>
            <p:ph type="title"/>
          </p:nvPr>
        </p:nvSpPr>
        <p:spPr/>
        <p:txBody>
          <a:bodyPr/>
          <a:lstStyle/>
          <a:p>
            <a:r>
              <a:rPr lang="en-US" altLang="zh-CN" dirty="0"/>
              <a:t>Defining Operating Systems</a:t>
            </a:r>
            <a:endParaRPr lang="zh-CN" altLang="en-US" dirty="0">
              <a:latin typeface="黑体" pitchFamily="2" charset="-122"/>
              <a:ea typeface="黑体" pitchFamily="2" charset="-122"/>
            </a:endParaRPr>
          </a:p>
        </p:txBody>
      </p:sp>
      <p:sp>
        <p:nvSpPr>
          <p:cNvPr id="189443" name="Rectangle 3"/>
          <p:cNvSpPr>
            <a:spLocks noGrp="1" noChangeArrowheads="1"/>
          </p:cNvSpPr>
          <p:nvPr>
            <p:ph idx="1"/>
          </p:nvPr>
        </p:nvSpPr>
        <p:spPr/>
        <p:txBody>
          <a:bodyPr/>
          <a:lstStyle/>
          <a:p>
            <a:pPr>
              <a:lnSpc>
                <a:spcPct val="90000"/>
              </a:lnSpc>
              <a:buFont typeface="Monotype Sorts" pitchFamily="2" charset="2"/>
              <a:buNone/>
            </a:pPr>
            <a:r>
              <a:rPr lang="zh-CN" altLang="en-US" dirty="0"/>
              <a:t>操作系统是计算机系统中的一个</a:t>
            </a:r>
            <a:r>
              <a:rPr lang="zh-CN" altLang="en-US" dirty="0">
                <a:solidFill>
                  <a:srgbClr val="0000FF"/>
                </a:solidFill>
              </a:rPr>
              <a:t>系统软件</a:t>
            </a:r>
            <a:r>
              <a:rPr lang="zh-CN" altLang="en-US" dirty="0"/>
              <a:t>，</a:t>
            </a:r>
          </a:p>
          <a:p>
            <a:pPr>
              <a:lnSpc>
                <a:spcPct val="90000"/>
              </a:lnSpc>
              <a:buFont typeface="Monotype Sorts" pitchFamily="2" charset="2"/>
              <a:buNone/>
            </a:pPr>
            <a:r>
              <a:rPr lang="zh-CN" altLang="en-US" dirty="0"/>
              <a:t>是一些</a:t>
            </a:r>
            <a:r>
              <a:rPr lang="zh-CN" altLang="en-US" dirty="0">
                <a:solidFill>
                  <a:srgbClr val="0000FF"/>
                </a:solidFill>
              </a:rPr>
              <a:t>程序模块的集合，</a:t>
            </a:r>
          </a:p>
          <a:p>
            <a:pPr>
              <a:lnSpc>
                <a:spcPct val="90000"/>
              </a:lnSpc>
              <a:buFont typeface="Monotype Sorts" pitchFamily="2" charset="2"/>
              <a:buNone/>
            </a:pPr>
            <a:r>
              <a:rPr lang="zh-CN" altLang="en-US" dirty="0"/>
              <a:t>它们能</a:t>
            </a:r>
          </a:p>
          <a:p>
            <a:pPr>
              <a:lnSpc>
                <a:spcPct val="90000"/>
              </a:lnSpc>
              <a:buFont typeface="Monotype Sorts" pitchFamily="2" charset="2"/>
              <a:buNone/>
            </a:pPr>
            <a:r>
              <a:rPr lang="zh-CN" altLang="en-US" dirty="0"/>
              <a:t>	以尽量有效、合理的方式</a:t>
            </a:r>
            <a:r>
              <a:rPr lang="zh-CN" altLang="en-US" dirty="0">
                <a:solidFill>
                  <a:srgbClr val="0000FF"/>
                </a:solidFill>
              </a:rPr>
              <a:t>组织和管理计算机的软硬件资源</a:t>
            </a:r>
            <a:r>
              <a:rPr lang="zh-CN" altLang="en-US" dirty="0"/>
              <a:t>，	</a:t>
            </a:r>
          </a:p>
          <a:p>
            <a:pPr>
              <a:lnSpc>
                <a:spcPct val="90000"/>
              </a:lnSpc>
              <a:buFont typeface="Monotype Sorts" pitchFamily="2" charset="2"/>
              <a:buNone/>
            </a:pPr>
            <a:r>
              <a:rPr lang="zh-CN" altLang="en-US" dirty="0"/>
              <a:t>	合理地</a:t>
            </a:r>
            <a:r>
              <a:rPr lang="zh-CN" altLang="en-US" dirty="0">
                <a:solidFill>
                  <a:srgbClr val="0000FF"/>
                </a:solidFill>
              </a:rPr>
              <a:t>组织计算机的工作流程</a:t>
            </a:r>
            <a:r>
              <a:rPr lang="zh-CN" altLang="en-US" dirty="0"/>
              <a:t>，</a:t>
            </a:r>
            <a:r>
              <a:rPr lang="zh-CN" altLang="en-US" dirty="0">
                <a:solidFill>
                  <a:srgbClr val="0000FF"/>
                </a:solidFill>
              </a:rPr>
              <a:t>控制程序的执行</a:t>
            </a:r>
            <a:r>
              <a:rPr lang="zh-CN" altLang="en-US" dirty="0"/>
              <a:t>，</a:t>
            </a:r>
          </a:p>
          <a:p>
            <a:pPr>
              <a:lnSpc>
                <a:spcPct val="90000"/>
              </a:lnSpc>
              <a:buFont typeface="Monotype Sorts" pitchFamily="2" charset="2"/>
              <a:buNone/>
            </a:pPr>
            <a:r>
              <a:rPr lang="zh-CN" altLang="en-US" dirty="0"/>
              <a:t>	向用户</a:t>
            </a:r>
            <a:r>
              <a:rPr lang="zh-CN" altLang="en-US" dirty="0">
                <a:solidFill>
                  <a:srgbClr val="0000FF"/>
                </a:solidFill>
              </a:rPr>
              <a:t>提供各种服务功能</a:t>
            </a:r>
            <a:r>
              <a:rPr lang="zh-CN" altLang="en-US" dirty="0"/>
              <a:t>，</a:t>
            </a:r>
          </a:p>
          <a:p>
            <a:pPr>
              <a:lnSpc>
                <a:spcPct val="90000"/>
              </a:lnSpc>
              <a:buFont typeface="Monotype Sorts" pitchFamily="2" charset="2"/>
              <a:buNone/>
            </a:pPr>
            <a:r>
              <a:rPr lang="zh-CN" altLang="en-US" dirty="0"/>
              <a:t>使得</a:t>
            </a:r>
            <a:endParaRPr lang="en-US" altLang="zh-CN" dirty="0"/>
          </a:p>
          <a:p>
            <a:pPr>
              <a:lnSpc>
                <a:spcPct val="90000"/>
              </a:lnSpc>
              <a:buFont typeface="Monotype Sorts" pitchFamily="2" charset="2"/>
              <a:buNone/>
            </a:pPr>
            <a:r>
              <a:rPr lang="en-US" altLang="zh-CN" dirty="0"/>
              <a:t>  </a:t>
            </a:r>
            <a:r>
              <a:rPr lang="zh-CN" altLang="en-US" dirty="0"/>
              <a:t>用户能够灵活、方便、有效的使用计算机，</a:t>
            </a:r>
          </a:p>
          <a:p>
            <a:pPr>
              <a:lnSpc>
                <a:spcPct val="90000"/>
              </a:lnSpc>
              <a:buFont typeface="Monotype Sorts" pitchFamily="2" charset="2"/>
              <a:buNone/>
            </a:pPr>
            <a:r>
              <a:rPr lang="zh-CN" altLang="en-US" dirty="0"/>
              <a:t>	使整个计算机系统能高效地运行。</a:t>
            </a:r>
          </a:p>
          <a:p>
            <a:pPr>
              <a:lnSpc>
                <a:spcPct val="90000"/>
              </a:lnSpc>
              <a:buFont typeface="Monotype Sorts" pitchFamily="2" charset="2"/>
              <a:buNone/>
            </a:pPr>
            <a:endParaRPr lang="zh-CN" altLang="en-US" dirty="0"/>
          </a:p>
          <a:p>
            <a:pPr>
              <a:lnSpc>
                <a:spcPct val="90000"/>
              </a:lnSpc>
              <a:buFont typeface="Monotype Sorts" pitchFamily="2" charset="2"/>
              <a:buNone/>
            </a:pPr>
            <a:r>
              <a:rPr lang="zh-CN" altLang="en-US" dirty="0"/>
              <a:t>           </a:t>
            </a:r>
          </a:p>
        </p:txBody>
      </p:sp>
      <p:sp>
        <p:nvSpPr>
          <p:cNvPr id="3" name="圆角矩形 2"/>
          <p:cNvSpPr/>
          <p:nvPr/>
        </p:nvSpPr>
        <p:spPr bwMode="auto">
          <a:xfrm>
            <a:off x="9786650" y="252000"/>
            <a:ext cx="2160000" cy="432000"/>
          </a:xfrm>
          <a:prstGeom prst="round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2000" b="1" dirty="0">
                <a:latin typeface="楷体" panose="02010609060101010101" pitchFamily="49" charset="-122"/>
                <a:ea typeface="楷体" panose="02010609060101010101" pitchFamily="49" charset="-122"/>
              </a:rPr>
              <a:t>政府职能、机制</a:t>
            </a:r>
          </a:p>
        </p:txBody>
      </p:sp>
      <p:sp>
        <p:nvSpPr>
          <p:cNvPr id="8" name="动作按钮: 结束 7">
            <a:hlinkClick r:id="" action="ppaction://noaction" highlightClick="1"/>
          </p:cNvPr>
          <p:cNvSpPr/>
          <p:nvPr/>
        </p:nvSpPr>
        <p:spPr bwMode="auto">
          <a:xfrm>
            <a:off x="11694670" y="6399330"/>
            <a:ext cx="432000" cy="432000"/>
          </a:xfrm>
          <a:prstGeom prst="beve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a:lstStyle>
          <a:p>
            <a:pPr algn="ctr"/>
            <a:endParaRPr lang="zh-CN" altLang="en-US" sz="1400" dirty="0">
              <a:solidFill>
                <a:schemeClr val="bg1"/>
              </a:solidFill>
            </a:endParaRPr>
          </a:p>
        </p:txBody>
      </p:sp>
    </p:spTree>
    <p:extLst>
      <p:ext uri="{BB962C8B-B14F-4D97-AF65-F5344CB8AC3E}">
        <p14:creationId xmlns:p14="http://schemas.microsoft.com/office/powerpoint/2010/main" val="292236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a:solidFill>
            <a:srgbClr val="002060"/>
          </a:solidFill>
        </p:spPr>
        <p:txBody>
          <a:bodyPr/>
          <a:lstStyle/>
          <a:p>
            <a:r>
              <a:rPr lang="en-US" altLang="zh-CN" dirty="0"/>
              <a:t>Basic Instruction Cycle</a:t>
            </a:r>
          </a:p>
        </p:txBody>
      </p:sp>
      <p:sp>
        <p:nvSpPr>
          <p:cNvPr id="301071" name="Rectangle 15"/>
          <p:cNvSpPr>
            <a:spLocks noGrp="1" noChangeArrowheads="1"/>
          </p:cNvSpPr>
          <p:nvPr>
            <p:ph idx="1"/>
          </p:nvPr>
        </p:nvSpPr>
        <p:spPr>
          <a:xfrm>
            <a:off x="360000" y="3727128"/>
            <a:ext cx="11556000" cy="2897227"/>
          </a:xfrm>
          <a:noFill/>
          <a:ln/>
        </p:spPr>
        <p:txBody>
          <a:bodyPr/>
          <a:lstStyle/>
          <a:p>
            <a:r>
              <a:rPr lang="en-US" altLang="zh-CN" dirty="0">
                <a:latin typeface="Times New Roman" panose="02020603050405020304" pitchFamily="18" charset="0"/>
              </a:rPr>
              <a:t>The processor fetches the instruction from memory</a:t>
            </a:r>
          </a:p>
          <a:p>
            <a:pPr lvl="1"/>
            <a:r>
              <a:rPr lang="en-US" altLang="zh-CN" dirty="0">
                <a:latin typeface="Times New Roman" panose="02020603050405020304" pitchFamily="18" charset="0"/>
              </a:rPr>
              <a:t>Fetched instruction is placed in the instruction register.</a:t>
            </a:r>
          </a:p>
          <a:p>
            <a:r>
              <a:rPr lang="en-US" altLang="zh-CN" dirty="0">
                <a:latin typeface="Times New Roman" panose="02020603050405020304" pitchFamily="18" charset="0"/>
              </a:rPr>
              <a:t>Program counter (PC) holds address of the instruction to be fetched next.</a:t>
            </a:r>
          </a:p>
          <a:p>
            <a:pPr lvl="1"/>
            <a:r>
              <a:rPr lang="en-US" altLang="zh-CN" dirty="0">
                <a:latin typeface="Times New Roman" panose="02020603050405020304" pitchFamily="18" charset="0"/>
              </a:rPr>
              <a:t>Program counter is incremented after each fetch.</a:t>
            </a:r>
          </a:p>
        </p:txBody>
      </p:sp>
      <p:sp>
        <p:nvSpPr>
          <p:cNvPr id="17" name="灯片编号占位符 4"/>
          <p:cNvSpPr>
            <a:spLocks noGrp="1"/>
          </p:cNvSpPr>
          <p:nvPr>
            <p:ph type="sldNum" sz="quarter" idx="10"/>
          </p:nvPr>
        </p:nvSpPr>
        <p:spPr/>
        <p:txBody>
          <a:bodyPr/>
          <a:lstStyle/>
          <a:p>
            <a:fld id="{964CEF0F-0A2B-40B4-A633-9B8CB34856ED}" type="slidenum">
              <a:rPr lang="en-US" altLang="zh-CN"/>
              <a:pPr/>
              <a:t>90</a:t>
            </a:fld>
            <a:endParaRPr lang="en-US" altLang="zh-CN" dirty="0"/>
          </a:p>
        </p:txBody>
      </p:sp>
      <p:sp>
        <p:nvSpPr>
          <p:cNvPr id="301059" name="AutoShape 3"/>
          <p:cNvSpPr>
            <a:spLocks noChangeArrowheads="1"/>
          </p:cNvSpPr>
          <p:nvPr/>
        </p:nvSpPr>
        <p:spPr bwMode="auto">
          <a:xfrm>
            <a:off x="1992313" y="1845024"/>
            <a:ext cx="1223962" cy="503237"/>
          </a:xfrm>
          <a:prstGeom prst="roundRect">
            <a:avLst>
              <a:gd name="adj" fmla="val 4195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t>start</a:t>
            </a:r>
          </a:p>
        </p:txBody>
      </p:sp>
      <p:sp>
        <p:nvSpPr>
          <p:cNvPr id="301060" name="Rectangle 4"/>
          <p:cNvSpPr>
            <a:spLocks noChangeArrowheads="1"/>
          </p:cNvSpPr>
          <p:nvPr/>
        </p:nvSpPr>
        <p:spPr bwMode="auto">
          <a:xfrm>
            <a:off x="3792538" y="1629124"/>
            <a:ext cx="1871662" cy="93662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t>Fetch next</a:t>
            </a:r>
          </a:p>
          <a:p>
            <a:pPr algn="ctr"/>
            <a:r>
              <a:rPr lang="en-US" altLang="zh-CN" b="1" dirty="0"/>
              <a:t>Instruction</a:t>
            </a:r>
          </a:p>
        </p:txBody>
      </p:sp>
      <p:sp>
        <p:nvSpPr>
          <p:cNvPr id="301061" name="Rectangle 5"/>
          <p:cNvSpPr>
            <a:spLocks noChangeArrowheads="1"/>
          </p:cNvSpPr>
          <p:nvPr/>
        </p:nvSpPr>
        <p:spPr bwMode="auto">
          <a:xfrm>
            <a:off x="6527801" y="1629124"/>
            <a:ext cx="1871663" cy="93662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Execute</a:t>
            </a:r>
          </a:p>
          <a:p>
            <a:pPr algn="ctr"/>
            <a:r>
              <a:rPr lang="en-US" altLang="zh-CN" b="1"/>
              <a:t>Instruction</a:t>
            </a:r>
          </a:p>
        </p:txBody>
      </p:sp>
      <p:sp>
        <p:nvSpPr>
          <p:cNvPr id="301062" name="AutoShape 6"/>
          <p:cNvSpPr>
            <a:spLocks noChangeArrowheads="1"/>
          </p:cNvSpPr>
          <p:nvPr/>
        </p:nvSpPr>
        <p:spPr bwMode="auto">
          <a:xfrm>
            <a:off x="9048751" y="1845024"/>
            <a:ext cx="1223963" cy="503237"/>
          </a:xfrm>
          <a:prstGeom prst="roundRect">
            <a:avLst>
              <a:gd name="adj" fmla="val 4195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Halt</a:t>
            </a:r>
          </a:p>
        </p:txBody>
      </p:sp>
      <p:cxnSp>
        <p:nvCxnSpPr>
          <p:cNvPr id="301063" name="AutoShape 7"/>
          <p:cNvCxnSpPr>
            <a:cxnSpLocks noChangeShapeType="1"/>
            <a:stCxn id="301059" idx="3"/>
            <a:endCxn id="301060" idx="1"/>
          </p:cNvCxnSpPr>
          <p:nvPr/>
        </p:nvCxnSpPr>
        <p:spPr bwMode="auto">
          <a:xfrm>
            <a:off x="3216276" y="2097435"/>
            <a:ext cx="576263"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064" name="AutoShape 8"/>
          <p:cNvCxnSpPr>
            <a:cxnSpLocks noChangeShapeType="1"/>
            <a:stCxn id="301060" idx="3"/>
            <a:endCxn id="301061" idx="1"/>
          </p:cNvCxnSpPr>
          <p:nvPr/>
        </p:nvCxnSpPr>
        <p:spPr bwMode="auto">
          <a:xfrm>
            <a:off x="5664200" y="2097435"/>
            <a:ext cx="86360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065" name="AutoShape 9"/>
          <p:cNvCxnSpPr>
            <a:cxnSpLocks noChangeShapeType="1"/>
            <a:stCxn id="301061" idx="3"/>
            <a:endCxn id="301062" idx="1"/>
          </p:cNvCxnSpPr>
          <p:nvPr/>
        </p:nvCxnSpPr>
        <p:spPr bwMode="auto">
          <a:xfrm>
            <a:off x="8399464" y="2097435"/>
            <a:ext cx="649287"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1066" name="Line 10"/>
          <p:cNvSpPr>
            <a:spLocks noChangeShapeType="1"/>
          </p:cNvSpPr>
          <p:nvPr/>
        </p:nvSpPr>
        <p:spPr bwMode="auto">
          <a:xfrm>
            <a:off x="3467101" y="1268760"/>
            <a:ext cx="3997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cxnSp>
        <p:nvCxnSpPr>
          <p:cNvPr id="301067" name="AutoShape 11"/>
          <p:cNvCxnSpPr>
            <a:cxnSpLocks noChangeShapeType="1"/>
            <a:stCxn id="301061" idx="0"/>
            <a:endCxn id="301066" idx="1"/>
          </p:cNvCxnSpPr>
          <p:nvPr/>
        </p:nvCxnSpPr>
        <p:spPr bwMode="auto">
          <a:xfrm flipV="1">
            <a:off x="7464425" y="1283049"/>
            <a:ext cx="0" cy="34607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1068" name="Line 12"/>
          <p:cNvSpPr>
            <a:spLocks noChangeShapeType="1"/>
          </p:cNvSpPr>
          <p:nvPr/>
        </p:nvSpPr>
        <p:spPr bwMode="auto">
          <a:xfrm>
            <a:off x="3467100" y="1268761"/>
            <a:ext cx="0" cy="8286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01069" name="Text Box 13"/>
          <p:cNvSpPr txBox="1">
            <a:spLocks noChangeArrowheads="1"/>
          </p:cNvSpPr>
          <p:nvPr/>
        </p:nvSpPr>
        <p:spPr bwMode="auto">
          <a:xfrm>
            <a:off x="3910014" y="2803874"/>
            <a:ext cx="17299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Fetch Cycle</a:t>
            </a:r>
          </a:p>
        </p:txBody>
      </p:sp>
      <p:sp>
        <p:nvSpPr>
          <p:cNvPr id="301070" name="Text Box 14"/>
          <p:cNvSpPr txBox="1">
            <a:spLocks noChangeArrowheads="1"/>
          </p:cNvSpPr>
          <p:nvPr/>
        </p:nvSpPr>
        <p:spPr bwMode="auto">
          <a:xfrm>
            <a:off x="6491289" y="2803874"/>
            <a:ext cx="21146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Execute  Cycle</a:t>
            </a:r>
          </a:p>
        </p:txBody>
      </p:sp>
    </p:spTree>
    <p:extLst>
      <p:ext uri="{BB962C8B-B14F-4D97-AF65-F5344CB8AC3E}">
        <p14:creationId xmlns:p14="http://schemas.microsoft.com/office/powerpoint/2010/main" val="2218420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1059"/>
                                        </p:tgtEl>
                                        <p:attrNameLst>
                                          <p:attrName>style.visibility</p:attrName>
                                        </p:attrNameLst>
                                      </p:cBhvr>
                                      <p:to>
                                        <p:strVal val="visible"/>
                                      </p:to>
                                    </p:set>
                                    <p:animEffect transition="in" filter="wipe(left)">
                                      <p:cBhvr>
                                        <p:cTn id="7" dur="500"/>
                                        <p:tgtEl>
                                          <p:spTgt spid="30105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01063"/>
                                        </p:tgtEl>
                                        <p:attrNameLst>
                                          <p:attrName>style.visibility</p:attrName>
                                        </p:attrNameLst>
                                      </p:cBhvr>
                                      <p:to>
                                        <p:strVal val="visible"/>
                                      </p:to>
                                    </p:set>
                                    <p:animEffect transition="in" filter="wipe(left)">
                                      <p:cBhvr>
                                        <p:cTn id="11" dur="500"/>
                                        <p:tgtEl>
                                          <p:spTgt spid="301063"/>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1060"/>
                                        </p:tgtEl>
                                        <p:attrNameLst>
                                          <p:attrName>style.visibility</p:attrName>
                                        </p:attrNameLst>
                                      </p:cBhvr>
                                      <p:to>
                                        <p:strVal val="visible"/>
                                      </p:to>
                                    </p:set>
                                    <p:animEffect transition="in" filter="wipe(left)">
                                      <p:cBhvr>
                                        <p:cTn id="15" dur="500"/>
                                        <p:tgtEl>
                                          <p:spTgt spid="301060"/>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301064"/>
                                        </p:tgtEl>
                                        <p:attrNameLst>
                                          <p:attrName>style.visibility</p:attrName>
                                        </p:attrNameLst>
                                      </p:cBhvr>
                                      <p:to>
                                        <p:strVal val="visible"/>
                                      </p:to>
                                    </p:set>
                                    <p:animEffect transition="in" filter="wipe(left)">
                                      <p:cBhvr>
                                        <p:cTn id="19" dur="500"/>
                                        <p:tgtEl>
                                          <p:spTgt spid="301064"/>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1061"/>
                                        </p:tgtEl>
                                        <p:attrNameLst>
                                          <p:attrName>style.visibility</p:attrName>
                                        </p:attrNameLst>
                                      </p:cBhvr>
                                      <p:to>
                                        <p:strVal val="visible"/>
                                      </p:to>
                                    </p:set>
                                    <p:animEffect transition="in" filter="wipe(left)">
                                      <p:cBhvr>
                                        <p:cTn id="23" dur="500"/>
                                        <p:tgtEl>
                                          <p:spTgt spid="301061"/>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301067"/>
                                        </p:tgtEl>
                                        <p:attrNameLst>
                                          <p:attrName>style.visibility</p:attrName>
                                        </p:attrNameLst>
                                      </p:cBhvr>
                                      <p:to>
                                        <p:strVal val="visible"/>
                                      </p:to>
                                    </p:set>
                                    <p:animEffect transition="in" filter="wipe(down)">
                                      <p:cBhvr>
                                        <p:cTn id="27" dur="500"/>
                                        <p:tgtEl>
                                          <p:spTgt spid="301067"/>
                                        </p:tgtEl>
                                      </p:cBhvr>
                                    </p:animEffect>
                                  </p:childTnLst>
                                </p:cTn>
                              </p:par>
                            </p:childTnLst>
                          </p:cTn>
                        </p:par>
                        <p:par>
                          <p:cTn id="28" fill="hold" nodeType="afterGroup">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301066"/>
                                        </p:tgtEl>
                                        <p:attrNameLst>
                                          <p:attrName>style.visibility</p:attrName>
                                        </p:attrNameLst>
                                      </p:cBhvr>
                                      <p:to>
                                        <p:strVal val="visible"/>
                                      </p:to>
                                    </p:set>
                                    <p:animEffect transition="in" filter="wipe(right)">
                                      <p:cBhvr>
                                        <p:cTn id="31" dur="500"/>
                                        <p:tgtEl>
                                          <p:spTgt spid="301066"/>
                                        </p:tgtEl>
                                      </p:cBhvr>
                                    </p:animEffect>
                                  </p:childTnLst>
                                </p:cTn>
                              </p:par>
                            </p:childTnLst>
                          </p:cTn>
                        </p:par>
                        <p:par>
                          <p:cTn id="32" fill="hold" nodeType="afterGroup">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01068"/>
                                        </p:tgtEl>
                                        <p:attrNameLst>
                                          <p:attrName>style.visibility</p:attrName>
                                        </p:attrNameLst>
                                      </p:cBhvr>
                                      <p:to>
                                        <p:strVal val="visible"/>
                                      </p:to>
                                    </p:set>
                                    <p:animEffect transition="in" filter="wipe(up)">
                                      <p:cBhvr>
                                        <p:cTn id="35" dur="500"/>
                                        <p:tgtEl>
                                          <p:spTgt spid="30106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01069"/>
                                        </p:tgtEl>
                                        <p:attrNameLst>
                                          <p:attrName>style.visibility</p:attrName>
                                        </p:attrNameLst>
                                      </p:cBhvr>
                                      <p:to>
                                        <p:strVal val="visible"/>
                                      </p:to>
                                    </p:set>
                                    <p:animEffect transition="in" filter="wipe(left)">
                                      <p:cBhvr>
                                        <p:cTn id="40" dur="500"/>
                                        <p:tgtEl>
                                          <p:spTgt spid="301069"/>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01070"/>
                                        </p:tgtEl>
                                        <p:attrNameLst>
                                          <p:attrName>style.visibility</p:attrName>
                                        </p:attrNameLst>
                                      </p:cBhvr>
                                      <p:to>
                                        <p:strVal val="visible"/>
                                      </p:to>
                                    </p:set>
                                    <p:animEffect transition="in" filter="wipe(left)">
                                      <p:cBhvr>
                                        <p:cTn id="44" dur="500"/>
                                        <p:tgtEl>
                                          <p:spTgt spid="30107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301065"/>
                                        </p:tgtEl>
                                        <p:attrNameLst>
                                          <p:attrName>style.visibility</p:attrName>
                                        </p:attrNameLst>
                                      </p:cBhvr>
                                      <p:to>
                                        <p:strVal val="visible"/>
                                      </p:to>
                                    </p:set>
                                    <p:animEffect transition="in" filter="wipe(left)">
                                      <p:cBhvr>
                                        <p:cTn id="49" dur="500"/>
                                        <p:tgtEl>
                                          <p:spTgt spid="301065"/>
                                        </p:tgtEl>
                                      </p:cBhvr>
                                    </p:animEffect>
                                  </p:childTnLst>
                                </p:cTn>
                              </p:par>
                            </p:childTnLst>
                          </p:cTn>
                        </p:par>
                        <p:par>
                          <p:cTn id="50" fill="hold" nodeType="afterGroup">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301062"/>
                                        </p:tgtEl>
                                        <p:attrNameLst>
                                          <p:attrName>style.visibility</p:attrName>
                                        </p:attrNameLst>
                                      </p:cBhvr>
                                      <p:to>
                                        <p:strVal val="visible"/>
                                      </p:to>
                                    </p:set>
                                    <p:animEffect transition="in" filter="wipe(left)">
                                      <p:cBhvr>
                                        <p:cTn id="53" dur="500"/>
                                        <p:tgtEl>
                                          <p:spTgt spid="30106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01071">
                                            <p:txEl>
                                              <p:pRg st="0" end="0"/>
                                            </p:txEl>
                                          </p:spTgt>
                                        </p:tgtEl>
                                        <p:attrNameLst>
                                          <p:attrName>style.visibility</p:attrName>
                                        </p:attrNameLst>
                                      </p:cBhvr>
                                      <p:to>
                                        <p:strVal val="visible"/>
                                      </p:to>
                                    </p:set>
                                    <p:animEffect transition="in" filter="wipe(left)">
                                      <p:cBhvr>
                                        <p:cTn id="58" dur="500"/>
                                        <p:tgtEl>
                                          <p:spTgt spid="301071">
                                            <p:txEl>
                                              <p:pRg st="0" end="0"/>
                                            </p:txEl>
                                          </p:spTgt>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01071">
                                            <p:txEl>
                                              <p:pRg st="1" end="1"/>
                                            </p:txEl>
                                          </p:spTgt>
                                        </p:tgtEl>
                                        <p:attrNameLst>
                                          <p:attrName>style.visibility</p:attrName>
                                        </p:attrNameLst>
                                      </p:cBhvr>
                                      <p:to>
                                        <p:strVal val="visible"/>
                                      </p:to>
                                    </p:set>
                                    <p:animEffect transition="in" filter="wipe(left)">
                                      <p:cBhvr>
                                        <p:cTn id="61" dur="500"/>
                                        <p:tgtEl>
                                          <p:spTgt spid="301071">
                                            <p:txEl>
                                              <p:pRg st="1" end="1"/>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01071">
                                            <p:txEl>
                                              <p:pRg st="2" end="2"/>
                                            </p:txEl>
                                          </p:spTgt>
                                        </p:tgtEl>
                                        <p:attrNameLst>
                                          <p:attrName>style.visibility</p:attrName>
                                        </p:attrNameLst>
                                      </p:cBhvr>
                                      <p:to>
                                        <p:strVal val="visible"/>
                                      </p:to>
                                    </p:set>
                                    <p:animEffect transition="in" filter="wipe(left)">
                                      <p:cBhvr>
                                        <p:cTn id="66" dur="500"/>
                                        <p:tgtEl>
                                          <p:spTgt spid="301071">
                                            <p:txEl>
                                              <p:pRg st="2" end="2"/>
                                            </p:txEl>
                                          </p:spTgt>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01071">
                                            <p:txEl>
                                              <p:pRg st="3" end="3"/>
                                            </p:txEl>
                                          </p:spTgt>
                                        </p:tgtEl>
                                        <p:attrNameLst>
                                          <p:attrName>style.visibility</p:attrName>
                                        </p:attrNameLst>
                                      </p:cBhvr>
                                      <p:to>
                                        <p:strVal val="visible"/>
                                      </p:to>
                                    </p:set>
                                    <p:animEffect transition="in" filter="wipe(left)">
                                      <p:cBhvr>
                                        <p:cTn id="69" dur="500"/>
                                        <p:tgtEl>
                                          <p:spTgt spid="3010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71" grpId="0" build="p"/>
      <p:bldP spid="301059" grpId="0" animBg="1"/>
      <p:bldP spid="301060" grpId="0" animBg="1"/>
      <p:bldP spid="301061" grpId="0" animBg="1"/>
      <p:bldP spid="301062" grpId="0" animBg="1"/>
      <p:bldP spid="301066" grpId="0" animBg="1"/>
      <p:bldP spid="301068" grpId="0" animBg="1"/>
      <p:bldP spid="301069" grpId="0"/>
      <p:bldP spid="30107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solidFill>
            <a:srgbClr val="002060"/>
          </a:solidFill>
        </p:spPr>
        <p:txBody>
          <a:bodyPr/>
          <a:lstStyle/>
          <a:p>
            <a:r>
              <a:rPr lang="en-US" altLang="zh-CN" dirty="0"/>
              <a:t>Types of instructions</a:t>
            </a:r>
          </a:p>
        </p:txBody>
      </p:sp>
      <p:sp>
        <p:nvSpPr>
          <p:cNvPr id="303107" name="Rectangle 3"/>
          <p:cNvSpPr>
            <a:spLocks noGrp="1" noChangeArrowheads="1"/>
          </p:cNvSpPr>
          <p:nvPr>
            <p:ph idx="1"/>
          </p:nvPr>
        </p:nvSpPr>
        <p:spPr/>
        <p:txBody>
          <a:bodyPr/>
          <a:lstStyle/>
          <a:p>
            <a:pPr>
              <a:lnSpc>
                <a:spcPct val="90000"/>
              </a:lnSpc>
            </a:pPr>
            <a:r>
              <a:rPr lang="en-US" altLang="zh-CN" dirty="0">
                <a:latin typeface="Times New Roman" panose="02020603050405020304" pitchFamily="18" charset="0"/>
              </a:rPr>
              <a:t>Processor-memory</a:t>
            </a:r>
          </a:p>
          <a:p>
            <a:pPr lvl="1">
              <a:lnSpc>
                <a:spcPct val="90000"/>
              </a:lnSpc>
            </a:pPr>
            <a:r>
              <a:rPr lang="en-US" altLang="zh-CN" dirty="0">
                <a:latin typeface="Times New Roman" panose="02020603050405020304" pitchFamily="18" charset="0"/>
              </a:rPr>
              <a:t>transfer data between processor and memory</a:t>
            </a:r>
          </a:p>
          <a:p>
            <a:pPr lvl="2">
              <a:lnSpc>
                <a:spcPct val="90000"/>
              </a:lnSpc>
            </a:pP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Processor-I/O</a:t>
            </a:r>
          </a:p>
          <a:p>
            <a:pPr lvl="1">
              <a:lnSpc>
                <a:spcPct val="90000"/>
              </a:lnSpc>
            </a:pPr>
            <a:r>
              <a:rPr lang="en-US" altLang="zh-CN" dirty="0">
                <a:latin typeface="Times New Roman" panose="02020603050405020304" pitchFamily="18" charset="0"/>
              </a:rPr>
              <a:t>data transferred to or from a peripheral device</a:t>
            </a:r>
          </a:p>
          <a:p>
            <a:pPr lvl="2">
              <a:lnSpc>
                <a:spcPct val="90000"/>
              </a:lnSpc>
            </a:pP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Data processing</a:t>
            </a:r>
          </a:p>
          <a:p>
            <a:pPr lvl="1">
              <a:lnSpc>
                <a:spcPct val="90000"/>
              </a:lnSpc>
            </a:pPr>
            <a:r>
              <a:rPr lang="en-US" altLang="zh-CN" dirty="0">
                <a:latin typeface="Times New Roman" panose="02020603050405020304" pitchFamily="18" charset="0"/>
              </a:rPr>
              <a:t>arithmetic or logic operation on data</a:t>
            </a:r>
          </a:p>
          <a:p>
            <a:pPr lvl="2">
              <a:lnSpc>
                <a:spcPct val="90000"/>
              </a:lnSpc>
            </a:pPr>
            <a:endParaRPr lang="en-US" altLang="zh-CN" dirty="0">
              <a:latin typeface="Times New Roman" panose="02020603050405020304" pitchFamily="18" charset="0"/>
            </a:endParaRPr>
          </a:p>
          <a:p>
            <a:pPr>
              <a:lnSpc>
                <a:spcPct val="90000"/>
              </a:lnSpc>
            </a:pPr>
            <a:r>
              <a:rPr lang="en-US" altLang="zh-CN" dirty="0">
                <a:latin typeface="Times New Roman" panose="02020603050405020304" pitchFamily="18" charset="0"/>
              </a:rPr>
              <a:t>Control</a:t>
            </a:r>
          </a:p>
          <a:p>
            <a:pPr lvl="1">
              <a:lnSpc>
                <a:spcPct val="90000"/>
              </a:lnSpc>
            </a:pPr>
            <a:r>
              <a:rPr lang="en-US" altLang="zh-CN" dirty="0">
                <a:latin typeface="Times New Roman" panose="02020603050405020304" pitchFamily="18" charset="0"/>
              </a:rPr>
              <a:t>alter sequence of execution</a:t>
            </a:r>
          </a:p>
          <a:p>
            <a:pPr>
              <a:lnSpc>
                <a:spcPct val="90000"/>
              </a:lnSpc>
            </a:pPr>
            <a:endParaRPr lang="en-US" altLang="zh-CN" dirty="0">
              <a:latin typeface="Times New Roman" panose="02020603050405020304" pitchFamily="18" charset="0"/>
            </a:endParaRPr>
          </a:p>
        </p:txBody>
      </p:sp>
      <p:sp>
        <p:nvSpPr>
          <p:cNvPr id="6" name="灯片编号占位符 4"/>
          <p:cNvSpPr>
            <a:spLocks noGrp="1"/>
          </p:cNvSpPr>
          <p:nvPr>
            <p:ph type="sldNum" sz="quarter" idx="10"/>
          </p:nvPr>
        </p:nvSpPr>
        <p:spPr/>
        <p:txBody>
          <a:bodyPr/>
          <a:lstStyle/>
          <a:p>
            <a:fld id="{964CEF0F-0A2B-40B4-A633-9B8CB34856ED}" type="slidenum">
              <a:rPr lang="en-US" altLang="zh-CN"/>
              <a:pPr/>
              <a:t>91</a:t>
            </a:fld>
            <a:endParaRPr lang="en-US" altLang="zh-CN" dirty="0"/>
          </a:p>
        </p:txBody>
      </p:sp>
      <p:sp>
        <p:nvSpPr>
          <p:cNvPr id="303108" name="AutoShape 4"/>
          <p:cNvSpPr>
            <a:spLocks noChangeArrowheads="1"/>
          </p:cNvSpPr>
          <p:nvPr/>
        </p:nvSpPr>
        <p:spPr bwMode="auto">
          <a:xfrm>
            <a:off x="6501045" y="108000"/>
            <a:ext cx="3644900" cy="763588"/>
          </a:xfrm>
          <a:prstGeom prst="cloud">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a:t>How many types?</a:t>
            </a:r>
          </a:p>
        </p:txBody>
      </p:sp>
    </p:spTree>
    <p:extLst>
      <p:ext uri="{BB962C8B-B14F-4D97-AF65-F5344CB8AC3E}">
        <p14:creationId xmlns:p14="http://schemas.microsoft.com/office/powerpoint/2010/main" val="3731619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3107">
                                            <p:txEl>
                                              <p:pRg st="0" end="0"/>
                                            </p:txEl>
                                          </p:spTgt>
                                        </p:tgtEl>
                                        <p:attrNameLst>
                                          <p:attrName>style.visibility</p:attrName>
                                        </p:attrNameLst>
                                      </p:cBhvr>
                                      <p:to>
                                        <p:strVal val="visible"/>
                                      </p:to>
                                    </p:set>
                                    <p:animEffect transition="in" filter="wipe(left)">
                                      <p:cBhvr>
                                        <p:cTn id="7" dur="500"/>
                                        <p:tgtEl>
                                          <p:spTgt spid="30310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3107">
                                            <p:txEl>
                                              <p:pRg st="3" end="3"/>
                                            </p:txEl>
                                          </p:spTgt>
                                        </p:tgtEl>
                                        <p:attrNameLst>
                                          <p:attrName>style.visibility</p:attrName>
                                        </p:attrNameLst>
                                      </p:cBhvr>
                                      <p:to>
                                        <p:strVal val="visible"/>
                                      </p:to>
                                    </p:set>
                                    <p:animEffect transition="in" filter="wipe(left)">
                                      <p:cBhvr>
                                        <p:cTn id="11" dur="500"/>
                                        <p:tgtEl>
                                          <p:spTgt spid="303107">
                                            <p:txEl>
                                              <p:pRg st="3" end="3"/>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3107">
                                            <p:txEl>
                                              <p:pRg st="6" end="6"/>
                                            </p:txEl>
                                          </p:spTgt>
                                        </p:tgtEl>
                                        <p:attrNameLst>
                                          <p:attrName>style.visibility</p:attrName>
                                        </p:attrNameLst>
                                      </p:cBhvr>
                                      <p:to>
                                        <p:strVal val="visible"/>
                                      </p:to>
                                    </p:set>
                                    <p:animEffect transition="in" filter="wipe(left)">
                                      <p:cBhvr>
                                        <p:cTn id="15" dur="500"/>
                                        <p:tgtEl>
                                          <p:spTgt spid="303107">
                                            <p:txEl>
                                              <p:pRg st="6" end="6"/>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3107">
                                            <p:txEl>
                                              <p:pRg st="9" end="9"/>
                                            </p:txEl>
                                          </p:spTgt>
                                        </p:tgtEl>
                                        <p:attrNameLst>
                                          <p:attrName>style.visibility</p:attrName>
                                        </p:attrNameLst>
                                      </p:cBhvr>
                                      <p:to>
                                        <p:strVal val="visible"/>
                                      </p:to>
                                    </p:set>
                                    <p:animEffect transition="in" filter="wipe(left)">
                                      <p:cBhvr>
                                        <p:cTn id="19" dur="500"/>
                                        <p:tgtEl>
                                          <p:spTgt spid="303107">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03107">
                                            <p:txEl>
                                              <p:pRg st="1" end="1"/>
                                            </p:txEl>
                                          </p:spTgt>
                                        </p:tgtEl>
                                        <p:attrNameLst>
                                          <p:attrName>style.visibility</p:attrName>
                                        </p:attrNameLst>
                                      </p:cBhvr>
                                      <p:to>
                                        <p:strVal val="visible"/>
                                      </p:to>
                                    </p:set>
                                    <p:animEffect transition="in" filter="wipe(left)">
                                      <p:cBhvr>
                                        <p:cTn id="24" dur="500"/>
                                        <p:tgtEl>
                                          <p:spTgt spid="30310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3107">
                                            <p:txEl>
                                              <p:pRg st="4" end="4"/>
                                            </p:txEl>
                                          </p:spTgt>
                                        </p:tgtEl>
                                        <p:attrNameLst>
                                          <p:attrName>style.visibility</p:attrName>
                                        </p:attrNameLst>
                                      </p:cBhvr>
                                      <p:to>
                                        <p:strVal val="visible"/>
                                      </p:to>
                                    </p:set>
                                    <p:animEffect transition="in" filter="wipe(left)">
                                      <p:cBhvr>
                                        <p:cTn id="29" dur="500"/>
                                        <p:tgtEl>
                                          <p:spTgt spid="303107">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03107">
                                            <p:txEl>
                                              <p:pRg st="7" end="7"/>
                                            </p:txEl>
                                          </p:spTgt>
                                        </p:tgtEl>
                                        <p:attrNameLst>
                                          <p:attrName>style.visibility</p:attrName>
                                        </p:attrNameLst>
                                      </p:cBhvr>
                                      <p:to>
                                        <p:strVal val="visible"/>
                                      </p:to>
                                    </p:set>
                                    <p:animEffect transition="in" filter="wipe(left)">
                                      <p:cBhvr>
                                        <p:cTn id="34" dur="500"/>
                                        <p:tgtEl>
                                          <p:spTgt spid="303107">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03107">
                                            <p:txEl>
                                              <p:pRg st="10" end="10"/>
                                            </p:txEl>
                                          </p:spTgt>
                                        </p:tgtEl>
                                        <p:attrNameLst>
                                          <p:attrName>style.visibility</p:attrName>
                                        </p:attrNameLst>
                                      </p:cBhvr>
                                      <p:to>
                                        <p:strVal val="visible"/>
                                      </p:to>
                                    </p:set>
                                    <p:animEffect transition="in" filter="wipe(left)">
                                      <p:cBhvr>
                                        <p:cTn id="39" dur="500"/>
                                        <p:tgtEl>
                                          <p:spTgt spid="30310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solidFill>
            <a:srgbClr val="002060"/>
          </a:solidFill>
        </p:spPr>
        <p:txBody>
          <a:bodyPr/>
          <a:lstStyle/>
          <a:p>
            <a:r>
              <a:rPr lang="en-US" altLang="zh-CN" dirty="0"/>
              <a:t>Example of Program Execution</a:t>
            </a:r>
          </a:p>
        </p:txBody>
      </p:sp>
      <p:sp>
        <p:nvSpPr>
          <p:cNvPr id="305155" name="Rectangle 3"/>
          <p:cNvSpPr>
            <a:spLocks noGrp="1" noChangeArrowheads="1"/>
          </p:cNvSpPr>
          <p:nvPr>
            <p:ph idx="1"/>
          </p:nvPr>
        </p:nvSpPr>
        <p:spPr/>
        <p:txBody>
          <a:bodyPr/>
          <a:lstStyle/>
          <a:p>
            <a:pPr>
              <a:lnSpc>
                <a:spcPct val="90000"/>
              </a:lnSpc>
            </a:pPr>
            <a:r>
              <a:rPr lang="en-US" altLang="zh-CN" dirty="0">
                <a:latin typeface="Times New Roman" panose="02020603050405020304" pitchFamily="18" charset="0"/>
              </a:rPr>
              <a:t>Instruction form</a:t>
            </a:r>
          </a:p>
        </p:txBody>
      </p:sp>
      <p:sp>
        <p:nvSpPr>
          <p:cNvPr id="59" name="灯片编号占位符 4"/>
          <p:cNvSpPr>
            <a:spLocks noGrp="1"/>
          </p:cNvSpPr>
          <p:nvPr>
            <p:ph type="sldNum" sz="quarter" idx="10"/>
          </p:nvPr>
        </p:nvSpPr>
        <p:spPr/>
        <p:txBody>
          <a:bodyPr/>
          <a:lstStyle/>
          <a:p>
            <a:fld id="{964CEF0F-0A2B-40B4-A633-9B8CB34856ED}" type="slidenum">
              <a:rPr lang="en-US" altLang="zh-CN"/>
              <a:pPr/>
              <a:t>92</a:t>
            </a:fld>
            <a:endParaRPr lang="en-US" altLang="zh-CN" dirty="0"/>
          </a:p>
        </p:txBody>
      </p:sp>
      <p:grpSp>
        <p:nvGrpSpPr>
          <p:cNvPr id="305156" name="Group 4"/>
          <p:cNvGrpSpPr>
            <a:grpSpLocks/>
          </p:cNvGrpSpPr>
          <p:nvPr/>
        </p:nvGrpSpPr>
        <p:grpSpPr bwMode="auto">
          <a:xfrm>
            <a:off x="4108331" y="1115767"/>
            <a:ext cx="7127875" cy="432000"/>
            <a:chOff x="998" y="958"/>
            <a:chExt cx="4490" cy="227"/>
          </a:xfrm>
        </p:grpSpPr>
        <p:sp>
          <p:nvSpPr>
            <p:cNvPr id="305157" name="Rectangle 5"/>
            <p:cNvSpPr>
              <a:spLocks noChangeArrowheads="1"/>
            </p:cNvSpPr>
            <p:nvPr/>
          </p:nvSpPr>
          <p:spPr bwMode="auto">
            <a:xfrm>
              <a:off x="998" y="958"/>
              <a:ext cx="1179" cy="22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Operate Code</a:t>
              </a:r>
            </a:p>
          </p:txBody>
        </p:sp>
        <p:sp>
          <p:nvSpPr>
            <p:cNvPr id="305158" name="Rectangle 6"/>
            <p:cNvSpPr>
              <a:spLocks noChangeArrowheads="1"/>
            </p:cNvSpPr>
            <p:nvPr/>
          </p:nvSpPr>
          <p:spPr bwMode="auto">
            <a:xfrm>
              <a:off x="2177" y="958"/>
              <a:ext cx="3311" cy="22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Address</a:t>
              </a:r>
            </a:p>
          </p:txBody>
        </p:sp>
      </p:grpSp>
      <p:sp>
        <p:nvSpPr>
          <p:cNvPr id="305159" name="AutoShape 7"/>
          <p:cNvSpPr>
            <a:spLocks noChangeArrowheads="1"/>
          </p:cNvSpPr>
          <p:nvPr/>
        </p:nvSpPr>
        <p:spPr bwMode="auto">
          <a:xfrm>
            <a:off x="6240387" y="1698579"/>
            <a:ext cx="5346223" cy="1138284"/>
          </a:xfrm>
          <a:prstGeom prst="wedgeRectCallout">
            <a:avLst>
              <a:gd name="adj1" fmla="val -67895"/>
              <a:gd name="adj2" fmla="val -60462"/>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200" b="1" dirty="0"/>
              <a:t> 0001:  LOAD data from Memory to AC</a:t>
            </a:r>
          </a:p>
          <a:p>
            <a:r>
              <a:rPr lang="en-US" altLang="zh-CN" sz="2200" b="1" dirty="0"/>
              <a:t> 0010:  MOVE data from AC to Memory</a:t>
            </a:r>
          </a:p>
          <a:p>
            <a:r>
              <a:rPr lang="en-US" altLang="zh-CN" sz="2200" b="1" dirty="0"/>
              <a:t> 0101:  ADD data in Memory to AC </a:t>
            </a:r>
          </a:p>
        </p:txBody>
      </p:sp>
      <p:sp>
        <p:nvSpPr>
          <p:cNvPr id="305160" name="Rectangle 8"/>
          <p:cNvSpPr>
            <a:spLocks noChangeArrowheads="1"/>
          </p:cNvSpPr>
          <p:nvPr/>
        </p:nvSpPr>
        <p:spPr bwMode="auto">
          <a:xfrm>
            <a:off x="380365" y="4698206"/>
            <a:ext cx="2951163" cy="1394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457200" indent="-457200">
              <a:lnSpc>
                <a:spcPct val="90000"/>
              </a:lnSpc>
              <a:spcBef>
                <a:spcPct val="20000"/>
              </a:spcBef>
              <a:buClr>
                <a:srgbClr val="0000FF"/>
              </a:buClr>
              <a:buSzPct val="80000"/>
              <a:buFont typeface="Wingdings" panose="05000000000000000000" pitchFamily="2" charset="2"/>
              <a:buChar char="n"/>
            </a:pPr>
            <a:r>
              <a:rPr lang="en-US" altLang="zh-CN" sz="2800" b="1" dirty="0"/>
              <a:t>Example</a:t>
            </a:r>
          </a:p>
          <a:p>
            <a:pPr marL="742950" lvl="1" indent="-285750">
              <a:lnSpc>
                <a:spcPct val="90000"/>
              </a:lnSpc>
              <a:spcBef>
                <a:spcPct val="20000"/>
              </a:spcBef>
            </a:pPr>
            <a:endParaRPr lang="en-US" altLang="zh-CN" sz="2000" b="1" dirty="0"/>
          </a:p>
          <a:p>
            <a:pPr marL="742950" lvl="1" indent="-285750">
              <a:lnSpc>
                <a:spcPct val="90000"/>
              </a:lnSpc>
              <a:spcBef>
                <a:spcPct val="20000"/>
              </a:spcBef>
            </a:pPr>
            <a:r>
              <a:rPr lang="en-US" altLang="zh-CN" b="1" dirty="0"/>
              <a:t>    M1+M2</a:t>
            </a:r>
            <a:r>
              <a:rPr lang="en-US" altLang="zh-CN" b="1" dirty="0">
                <a:sym typeface="Symbol" pitchFamily="18" charset="2"/>
              </a:rPr>
              <a:t>M2</a:t>
            </a:r>
            <a:endParaRPr lang="en-US" altLang="zh-CN" b="1" dirty="0"/>
          </a:p>
        </p:txBody>
      </p:sp>
      <p:grpSp>
        <p:nvGrpSpPr>
          <p:cNvPr id="305161" name="Group 9"/>
          <p:cNvGrpSpPr>
            <a:grpSpLocks/>
          </p:cNvGrpSpPr>
          <p:nvPr/>
        </p:nvGrpSpPr>
        <p:grpSpPr bwMode="auto">
          <a:xfrm>
            <a:off x="4959351" y="3035417"/>
            <a:ext cx="2044700" cy="3357562"/>
            <a:chOff x="2164" y="2037"/>
            <a:chExt cx="1288" cy="2115"/>
          </a:xfrm>
        </p:grpSpPr>
        <p:sp>
          <p:nvSpPr>
            <p:cNvPr id="305162" name="Text Box 10"/>
            <p:cNvSpPr txBox="1">
              <a:spLocks noChangeArrowheads="1"/>
            </p:cNvSpPr>
            <p:nvPr/>
          </p:nvSpPr>
          <p:spPr bwMode="auto">
            <a:xfrm>
              <a:off x="2577" y="2037"/>
              <a:ext cx="8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Memory </a:t>
              </a:r>
            </a:p>
          </p:txBody>
        </p:sp>
        <p:grpSp>
          <p:nvGrpSpPr>
            <p:cNvPr id="305163" name="Group 11"/>
            <p:cNvGrpSpPr>
              <a:grpSpLocks/>
            </p:cNvGrpSpPr>
            <p:nvPr/>
          </p:nvGrpSpPr>
          <p:grpSpPr bwMode="auto">
            <a:xfrm>
              <a:off x="2164" y="2286"/>
              <a:ext cx="1215" cy="1866"/>
              <a:chOff x="2164" y="2286"/>
              <a:chExt cx="1215" cy="1866"/>
            </a:xfrm>
          </p:grpSpPr>
          <p:grpSp>
            <p:nvGrpSpPr>
              <p:cNvPr id="305164" name="Group 12"/>
              <p:cNvGrpSpPr>
                <a:grpSpLocks/>
              </p:cNvGrpSpPr>
              <p:nvPr/>
            </p:nvGrpSpPr>
            <p:grpSpPr bwMode="auto">
              <a:xfrm>
                <a:off x="2164" y="2286"/>
                <a:ext cx="1215" cy="305"/>
                <a:chOff x="2119" y="2286"/>
                <a:chExt cx="1215" cy="237"/>
              </a:xfrm>
            </p:grpSpPr>
            <p:sp>
              <p:nvSpPr>
                <p:cNvPr id="305165" name="Text Box 13"/>
                <p:cNvSpPr txBox="1">
                  <a:spLocks noChangeArrowheads="1"/>
                </p:cNvSpPr>
                <p:nvPr/>
              </p:nvSpPr>
              <p:spPr bwMode="auto">
                <a:xfrm>
                  <a:off x="2119" y="2286"/>
                  <a:ext cx="404"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300</a:t>
                  </a:r>
                </a:p>
              </p:txBody>
            </p:sp>
            <p:sp>
              <p:nvSpPr>
                <p:cNvPr id="305166" name="Rectangle 14"/>
                <p:cNvSpPr>
                  <a:spLocks noChangeArrowheads="1"/>
                </p:cNvSpPr>
                <p:nvPr/>
              </p:nvSpPr>
              <p:spPr bwMode="auto">
                <a:xfrm>
                  <a:off x="2517" y="2341"/>
                  <a:ext cx="817" cy="18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1 9 4 0</a:t>
                  </a:r>
                </a:p>
              </p:txBody>
            </p:sp>
          </p:grpSp>
          <p:grpSp>
            <p:nvGrpSpPr>
              <p:cNvPr id="305167" name="Group 15"/>
              <p:cNvGrpSpPr>
                <a:grpSpLocks/>
              </p:cNvGrpSpPr>
              <p:nvPr/>
            </p:nvGrpSpPr>
            <p:grpSpPr bwMode="auto">
              <a:xfrm>
                <a:off x="2164" y="2504"/>
                <a:ext cx="1215" cy="305"/>
                <a:chOff x="2119" y="2286"/>
                <a:chExt cx="1215" cy="237"/>
              </a:xfrm>
            </p:grpSpPr>
            <p:sp>
              <p:nvSpPr>
                <p:cNvPr id="305168" name="Text Box 16"/>
                <p:cNvSpPr txBox="1">
                  <a:spLocks noChangeArrowheads="1"/>
                </p:cNvSpPr>
                <p:nvPr/>
              </p:nvSpPr>
              <p:spPr bwMode="auto">
                <a:xfrm>
                  <a:off x="2119" y="2286"/>
                  <a:ext cx="404"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301</a:t>
                  </a:r>
                </a:p>
              </p:txBody>
            </p:sp>
            <p:sp>
              <p:nvSpPr>
                <p:cNvPr id="305169" name="Rectangle 17"/>
                <p:cNvSpPr>
                  <a:spLocks noChangeArrowheads="1"/>
                </p:cNvSpPr>
                <p:nvPr/>
              </p:nvSpPr>
              <p:spPr bwMode="auto">
                <a:xfrm>
                  <a:off x="2517" y="2341"/>
                  <a:ext cx="817" cy="18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5 9 4 1</a:t>
                  </a:r>
                </a:p>
              </p:txBody>
            </p:sp>
          </p:grpSp>
          <p:grpSp>
            <p:nvGrpSpPr>
              <p:cNvPr id="305170" name="Group 18"/>
              <p:cNvGrpSpPr>
                <a:grpSpLocks/>
              </p:cNvGrpSpPr>
              <p:nvPr/>
            </p:nvGrpSpPr>
            <p:grpSpPr bwMode="auto">
              <a:xfrm>
                <a:off x="2164" y="2727"/>
                <a:ext cx="1215" cy="305"/>
                <a:chOff x="2119" y="2286"/>
                <a:chExt cx="1215" cy="237"/>
              </a:xfrm>
            </p:grpSpPr>
            <p:sp>
              <p:nvSpPr>
                <p:cNvPr id="305171" name="Text Box 19"/>
                <p:cNvSpPr txBox="1">
                  <a:spLocks noChangeArrowheads="1"/>
                </p:cNvSpPr>
                <p:nvPr/>
              </p:nvSpPr>
              <p:spPr bwMode="auto">
                <a:xfrm>
                  <a:off x="2119" y="2286"/>
                  <a:ext cx="404"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302</a:t>
                  </a:r>
                </a:p>
              </p:txBody>
            </p:sp>
            <p:sp>
              <p:nvSpPr>
                <p:cNvPr id="305172" name="Rectangle 20"/>
                <p:cNvSpPr>
                  <a:spLocks noChangeArrowheads="1"/>
                </p:cNvSpPr>
                <p:nvPr/>
              </p:nvSpPr>
              <p:spPr bwMode="auto">
                <a:xfrm>
                  <a:off x="2517" y="2341"/>
                  <a:ext cx="817" cy="18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2 9 4 1</a:t>
                  </a:r>
                </a:p>
              </p:txBody>
            </p:sp>
          </p:grpSp>
          <p:grpSp>
            <p:nvGrpSpPr>
              <p:cNvPr id="305173" name="Group 21"/>
              <p:cNvGrpSpPr>
                <a:grpSpLocks/>
              </p:cNvGrpSpPr>
              <p:nvPr/>
            </p:nvGrpSpPr>
            <p:grpSpPr bwMode="auto">
              <a:xfrm>
                <a:off x="2164" y="3623"/>
                <a:ext cx="1215" cy="305"/>
                <a:chOff x="2119" y="2286"/>
                <a:chExt cx="1215" cy="237"/>
              </a:xfrm>
            </p:grpSpPr>
            <p:sp>
              <p:nvSpPr>
                <p:cNvPr id="305174" name="Text Box 22"/>
                <p:cNvSpPr txBox="1">
                  <a:spLocks noChangeArrowheads="1"/>
                </p:cNvSpPr>
                <p:nvPr/>
              </p:nvSpPr>
              <p:spPr bwMode="auto">
                <a:xfrm>
                  <a:off x="2119" y="2286"/>
                  <a:ext cx="404"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940</a:t>
                  </a:r>
                </a:p>
              </p:txBody>
            </p:sp>
            <p:sp>
              <p:nvSpPr>
                <p:cNvPr id="305175" name="Rectangle 23"/>
                <p:cNvSpPr>
                  <a:spLocks noChangeArrowheads="1"/>
                </p:cNvSpPr>
                <p:nvPr/>
              </p:nvSpPr>
              <p:spPr bwMode="auto">
                <a:xfrm>
                  <a:off x="2517" y="2341"/>
                  <a:ext cx="817" cy="18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0 0 0 3</a:t>
                  </a:r>
                </a:p>
              </p:txBody>
            </p:sp>
          </p:grpSp>
          <p:grpSp>
            <p:nvGrpSpPr>
              <p:cNvPr id="305176" name="Group 24"/>
              <p:cNvGrpSpPr>
                <a:grpSpLocks/>
              </p:cNvGrpSpPr>
              <p:nvPr/>
            </p:nvGrpSpPr>
            <p:grpSpPr bwMode="auto">
              <a:xfrm>
                <a:off x="2164" y="3847"/>
                <a:ext cx="1215" cy="305"/>
                <a:chOff x="2119" y="2286"/>
                <a:chExt cx="1215" cy="237"/>
              </a:xfrm>
            </p:grpSpPr>
            <p:sp>
              <p:nvSpPr>
                <p:cNvPr id="305177" name="Text Box 25"/>
                <p:cNvSpPr txBox="1">
                  <a:spLocks noChangeArrowheads="1"/>
                </p:cNvSpPr>
                <p:nvPr/>
              </p:nvSpPr>
              <p:spPr bwMode="auto">
                <a:xfrm>
                  <a:off x="2119" y="2286"/>
                  <a:ext cx="404"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941</a:t>
                  </a:r>
                </a:p>
              </p:txBody>
            </p:sp>
            <p:sp>
              <p:nvSpPr>
                <p:cNvPr id="305178" name="Rectangle 26"/>
                <p:cNvSpPr>
                  <a:spLocks noChangeArrowheads="1"/>
                </p:cNvSpPr>
                <p:nvPr/>
              </p:nvSpPr>
              <p:spPr bwMode="auto">
                <a:xfrm>
                  <a:off x="2517" y="2341"/>
                  <a:ext cx="817" cy="18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0 0 0 2</a:t>
                  </a:r>
                </a:p>
              </p:txBody>
            </p:sp>
          </p:grpSp>
          <p:sp>
            <p:nvSpPr>
              <p:cNvPr id="305179" name="Text Box 27"/>
              <p:cNvSpPr txBox="1">
                <a:spLocks noChangeArrowheads="1"/>
              </p:cNvSpPr>
              <p:nvPr/>
            </p:nvSpPr>
            <p:spPr bwMode="auto">
              <a:xfrm>
                <a:off x="2787" y="3226"/>
                <a:ext cx="34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b="1">
                    <a:latin typeface="宋体" pitchFamily="2" charset="-122"/>
                  </a:rPr>
                  <a:t>…</a:t>
                </a:r>
              </a:p>
            </p:txBody>
          </p:sp>
        </p:grpSp>
      </p:grpSp>
      <p:grpSp>
        <p:nvGrpSpPr>
          <p:cNvPr id="305180" name="Group 28"/>
          <p:cNvGrpSpPr>
            <a:grpSpLocks/>
          </p:cNvGrpSpPr>
          <p:nvPr/>
        </p:nvGrpSpPr>
        <p:grpSpPr bwMode="auto">
          <a:xfrm>
            <a:off x="7740651" y="3051293"/>
            <a:ext cx="2262188" cy="1757363"/>
            <a:chOff x="3916" y="2047"/>
            <a:chExt cx="1425" cy="1107"/>
          </a:xfrm>
        </p:grpSpPr>
        <p:sp>
          <p:nvSpPr>
            <p:cNvPr id="305181" name="Text Box 29"/>
            <p:cNvSpPr txBox="1">
              <a:spLocks noChangeArrowheads="1"/>
            </p:cNvSpPr>
            <p:nvPr/>
          </p:nvSpPr>
          <p:spPr bwMode="auto">
            <a:xfrm>
              <a:off x="3916" y="2047"/>
              <a:ext cx="137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CPU Registers </a:t>
              </a:r>
            </a:p>
          </p:txBody>
        </p:sp>
        <p:grpSp>
          <p:nvGrpSpPr>
            <p:cNvPr id="305182" name="Group 30"/>
            <p:cNvGrpSpPr>
              <a:grpSpLocks/>
            </p:cNvGrpSpPr>
            <p:nvPr/>
          </p:nvGrpSpPr>
          <p:grpSpPr bwMode="auto">
            <a:xfrm>
              <a:off x="4127" y="2341"/>
              <a:ext cx="1214" cy="813"/>
              <a:chOff x="4127" y="2341"/>
              <a:chExt cx="1214" cy="813"/>
            </a:xfrm>
          </p:grpSpPr>
          <p:grpSp>
            <p:nvGrpSpPr>
              <p:cNvPr id="305183" name="Group 31"/>
              <p:cNvGrpSpPr>
                <a:grpSpLocks/>
              </p:cNvGrpSpPr>
              <p:nvPr/>
            </p:nvGrpSpPr>
            <p:grpSpPr bwMode="auto">
              <a:xfrm>
                <a:off x="4127" y="2341"/>
                <a:ext cx="1192" cy="291"/>
                <a:chOff x="4127" y="2341"/>
                <a:chExt cx="1192" cy="291"/>
              </a:xfrm>
            </p:grpSpPr>
            <p:sp>
              <p:nvSpPr>
                <p:cNvPr id="305184" name="Rectangle 32"/>
                <p:cNvSpPr>
                  <a:spLocks noChangeArrowheads="1"/>
                </p:cNvSpPr>
                <p:nvPr/>
              </p:nvSpPr>
              <p:spPr bwMode="auto">
                <a:xfrm>
                  <a:off x="4127" y="2351"/>
                  <a:ext cx="817" cy="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300</a:t>
                  </a:r>
                </a:p>
              </p:txBody>
            </p:sp>
            <p:sp>
              <p:nvSpPr>
                <p:cNvPr id="305185" name="Text Box 33"/>
                <p:cNvSpPr txBox="1">
                  <a:spLocks noChangeArrowheads="1"/>
                </p:cNvSpPr>
                <p:nvPr/>
              </p:nvSpPr>
              <p:spPr bwMode="auto">
                <a:xfrm>
                  <a:off x="4944" y="2341"/>
                  <a:ext cx="3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PC</a:t>
                  </a:r>
                </a:p>
              </p:txBody>
            </p:sp>
          </p:grpSp>
          <p:grpSp>
            <p:nvGrpSpPr>
              <p:cNvPr id="305186" name="Group 34"/>
              <p:cNvGrpSpPr>
                <a:grpSpLocks/>
              </p:cNvGrpSpPr>
              <p:nvPr/>
            </p:nvGrpSpPr>
            <p:grpSpPr bwMode="auto">
              <a:xfrm>
                <a:off x="4127" y="2598"/>
                <a:ext cx="1214" cy="291"/>
                <a:chOff x="4127" y="2341"/>
                <a:chExt cx="1214" cy="291"/>
              </a:xfrm>
            </p:grpSpPr>
            <p:sp>
              <p:nvSpPr>
                <p:cNvPr id="305187" name="Rectangle 35"/>
                <p:cNvSpPr>
                  <a:spLocks noChangeArrowheads="1"/>
                </p:cNvSpPr>
                <p:nvPr/>
              </p:nvSpPr>
              <p:spPr bwMode="auto">
                <a:xfrm>
                  <a:off x="4127" y="2351"/>
                  <a:ext cx="817" cy="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 </a:t>
                  </a:r>
                </a:p>
              </p:txBody>
            </p:sp>
            <p:sp>
              <p:nvSpPr>
                <p:cNvPr id="305188" name="Text Box 36"/>
                <p:cNvSpPr txBox="1">
                  <a:spLocks noChangeArrowheads="1"/>
                </p:cNvSpPr>
                <p:nvPr/>
              </p:nvSpPr>
              <p:spPr bwMode="auto">
                <a:xfrm>
                  <a:off x="4944" y="2341"/>
                  <a:ext cx="39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AC</a:t>
                  </a:r>
                </a:p>
              </p:txBody>
            </p:sp>
          </p:grpSp>
          <p:grpSp>
            <p:nvGrpSpPr>
              <p:cNvPr id="305189" name="Group 37"/>
              <p:cNvGrpSpPr>
                <a:grpSpLocks/>
              </p:cNvGrpSpPr>
              <p:nvPr/>
            </p:nvGrpSpPr>
            <p:grpSpPr bwMode="auto">
              <a:xfrm>
                <a:off x="4127" y="2863"/>
                <a:ext cx="1149" cy="291"/>
                <a:chOff x="4127" y="2341"/>
                <a:chExt cx="1149" cy="291"/>
              </a:xfrm>
            </p:grpSpPr>
            <p:sp>
              <p:nvSpPr>
                <p:cNvPr id="305190" name="Rectangle 38"/>
                <p:cNvSpPr>
                  <a:spLocks noChangeArrowheads="1"/>
                </p:cNvSpPr>
                <p:nvPr/>
              </p:nvSpPr>
              <p:spPr bwMode="auto">
                <a:xfrm>
                  <a:off x="4127" y="2351"/>
                  <a:ext cx="817" cy="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p>
              </p:txBody>
            </p:sp>
            <p:sp>
              <p:nvSpPr>
                <p:cNvPr id="305191" name="Text Box 39"/>
                <p:cNvSpPr txBox="1">
                  <a:spLocks noChangeArrowheads="1"/>
                </p:cNvSpPr>
                <p:nvPr/>
              </p:nvSpPr>
              <p:spPr bwMode="auto">
                <a:xfrm>
                  <a:off x="4944" y="2341"/>
                  <a:ext cx="33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IR</a:t>
                  </a:r>
                </a:p>
              </p:txBody>
            </p:sp>
          </p:grpSp>
        </p:grpSp>
      </p:grpSp>
      <p:cxnSp>
        <p:nvCxnSpPr>
          <p:cNvPr id="305192" name="AutoShape 40"/>
          <p:cNvCxnSpPr>
            <a:cxnSpLocks noChangeShapeType="1"/>
            <a:stCxn id="305166" idx="3"/>
            <a:endCxn id="305190" idx="1"/>
          </p:cNvCxnSpPr>
          <p:nvPr/>
        </p:nvCxnSpPr>
        <p:spPr bwMode="auto">
          <a:xfrm>
            <a:off x="6888163" y="3729155"/>
            <a:ext cx="1187450" cy="842963"/>
          </a:xfrm>
          <a:prstGeom prst="curvedConnector3">
            <a:avLst>
              <a:gd name="adj1" fmla="val 50000"/>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93" name="Text Box 41"/>
          <p:cNvSpPr txBox="1">
            <a:spLocks noChangeArrowheads="1"/>
          </p:cNvSpPr>
          <p:nvPr/>
        </p:nvSpPr>
        <p:spPr bwMode="auto">
          <a:xfrm>
            <a:off x="8220076" y="4346692"/>
            <a:ext cx="104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t>1 9 4 0</a:t>
            </a:r>
          </a:p>
        </p:txBody>
      </p:sp>
      <p:sp>
        <p:nvSpPr>
          <p:cNvPr id="305194" name="Rectangle 42"/>
          <p:cNvSpPr>
            <a:spLocks noChangeArrowheads="1"/>
          </p:cNvSpPr>
          <p:nvPr/>
        </p:nvSpPr>
        <p:spPr bwMode="auto">
          <a:xfrm>
            <a:off x="8075614" y="3533892"/>
            <a:ext cx="1296987" cy="41751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301</a:t>
            </a:r>
          </a:p>
        </p:txBody>
      </p:sp>
      <p:cxnSp>
        <p:nvCxnSpPr>
          <p:cNvPr id="305195" name="AutoShape 43"/>
          <p:cNvCxnSpPr>
            <a:cxnSpLocks noChangeShapeType="1"/>
            <a:stCxn id="305175" idx="3"/>
            <a:endCxn id="305187" idx="1"/>
          </p:cNvCxnSpPr>
          <p:nvPr/>
        </p:nvCxnSpPr>
        <p:spPr bwMode="auto">
          <a:xfrm flipV="1">
            <a:off x="6888163" y="4151430"/>
            <a:ext cx="1187450" cy="1700213"/>
          </a:xfrm>
          <a:prstGeom prst="curvedConnector3">
            <a:avLst>
              <a:gd name="adj1" fmla="val 50000"/>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96" name="Rectangle 44"/>
          <p:cNvSpPr>
            <a:spLocks noChangeArrowheads="1"/>
          </p:cNvSpPr>
          <p:nvPr/>
        </p:nvSpPr>
        <p:spPr bwMode="auto">
          <a:xfrm>
            <a:off x="8075614" y="3951405"/>
            <a:ext cx="1296987" cy="41751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0 0 0 3</a:t>
            </a:r>
          </a:p>
        </p:txBody>
      </p:sp>
      <p:cxnSp>
        <p:nvCxnSpPr>
          <p:cNvPr id="305197" name="AutoShape 45"/>
          <p:cNvCxnSpPr>
            <a:cxnSpLocks noChangeShapeType="1"/>
            <a:stCxn id="305169" idx="3"/>
            <a:endCxn id="305190" idx="1"/>
          </p:cNvCxnSpPr>
          <p:nvPr/>
        </p:nvCxnSpPr>
        <p:spPr bwMode="auto">
          <a:xfrm>
            <a:off x="6888163" y="4075229"/>
            <a:ext cx="1187450" cy="496888"/>
          </a:xfrm>
          <a:prstGeom prst="curvedConnector3">
            <a:avLst>
              <a:gd name="adj1" fmla="val 50000"/>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98" name="Rectangle 46"/>
          <p:cNvSpPr>
            <a:spLocks noChangeArrowheads="1"/>
          </p:cNvSpPr>
          <p:nvPr/>
        </p:nvSpPr>
        <p:spPr bwMode="auto">
          <a:xfrm>
            <a:off x="8075614" y="4360980"/>
            <a:ext cx="1296987" cy="41751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5 9 4 1</a:t>
            </a:r>
          </a:p>
        </p:txBody>
      </p:sp>
      <p:sp>
        <p:nvSpPr>
          <p:cNvPr id="305199" name="Rectangle 47"/>
          <p:cNvSpPr>
            <a:spLocks noChangeArrowheads="1"/>
          </p:cNvSpPr>
          <p:nvPr/>
        </p:nvSpPr>
        <p:spPr bwMode="auto">
          <a:xfrm>
            <a:off x="8075614" y="3533892"/>
            <a:ext cx="1296987" cy="41751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302</a:t>
            </a:r>
          </a:p>
        </p:txBody>
      </p:sp>
      <p:sp>
        <p:nvSpPr>
          <p:cNvPr id="305200" name="Text Box 48"/>
          <p:cNvSpPr txBox="1">
            <a:spLocks noChangeArrowheads="1"/>
          </p:cNvSpPr>
          <p:nvPr/>
        </p:nvSpPr>
        <p:spPr bwMode="auto">
          <a:xfrm>
            <a:off x="8120063" y="5318242"/>
            <a:ext cx="1303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+ 2 = 5</a:t>
            </a:r>
          </a:p>
        </p:txBody>
      </p:sp>
      <p:cxnSp>
        <p:nvCxnSpPr>
          <p:cNvPr id="305201" name="AutoShape 49"/>
          <p:cNvCxnSpPr>
            <a:cxnSpLocks noChangeShapeType="1"/>
            <a:stCxn id="305196" idx="1"/>
            <a:endCxn id="305200" idx="1"/>
          </p:cNvCxnSpPr>
          <p:nvPr/>
        </p:nvCxnSpPr>
        <p:spPr bwMode="auto">
          <a:xfrm rot="10800000" flipH="1" flipV="1">
            <a:off x="8075613" y="4160161"/>
            <a:ext cx="44449" cy="1388913"/>
          </a:xfrm>
          <a:prstGeom prst="curvedConnector3">
            <a:avLst>
              <a:gd name="adj1" fmla="val -514297"/>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202" name="AutoShape 50"/>
          <p:cNvCxnSpPr>
            <a:cxnSpLocks noChangeShapeType="1"/>
            <a:stCxn id="305178" idx="3"/>
            <a:endCxn id="305200" idx="2"/>
          </p:cNvCxnSpPr>
          <p:nvPr/>
        </p:nvCxnSpPr>
        <p:spPr bwMode="auto">
          <a:xfrm flipV="1">
            <a:off x="6888164" y="5779907"/>
            <a:ext cx="1883680" cy="427161"/>
          </a:xfrm>
          <a:prstGeom prst="curvedConnector2">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203" name="AutoShape 51"/>
          <p:cNvCxnSpPr>
            <a:cxnSpLocks noChangeShapeType="1"/>
            <a:stCxn id="305200" idx="3"/>
            <a:endCxn id="305196" idx="3"/>
          </p:cNvCxnSpPr>
          <p:nvPr/>
        </p:nvCxnSpPr>
        <p:spPr bwMode="auto">
          <a:xfrm flipH="1" flipV="1">
            <a:off x="9372601" y="4160162"/>
            <a:ext cx="51024" cy="1388913"/>
          </a:xfrm>
          <a:prstGeom prst="curvedConnector3">
            <a:avLst>
              <a:gd name="adj1" fmla="val -448024"/>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204" name="Rectangle 52"/>
          <p:cNvSpPr>
            <a:spLocks noChangeArrowheads="1"/>
          </p:cNvSpPr>
          <p:nvPr/>
        </p:nvSpPr>
        <p:spPr bwMode="auto">
          <a:xfrm>
            <a:off x="8075614" y="3951405"/>
            <a:ext cx="1296987" cy="41751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0 0 0 5</a:t>
            </a:r>
          </a:p>
        </p:txBody>
      </p:sp>
      <p:cxnSp>
        <p:nvCxnSpPr>
          <p:cNvPr id="305205" name="AutoShape 53"/>
          <p:cNvCxnSpPr>
            <a:cxnSpLocks noChangeShapeType="1"/>
            <a:stCxn id="305172" idx="3"/>
            <a:endCxn id="305198" idx="1"/>
          </p:cNvCxnSpPr>
          <p:nvPr/>
        </p:nvCxnSpPr>
        <p:spPr bwMode="auto">
          <a:xfrm>
            <a:off x="6888163" y="4429243"/>
            <a:ext cx="1187450" cy="141287"/>
          </a:xfrm>
          <a:prstGeom prst="curvedConnector3">
            <a:avLst>
              <a:gd name="adj1" fmla="val 50000"/>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206" name="Rectangle 54"/>
          <p:cNvSpPr>
            <a:spLocks noChangeArrowheads="1"/>
          </p:cNvSpPr>
          <p:nvPr/>
        </p:nvSpPr>
        <p:spPr bwMode="auto">
          <a:xfrm>
            <a:off x="8075614" y="4360980"/>
            <a:ext cx="1296987" cy="41751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2 9 4 1</a:t>
            </a:r>
          </a:p>
        </p:txBody>
      </p:sp>
      <p:sp>
        <p:nvSpPr>
          <p:cNvPr id="305207" name="Rectangle 55"/>
          <p:cNvSpPr>
            <a:spLocks noChangeArrowheads="1"/>
          </p:cNvSpPr>
          <p:nvPr/>
        </p:nvSpPr>
        <p:spPr bwMode="auto">
          <a:xfrm>
            <a:off x="8075614" y="3533892"/>
            <a:ext cx="1296987" cy="41751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303</a:t>
            </a:r>
          </a:p>
        </p:txBody>
      </p:sp>
      <p:cxnSp>
        <p:nvCxnSpPr>
          <p:cNvPr id="305208" name="AutoShape 56"/>
          <p:cNvCxnSpPr>
            <a:cxnSpLocks noChangeShapeType="1"/>
            <a:stCxn id="305204" idx="1"/>
            <a:endCxn id="305178" idx="3"/>
          </p:cNvCxnSpPr>
          <p:nvPr/>
        </p:nvCxnSpPr>
        <p:spPr bwMode="auto">
          <a:xfrm rot="10800000" flipV="1">
            <a:off x="6888163" y="4160954"/>
            <a:ext cx="1187450" cy="2046288"/>
          </a:xfrm>
          <a:prstGeom prst="curvedConnector3">
            <a:avLst>
              <a:gd name="adj1" fmla="val 50000"/>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209" name="Rectangle 57"/>
          <p:cNvSpPr>
            <a:spLocks noChangeArrowheads="1"/>
          </p:cNvSpPr>
          <p:nvPr/>
        </p:nvSpPr>
        <p:spPr bwMode="auto">
          <a:xfrm>
            <a:off x="5591175" y="6002455"/>
            <a:ext cx="1296988" cy="3968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0 0 0 5</a:t>
            </a: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2348879"/>
            <a:ext cx="3789866" cy="2010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五边形 2">
            <a:hlinkClick r:id="rId4" action="ppaction://hlinksldjump"/>
            <a:extLst>
              <a:ext uri="{FF2B5EF4-FFF2-40B4-BE49-F238E27FC236}">
                <a16:creationId xmlns:a16="http://schemas.microsoft.com/office/drawing/2014/main" id="{0FE662A1-B17B-7407-2FE0-BEF41A9A1BF5}"/>
              </a:ext>
            </a:extLst>
          </p:cNvPr>
          <p:cNvSpPr/>
          <p:nvPr/>
        </p:nvSpPr>
        <p:spPr bwMode="auto">
          <a:xfrm>
            <a:off x="11406670" y="6264375"/>
            <a:ext cx="720000" cy="54000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5877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5155">
                                            <p:txEl>
                                              <p:pRg st="0" end="0"/>
                                            </p:txEl>
                                          </p:spTgt>
                                        </p:tgtEl>
                                        <p:attrNameLst>
                                          <p:attrName>style.visibility</p:attrName>
                                        </p:attrNameLst>
                                      </p:cBhvr>
                                      <p:to>
                                        <p:strVal val="visible"/>
                                      </p:to>
                                    </p:set>
                                    <p:animEffect transition="in" filter="wipe(left)">
                                      <p:cBhvr>
                                        <p:cTn id="7" dur="500"/>
                                        <p:tgtEl>
                                          <p:spTgt spid="305155">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05156"/>
                                        </p:tgtEl>
                                        <p:attrNameLst>
                                          <p:attrName>style.visibility</p:attrName>
                                        </p:attrNameLst>
                                      </p:cBhvr>
                                      <p:to>
                                        <p:strVal val="visible"/>
                                      </p:to>
                                    </p:set>
                                    <p:animEffect transition="in" filter="wipe(left)">
                                      <p:cBhvr>
                                        <p:cTn id="11" dur="500"/>
                                        <p:tgtEl>
                                          <p:spTgt spid="3051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05159"/>
                                        </p:tgtEl>
                                        <p:attrNameLst>
                                          <p:attrName>style.visibility</p:attrName>
                                        </p:attrNameLst>
                                      </p:cBhvr>
                                      <p:to>
                                        <p:strVal val="visible"/>
                                      </p:to>
                                    </p:set>
                                    <p:animEffect transition="in" filter="wipe(up)">
                                      <p:cBhvr>
                                        <p:cTn id="16" dur="500"/>
                                        <p:tgtEl>
                                          <p:spTgt spid="30515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7090"/>
                                        </p:tgtEl>
                                        <p:attrNameLst>
                                          <p:attrName>style.visibility</p:attrName>
                                        </p:attrNameLst>
                                      </p:cBhvr>
                                      <p:to>
                                        <p:strVal val="visible"/>
                                      </p:to>
                                    </p:set>
                                    <p:animEffect transition="in" filter="wipe(left)">
                                      <p:cBhvr>
                                        <p:cTn id="21" dur="500"/>
                                        <p:tgtEl>
                                          <p:spTgt spid="2170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05160">
                                            <p:txEl>
                                              <p:pRg st="0" end="0"/>
                                            </p:txEl>
                                          </p:spTgt>
                                        </p:tgtEl>
                                        <p:attrNameLst>
                                          <p:attrName>style.visibility</p:attrName>
                                        </p:attrNameLst>
                                      </p:cBhvr>
                                      <p:to>
                                        <p:strVal val="visible"/>
                                      </p:to>
                                    </p:set>
                                    <p:animEffect transition="in" filter="wipe(left)">
                                      <p:cBhvr>
                                        <p:cTn id="26" dur="500"/>
                                        <p:tgtEl>
                                          <p:spTgt spid="305160">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05160">
                                            <p:txEl>
                                              <p:pRg st="2" end="2"/>
                                            </p:txEl>
                                          </p:spTgt>
                                        </p:tgtEl>
                                        <p:attrNameLst>
                                          <p:attrName>style.visibility</p:attrName>
                                        </p:attrNameLst>
                                      </p:cBhvr>
                                      <p:to>
                                        <p:strVal val="visible"/>
                                      </p:to>
                                    </p:set>
                                    <p:animEffect transition="in" filter="wipe(left)">
                                      <p:cBhvr>
                                        <p:cTn id="29" dur="500"/>
                                        <p:tgtEl>
                                          <p:spTgt spid="305160">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305161"/>
                                        </p:tgtEl>
                                        <p:attrNameLst>
                                          <p:attrName>style.visibility</p:attrName>
                                        </p:attrNameLst>
                                      </p:cBhvr>
                                      <p:to>
                                        <p:strVal val="visible"/>
                                      </p:to>
                                    </p:set>
                                    <p:animEffect transition="in" filter="wipe(up)">
                                      <p:cBhvr>
                                        <p:cTn id="34" dur="500"/>
                                        <p:tgtEl>
                                          <p:spTgt spid="305161"/>
                                        </p:tgtEl>
                                      </p:cBhvr>
                                    </p:animEffect>
                                  </p:childTnLst>
                                </p:cTn>
                              </p:par>
                              <p:par>
                                <p:cTn id="35" presetID="22" presetClass="entr" presetSubtype="1" fill="hold" nodeType="withEffect">
                                  <p:stCondLst>
                                    <p:cond delay="0"/>
                                  </p:stCondLst>
                                  <p:childTnLst>
                                    <p:set>
                                      <p:cBhvr>
                                        <p:cTn id="36" dur="1" fill="hold">
                                          <p:stCondLst>
                                            <p:cond delay="0"/>
                                          </p:stCondLst>
                                        </p:cTn>
                                        <p:tgtEl>
                                          <p:spTgt spid="305180"/>
                                        </p:tgtEl>
                                        <p:attrNameLst>
                                          <p:attrName>style.visibility</p:attrName>
                                        </p:attrNameLst>
                                      </p:cBhvr>
                                      <p:to>
                                        <p:strVal val="visible"/>
                                      </p:to>
                                    </p:set>
                                    <p:animEffect transition="in" filter="wipe(up)">
                                      <p:cBhvr>
                                        <p:cTn id="37" dur="500"/>
                                        <p:tgtEl>
                                          <p:spTgt spid="30518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05192"/>
                                        </p:tgtEl>
                                        <p:attrNameLst>
                                          <p:attrName>style.visibility</p:attrName>
                                        </p:attrNameLst>
                                      </p:cBhvr>
                                      <p:to>
                                        <p:strVal val="visible"/>
                                      </p:to>
                                    </p:set>
                                    <p:animEffect transition="in" filter="wipe(left)">
                                      <p:cBhvr>
                                        <p:cTn id="42" dur="500"/>
                                        <p:tgtEl>
                                          <p:spTgt spid="305192"/>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05193"/>
                                        </p:tgtEl>
                                        <p:attrNameLst>
                                          <p:attrName>style.visibility</p:attrName>
                                        </p:attrNameLst>
                                      </p:cBhvr>
                                      <p:to>
                                        <p:strVal val="visible"/>
                                      </p:to>
                                    </p:set>
                                    <p:animEffect transition="in" filter="wipe(left)">
                                      <p:cBhvr>
                                        <p:cTn id="46" dur="500"/>
                                        <p:tgtEl>
                                          <p:spTgt spid="305193"/>
                                        </p:tgtEl>
                                      </p:cBhvr>
                                    </p:animEffect>
                                  </p:childTnLst>
                                </p:cTn>
                              </p:par>
                            </p:childTnLst>
                          </p:cTn>
                        </p:par>
                        <p:par>
                          <p:cTn id="47" fill="hold" nodeType="afterGroup">
                            <p:stCondLst>
                              <p:cond delay="1000"/>
                            </p:stCondLst>
                            <p:childTnLst>
                              <p:par>
                                <p:cTn id="48" presetID="49" presetClass="entr" presetSubtype="0" decel="100000" fill="hold" nodeType="afterEffect">
                                  <p:stCondLst>
                                    <p:cond delay="0"/>
                                  </p:stCondLst>
                                  <p:childTnLst>
                                    <p:set>
                                      <p:cBhvr>
                                        <p:cTn id="49" dur="1" fill="hold">
                                          <p:stCondLst>
                                            <p:cond delay="0"/>
                                          </p:stCondLst>
                                        </p:cTn>
                                        <p:tgtEl>
                                          <p:spTgt spid="305194"/>
                                        </p:tgtEl>
                                        <p:attrNameLst>
                                          <p:attrName>style.visibility</p:attrName>
                                        </p:attrNameLst>
                                      </p:cBhvr>
                                      <p:to>
                                        <p:strVal val="visible"/>
                                      </p:to>
                                    </p:set>
                                    <p:anim calcmode="lin" valueType="num">
                                      <p:cBhvr>
                                        <p:cTn id="50" dur="500" fill="hold"/>
                                        <p:tgtEl>
                                          <p:spTgt spid="305194"/>
                                        </p:tgtEl>
                                        <p:attrNameLst>
                                          <p:attrName>ppt_w</p:attrName>
                                        </p:attrNameLst>
                                      </p:cBhvr>
                                      <p:tavLst>
                                        <p:tav tm="0">
                                          <p:val>
                                            <p:fltVal val="0"/>
                                          </p:val>
                                        </p:tav>
                                        <p:tav tm="100000">
                                          <p:val>
                                            <p:strVal val="#ppt_w"/>
                                          </p:val>
                                        </p:tav>
                                      </p:tavLst>
                                    </p:anim>
                                    <p:anim calcmode="lin" valueType="num">
                                      <p:cBhvr>
                                        <p:cTn id="51" dur="500" fill="hold"/>
                                        <p:tgtEl>
                                          <p:spTgt spid="305194"/>
                                        </p:tgtEl>
                                        <p:attrNameLst>
                                          <p:attrName>ppt_h</p:attrName>
                                        </p:attrNameLst>
                                      </p:cBhvr>
                                      <p:tavLst>
                                        <p:tav tm="0">
                                          <p:val>
                                            <p:fltVal val="0"/>
                                          </p:val>
                                        </p:tav>
                                        <p:tav tm="100000">
                                          <p:val>
                                            <p:strVal val="#ppt_h"/>
                                          </p:val>
                                        </p:tav>
                                      </p:tavLst>
                                    </p:anim>
                                    <p:anim calcmode="lin" valueType="num">
                                      <p:cBhvr>
                                        <p:cTn id="52" dur="500" fill="hold"/>
                                        <p:tgtEl>
                                          <p:spTgt spid="305194"/>
                                        </p:tgtEl>
                                        <p:attrNameLst>
                                          <p:attrName>style.rotation</p:attrName>
                                        </p:attrNameLst>
                                      </p:cBhvr>
                                      <p:tavLst>
                                        <p:tav tm="0">
                                          <p:val>
                                            <p:fltVal val="360"/>
                                          </p:val>
                                        </p:tav>
                                        <p:tav tm="100000">
                                          <p:val>
                                            <p:fltVal val="0"/>
                                          </p:val>
                                        </p:tav>
                                      </p:tavLst>
                                    </p:anim>
                                    <p:animEffect transition="in" filter="fade">
                                      <p:cBhvr>
                                        <p:cTn id="53" dur="500"/>
                                        <p:tgtEl>
                                          <p:spTgt spid="30519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xit" presetSubtype="0" fill="hold" nodeType="clickEffect">
                                  <p:stCondLst>
                                    <p:cond delay="0"/>
                                  </p:stCondLst>
                                  <p:childTnLst>
                                    <p:set>
                                      <p:cBhvr>
                                        <p:cTn id="57" dur="1" fill="hold">
                                          <p:stCondLst>
                                            <p:cond delay="0"/>
                                          </p:stCondLst>
                                        </p:cTn>
                                        <p:tgtEl>
                                          <p:spTgt spid="305192"/>
                                        </p:tgtEl>
                                        <p:attrNameLst>
                                          <p:attrName>style.visibility</p:attrName>
                                        </p:attrNameLst>
                                      </p:cBhvr>
                                      <p:to>
                                        <p:strVal val="hidden"/>
                                      </p:to>
                                    </p:set>
                                  </p:childTnLst>
                                </p:cTn>
                              </p:par>
                              <p:par>
                                <p:cTn id="58" presetID="22" presetClass="entr" presetSubtype="8" fill="hold" nodeType="withEffect">
                                  <p:stCondLst>
                                    <p:cond delay="0"/>
                                  </p:stCondLst>
                                  <p:childTnLst>
                                    <p:set>
                                      <p:cBhvr>
                                        <p:cTn id="59" dur="1" fill="hold">
                                          <p:stCondLst>
                                            <p:cond delay="0"/>
                                          </p:stCondLst>
                                        </p:cTn>
                                        <p:tgtEl>
                                          <p:spTgt spid="305195"/>
                                        </p:tgtEl>
                                        <p:attrNameLst>
                                          <p:attrName>style.visibility</p:attrName>
                                        </p:attrNameLst>
                                      </p:cBhvr>
                                      <p:to>
                                        <p:strVal val="visible"/>
                                      </p:to>
                                    </p:set>
                                    <p:animEffect transition="in" filter="wipe(left)">
                                      <p:cBhvr>
                                        <p:cTn id="60" dur="500"/>
                                        <p:tgtEl>
                                          <p:spTgt spid="305195"/>
                                        </p:tgtEl>
                                      </p:cBhvr>
                                    </p:animEffect>
                                  </p:childTnLst>
                                </p:cTn>
                              </p:par>
                            </p:childTnLst>
                          </p:cTn>
                        </p:par>
                        <p:par>
                          <p:cTn id="61" fill="hold" nodeType="afterGroup">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305196"/>
                                        </p:tgtEl>
                                        <p:attrNameLst>
                                          <p:attrName>style.visibility</p:attrName>
                                        </p:attrNameLst>
                                      </p:cBhvr>
                                      <p:to>
                                        <p:strVal val="visible"/>
                                      </p:to>
                                    </p:set>
                                    <p:animEffect transition="in" filter="wipe(left)">
                                      <p:cBhvr>
                                        <p:cTn id="64" dur="500"/>
                                        <p:tgtEl>
                                          <p:spTgt spid="30519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305195"/>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05197"/>
                                        </p:tgtEl>
                                        <p:attrNameLst>
                                          <p:attrName>style.visibility</p:attrName>
                                        </p:attrNameLst>
                                      </p:cBhvr>
                                      <p:to>
                                        <p:strVal val="visible"/>
                                      </p:to>
                                    </p:set>
                                    <p:animEffect transition="in" filter="wipe(left)">
                                      <p:cBhvr>
                                        <p:cTn id="71" dur="500"/>
                                        <p:tgtEl>
                                          <p:spTgt spid="305197"/>
                                        </p:tgtEl>
                                      </p:cBhvr>
                                    </p:animEffect>
                                  </p:childTnLst>
                                </p:cTn>
                              </p:par>
                            </p:childTnLst>
                          </p:cTn>
                        </p:par>
                        <p:par>
                          <p:cTn id="72" fill="hold" nodeType="afterGroup">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305198"/>
                                        </p:tgtEl>
                                        <p:attrNameLst>
                                          <p:attrName>style.visibility</p:attrName>
                                        </p:attrNameLst>
                                      </p:cBhvr>
                                      <p:to>
                                        <p:strVal val="visible"/>
                                      </p:to>
                                    </p:set>
                                    <p:animEffect transition="in" filter="wipe(left)">
                                      <p:cBhvr>
                                        <p:cTn id="75" dur="500"/>
                                        <p:tgtEl>
                                          <p:spTgt spid="305198"/>
                                        </p:tgtEl>
                                      </p:cBhvr>
                                    </p:animEffect>
                                  </p:childTnLst>
                                </p:cTn>
                              </p:par>
                            </p:childTnLst>
                          </p:cTn>
                        </p:par>
                        <p:par>
                          <p:cTn id="76" fill="hold" nodeType="afterGroup">
                            <p:stCondLst>
                              <p:cond delay="1000"/>
                            </p:stCondLst>
                            <p:childTnLst>
                              <p:par>
                                <p:cTn id="77" presetID="49" presetClass="entr" presetSubtype="0" decel="100000" fill="hold" grpId="0" nodeType="afterEffect">
                                  <p:stCondLst>
                                    <p:cond delay="0"/>
                                  </p:stCondLst>
                                  <p:childTnLst>
                                    <p:set>
                                      <p:cBhvr>
                                        <p:cTn id="78" dur="1" fill="hold">
                                          <p:stCondLst>
                                            <p:cond delay="0"/>
                                          </p:stCondLst>
                                        </p:cTn>
                                        <p:tgtEl>
                                          <p:spTgt spid="305199"/>
                                        </p:tgtEl>
                                        <p:attrNameLst>
                                          <p:attrName>style.visibility</p:attrName>
                                        </p:attrNameLst>
                                      </p:cBhvr>
                                      <p:to>
                                        <p:strVal val="visible"/>
                                      </p:to>
                                    </p:set>
                                    <p:anim calcmode="lin" valueType="num">
                                      <p:cBhvr>
                                        <p:cTn id="79" dur="500" fill="hold"/>
                                        <p:tgtEl>
                                          <p:spTgt spid="305199"/>
                                        </p:tgtEl>
                                        <p:attrNameLst>
                                          <p:attrName>ppt_w</p:attrName>
                                        </p:attrNameLst>
                                      </p:cBhvr>
                                      <p:tavLst>
                                        <p:tav tm="0">
                                          <p:val>
                                            <p:fltVal val="0"/>
                                          </p:val>
                                        </p:tav>
                                        <p:tav tm="100000">
                                          <p:val>
                                            <p:strVal val="#ppt_w"/>
                                          </p:val>
                                        </p:tav>
                                      </p:tavLst>
                                    </p:anim>
                                    <p:anim calcmode="lin" valueType="num">
                                      <p:cBhvr>
                                        <p:cTn id="80" dur="500" fill="hold"/>
                                        <p:tgtEl>
                                          <p:spTgt spid="305199"/>
                                        </p:tgtEl>
                                        <p:attrNameLst>
                                          <p:attrName>ppt_h</p:attrName>
                                        </p:attrNameLst>
                                      </p:cBhvr>
                                      <p:tavLst>
                                        <p:tav tm="0">
                                          <p:val>
                                            <p:fltVal val="0"/>
                                          </p:val>
                                        </p:tav>
                                        <p:tav tm="100000">
                                          <p:val>
                                            <p:strVal val="#ppt_h"/>
                                          </p:val>
                                        </p:tav>
                                      </p:tavLst>
                                    </p:anim>
                                    <p:anim calcmode="lin" valueType="num">
                                      <p:cBhvr>
                                        <p:cTn id="81" dur="500" fill="hold"/>
                                        <p:tgtEl>
                                          <p:spTgt spid="305199"/>
                                        </p:tgtEl>
                                        <p:attrNameLst>
                                          <p:attrName>style.rotation</p:attrName>
                                        </p:attrNameLst>
                                      </p:cBhvr>
                                      <p:tavLst>
                                        <p:tav tm="0">
                                          <p:val>
                                            <p:fltVal val="360"/>
                                          </p:val>
                                        </p:tav>
                                        <p:tav tm="100000">
                                          <p:val>
                                            <p:fltVal val="0"/>
                                          </p:val>
                                        </p:tav>
                                      </p:tavLst>
                                    </p:anim>
                                    <p:animEffect transition="in" filter="fade">
                                      <p:cBhvr>
                                        <p:cTn id="82" dur="500"/>
                                        <p:tgtEl>
                                          <p:spTgt spid="30519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xit" presetSubtype="0" fill="hold" nodeType="clickEffect">
                                  <p:stCondLst>
                                    <p:cond delay="0"/>
                                  </p:stCondLst>
                                  <p:childTnLst>
                                    <p:set>
                                      <p:cBhvr>
                                        <p:cTn id="86" dur="1" fill="hold">
                                          <p:stCondLst>
                                            <p:cond delay="0"/>
                                          </p:stCondLst>
                                        </p:cTn>
                                        <p:tgtEl>
                                          <p:spTgt spid="305197"/>
                                        </p:tgtEl>
                                        <p:attrNameLst>
                                          <p:attrName>style.visibility</p:attrName>
                                        </p:attrNameLst>
                                      </p:cBhvr>
                                      <p:to>
                                        <p:strVal val="hidden"/>
                                      </p:to>
                                    </p:set>
                                  </p:childTnLst>
                                </p:cTn>
                              </p:par>
                              <p:par>
                                <p:cTn id="87" presetID="22" presetClass="entr" presetSubtype="8" fill="hold" grpId="0" nodeType="withEffect">
                                  <p:stCondLst>
                                    <p:cond delay="0"/>
                                  </p:stCondLst>
                                  <p:childTnLst>
                                    <p:set>
                                      <p:cBhvr>
                                        <p:cTn id="88" dur="1" fill="hold">
                                          <p:stCondLst>
                                            <p:cond delay="0"/>
                                          </p:stCondLst>
                                        </p:cTn>
                                        <p:tgtEl>
                                          <p:spTgt spid="305200"/>
                                        </p:tgtEl>
                                        <p:attrNameLst>
                                          <p:attrName>style.visibility</p:attrName>
                                        </p:attrNameLst>
                                      </p:cBhvr>
                                      <p:to>
                                        <p:strVal val="visible"/>
                                      </p:to>
                                    </p:set>
                                    <p:animEffect transition="in" filter="wipe(left)">
                                      <p:cBhvr>
                                        <p:cTn id="89" dur="500"/>
                                        <p:tgtEl>
                                          <p:spTgt spid="305200"/>
                                        </p:tgtEl>
                                      </p:cBhvr>
                                    </p:animEffect>
                                  </p:childTnLst>
                                </p:cTn>
                              </p:par>
                              <p:par>
                                <p:cTn id="90" presetID="22" presetClass="entr" presetSubtype="1" fill="hold" nodeType="withEffect">
                                  <p:stCondLst>
                                    <p:cond delay="0"/>
                                  </p:stCondLst>
                                  <p:childTnLst>
                                    <p:set>
                                      <p:cBhvr>
                                        <p:cTn id="91" dur="1" fill="hold">
                                          <p:stCondLst>
                                            <p:cond delay="0"/>
                                          </p:stCondLst>
                                        </p:cTn>
                                        <p:tgtEl>
                                          <p:spTgt spid="305201"/>
                                        </p:tgtEl>
                                        <p:attrNameLst>
                                          <p:attrName>style.visibility</p:attrName>
                                        </p:attrNameLst>
                                      </p:cBhvr>
                                      <p:to>
                                        <p:strVal val="visible"/>
                                      </p:to>
                                    </p:set>
                                    <p:animEffect transition="in" filter="wipe(up)">
                                      <p:cBhvr>
                                        <p:cTn id="92" dur="500"/>
                                        <p:tgtEl>
                                          <p:spTgt spid="305201"/>
                                        </p:tgtEl>
                                      </p:cBhvr>
                                    </p:animEffect>
                                  </p:childTnLst>
                                </p:cTn>
                              </p:par>
                              <p:par>
                                <p:cTn id="93" presetID="22" presetClass="entr" presetSubtype="4" fill="hold" nodeType="withEffect">
                                  <p:stCondLst>
                                    <p:cond delay="0"/>
                                  </p:stCondLst>
                                  <p:childTnLst>
                                    <p:set>
                                      <p:cBhvr>
                                        <p:cTn id="94" dur="1" fill="hold">
                                          <p:stCondLst>
                                            <p:cond delay="0"/>
                                          </p:stCondLst>
                                        </p:cTn>
                                        <p:tgtEl>
                                          <p:spTgt spid="305202"/>
                                        </p:tgtEl>
                                        <p:attrNameLst>
                                          <p:attrName>style.visibility</p:attrName>
                                        </p:attrNameLst>
                                      </p:cBhvr>
                                      <p:to>
                                        <p:strVal val="visible"/>
                                      </p:to>
                                    </p:set>
                                    <p:animEffect transition="in" filter="wipe(down)">
                                      <p:cBhvr>
                                        <p:cTn id="95" dur="500"/>
                                        <p:tgtEl>
                                          <p:spTgt spid="305202"/>
                                        </p:tgtEl>
                                      </p:cBhvr>
                                    </p:animEffect>
                                  </p:childTnLst>
                                </p:cTn>
                              </p:par>
                            </p:childTnLst>
                          </p:cTn>
                        </p:par>
                        <p:par>
                          <p:cTn id="96" fill="hold" nodeType="afterGroup">
                            <p:stCondLst>
                              <p:cond delay="500"/>
                            </p:stCondLst>
                            <p:childTnLst>
                              <p:par>
                                <p:cTn id="97" presetID="22" presetClass="entr" presetSubtype="4" fill="hold" nodeType="afterEffect">
                                  <p:stCondLst>
                                    <p:cond delay="0"/>
                                  </p:stCondLst>
                                  <p:childTnLst>
                                    <p:set>
                                      <p:cBhvr>
                                        <p:cTn id="98" dur="1" fill="hold">
                                          <p:stCondLst>
                                            <p:cond delay="0"/>
                                          </p:stCondLst>
                                        </p:cTn>
                                        <p:tgtEl>
                                          <p:spTgt spid="305203"/>
                                        </p:tgtEl>
                                        <p:attrNameLst>
                                          <p:attrName>style.visibility</p:attrName>
                                        </p:attrNameLst>
                                      </p:cBhvr>
                                      <p:to>
                                        <p:strVal val="visible"/>
                                      </p:to>
                                    </p:set>
                                    <p:animEffect transition="in" filter="wipe(down)">
                                      <p:cBhvr>
                                        <p:cTn id="99" dur="500"/>
                                        <p:tgtEl>
                                          <p:spTgt spid="305203"/>
                                        </p:tgtEl>
                                      </p:cBhvr>
                                    </p:animEffect>
                                  </p:childTnLst>
                                </p:cTn>
                              </p:par>
                            </p:childTnLst>
                          </p:cTn>
                        </p:par>
                        <p:par>
                          <p:cTn id="100" fill="hold" nodeType="afterGroup">
                            <p:stCondLst>
                              <p:cond delay="1000"/>
                            </p:stCondLst>
                            <p:childTnLst>
                              <p:par>
                                <p:cTn id="101" presetID="22" presetClass="entr" presetSubtype="2" fill="hold" grpId="0" nodeType="afterEffect">
                                  <p:stCondLst>
                                    <p:cond delay="0"/>
                                  </p:stCondLst>
                                  <p:childTnLst>
                                    <p:set>
                                      <p:cBhvr>
                                        <p:cTn id="102" dur="1" fill="hold">
                                          <p:stCondLst>
                                            <p:cond delay="0"/>
                                          </p:stCondLst>
                                        </p:cTn>
                                        <p:tgtEl>
                                          <p:spTgt spid="305204"/>
                                        </p:tgtEl>
                                        <p:attrNameLst>
                                          <p:attrName>style.visibility</p:attrName>
                                        </p:attrNameLst>
                                      </p:cBhvr>
                                      <p:to>
                                        <p:strVal val="visible"/>
                                      </p:to>
                                    </p:set>
                                    <p:animEffect transition="in" filter="wipe(right)">
                                      <p:cBhvr>
                                        <p:cTn id="103" dur="500"/>
                                        <p:tgtEl>
                                          <p:spTgt spid="305204"/>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xit" presetSubtype="0" fill="hold" nodeType="clickEffect">
                                  <p:stCondLst>
                                    <p:cond delay="0"/>
                                  </p:stCondLst>
                                  <p:childTnLst>
                                    <p:set>
                                      <p:cBhvr>
                                        <p:cTn id="107" dur="1" fill="hold">
                                          <p:stCondLst>
                                            <p:cond delay="0"/>
                                          </p:stCondLst>
                                        </p:cTn>
                                        <p:tgtEl>
                                          <p:spTgt spid="305201"/>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305200"/>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305202"/>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305203"/>
                                        </p:tgtEl>
                                        <p:attrNameLst>
                                          <p:attrName>style.visibility</p:attrName>
                                        </p:attrNameLst>
                                      </p:cBhvr>
                                      <p:to>
                                        <p:strVal val="hidden"/>
                                      </p:to>
                                    </p:set>
                                  </p:childTnLst>
                                </p:cTn>
                              </p:par>
                              <p:par>
                                <p:cTn id="114" presetID="22" presetClass="entr" presetSubtype="8" fill="hold" nodeType="withEffect">
                                  <p:stCondLst>
                                    <p:cond delay="0"/>
                                  </p:stCondLst>
                                  <p:childTnLst>
                                    <p:set>
                                      <p:cBhvr>
                                        <p:cTn id="115" dur="1" fill="hold">
                                          <p:stCondLst>
                                            <p:cond delay="0"/>
                                          </p:stCondLst>
                                        </p:cTn>
                                        <p:tgtEl>
                                          <p:spTgt spid="305205"/>
                                        </p:tgtEl>
                                        <p:attrNameLst>
                                          <p:attrName>style.visibility</p:attrName>
                                        </p:attrNameLst>
                                      </p:cBhvr>
                                      <p:to>
                                        <p:strVal val="visible"/>
                                      </p:to>
                                    </p:set>
                                    <p:animEffect transition="in" filter="wipe(left)">
                                      <p:cBhvr>
                                        <p:cTn id="116" dur="500"/>
                                        <p:tgtEl>
                                          <p:spTgt spid="305205"/>
                                        </p:tgtEl>
                                      </p:cBhvr>
                                    </p:animEffect>
                                  </p:childTnLst>
                                </p:cTn>
                              </p:par>
                            </p:childTnLst>
                          </p:cTn>
                        </p:par>
                        <p:par>
                          <p:cTn id="117" fill="hold" nodeType="afterGroup">
                            <p:stCondLst>
                              <p:cond delay="500"/>
                            </p:stCondLst>
                            <p:childTnLst>
                              <p:par>
                                <p:cTn id="118" presetID="22" presetClass="entr" presetSubtype="8" fill="hold" grpId="0" nodeType="afterEffect">
                                  <p:stCondLst>
                                    <p:cond delay="0"/>
                                  </p:stCondLst>
                                  <p:childTnLst>
                                    <p:set>
                                      <p:cBhvr>
                                        <p:cTn id="119" dur="1" fill="hold">
                                          <p:stCondLst>
                                            <p:cond delay="0"/>
                                          </p:stCondLst>
                                        </p:cTn>
                                        <p:tgtEl>
                                          <p:spTgt spid="305206"/>
                                        </p:tgtEl>
                                        <p:attrNameLst>
                                          <p:attrName>style.visibility</p:attrName>
                                        </p:attrNameLst>
                                      </p:cBhvr>
                                      <p:to>
                                        <p:strVal val="visible"/>
                                      </p:to>
                                    </p:set>
                                    <p:animEffect transition="in" filter="wipe(left)">
                                      <p:cBhvr>
                                        <p:cTn id="120" dur="500"/>
                                        <p:tgtEl>
                                          <p:spTgt spid="305206"/>
                                        </p:tgtEl>
                                      </p:cBhvr>
                                    </p:animEffect>
                                  </p:childTnLst>
                                </p:cTn>
                              </p:par>
                            </p:childTnLst>
                          </p:cTn>
                        </p:par>
                        <p:par>
                          <p:cTn id="121" fill="hold" nodeType="afterGroup">
                            <p:stCondLst>
                              <p:cond delay="1000"/>
                            </p:stCondLst>
                            <p:childTnLst>
                              <p:par>
                                <p:cTn id="122" presetID="49" presetClass="entr" presetSubtype="0" decel="100000" fill="hold" grpId="0" nodeType="afterEffect">
                                  <p:stCondLst>
                                    <p:cond delay="0"/>
                                  </p:stCondLst>
                                  <p:childTnLst>
                                    <p:set>
                                      <p:cBhvr>
                                        <p:cTn id="123" dur="1" fill="hold">
                                          <p:stCondLst>
                                            <p:cond delay="0"/>
                                          </p:stCondLst>
                                        </p:cTn>
                                        <p:tgtEl>
                                          <p:spTgt spid="305207"/>
                                        </p:tgtEl>
                                        <p:attrNameLst>
                                          <p:attrName>style.visibility</p:attrName>
                                        </p:attrNameLst>
                                      </p:cBhvr>
                                      <p:to>
                                        <p:strVal val="visible"/>
                                      </p:to>
                                    </p:set>
                                    <p:anim calcmode="lin" valueType="num">
                                      <p:cBhvr>
                                        <p:cTn id="124" dur="500" fill="hold"/>
                                        <p:tgtEl>
                                          <p:spTgt spid="305207"/>
                                        </p:tgtEl>
                                        <p:attrNameLst>
                                          <p:attrName>ppt_w</p:attrName>
                                        </p:attrNameLst>
                                      </p:cBhvr>
                                      <p:tavLst>
                                        <p:tav tm="0">
                                          <p:val>
                                            <p:fltVal val="0"/>
                                          </p:val>
                                        </p:tav>
                                        <p:tav tm="100000">
                                          <p:val>
                                            <p:strVal val="#ppt_w"/>
                                          </p:val>
                                        </p:tav>
                                      </p:tavLst>
                                    </p:anim>
                                    <p:anim calcmode="lin" valueType="num">
                                      <p:cBhvr>
                                        <p:cTn id="125" dur="500" fill="hold"/>
                                        <p:tgtEl>
                                          <p:spTgt spid="305207"/>
                                        </p:tgtEl>
                                        <p:attrNameLst>
                                          <p:attrName>ppt_h</p:attrName>
                                        </p:attrNameLst>
                                      </p:cBhvr>
                                      <p:tavLst>
                                        <p:tav tm="0">
                                          <p:val>
                                            <p:fltVal val="0"/>
                                          </p:val>
                                        </p:tav>
                                        <p:tav tm="100000">
                                          <p:val>
                                            <p:strVal val="#ppt_h"/>
                                          </p:val>
                                        </p:tav>
                                      </p:tavLst>
                                    </p:anim>
                                    <p:anim calcmode="lin" valueType="num">
                                      <p:cBhvr>
                                        <p:cTn id="126" dur="500" fill="hold"/>
                                        <p:tgtEl>
                                          <p:spTgt spid="305207"/>
                                        </p:tgtEl>
                                        <p:attrNameLst>
                                          <p:attrName>style.rotation</p:attrName>
                                        </p:attrNameLst>
                                      </p:cBhvr>
                                      <p:tavLst>
                                        <p:tav tm="0">
                                          <p:val>
                                            <p:fltVal val="360"/>
                                          </p:val>
                                        </p:tav>
                                        <p:tav tm="100000">
                                          <p:val>
                                            <p:fltVal val="0"/>
                                          </p:val>
                                        </p:tav>
                                      </p:tavLst>
                                    </p:anim>
                                    <p:animEffect transition="in" filter="fade">
                                      <p:cBhvr>
                                        <p:cTn id="127" dur="500"/>
                                        <p:tgtEl>
                                          <p:spTgt spid="305207"/>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 presetClass="exit" presetSubtype="0" fill="hold" nodeType="clickEffect">
                                  <p:stCondLst>
                                    <p:cond delay="0"/>
                                  </p:stCondLst>
                                  <p:childTnLst>
                                    <p:set>
                                      <p:cBhvr>
                                        <p:cTn id="131" dur="1" fill="hold">
                                          <p:stCondLst>
                                            <p:cond delay="0"/>
                                          </p:stCondLst>
                                        </p:cTn>
                                        <p:tgtEl>
                                          <p:spTgt spid="305205"/>
                                        </p:tgtEl>
                                        <p:attrNameLst>
                                          <p:attrName>style.visibility</p:attrName>
                                        </p:attrNameLst>
                                      </p:cBhvr>
                                      <p:to>
                                        <p:strVal val="hidden"/>
                                      </p:to>
                                    </p:set>
                                  </p:childTnLst>
                                </p:cTn>
                              </p:par>
                              <p:par>
                                <p:cTn id="132" presetID="22" presetClass="entr" presetSubtype="2" fill="hold" nodeType="withEffect">
                                  <p:stCondLst>
                                    <p:cond delay="0"/>
                                  </p:stCondLst>
                                  <p:childTnLst>
                                    <p:set>
                                      <p:cBhvr>
                                        <p:cTn id="133" dur="1" fill="hold">
                                          <p:stCondLst>
                                            <p:cond delay="0"/>
                                          </p:stCondLst>
                                        </p:cTn>
                                        <p:tgtEl>
                                          <p:spTgt spid="305208"/>
                                        </p:tgtEl>
                                        <p:attrNameLst>
                                          <p:attrName>style.visibility</p:attrName>
                                        </p:attrNameLst>
                                      </p:cBhvr>
                                      <p:to>
                                        <p:strVal val="visible"/>
                                      </p:to>
                                    </p:set>
                                    <p:animEffect transition="in" filter="wipe(right)">
                                      <p:cBhvr>
                                        <p:cTn id="134" dur="500"/>
                                        <p:tgtEl>
                                          <p:spTgt spid="305208"/>
                                        </p:tgtEl>
                                      </p:cBhvr>
                                    </p:animEffect>
                                  </p:childTnLst>
                                </p:cTn>
                              </p:par>
                            </p:childTnLst>
                          </p:cTn>
                        </p:par>
                        <p:par>
                          <p:cTn id="135" fill="hold" nodeType="afterGroup">
                            <p:stCondLst>
                              <p:cond delay="500"/>
                            </p:stCondLst>
                            <p:childTnLst>
                              <p:par>
                                <p:cTn id="136" presetID="22" presetClass="entr" presetSubtype="2" fill="hold" grpId="0" nodeType="afterEffect">
                                  <p:stCondLst>
                                    <p:cond delay="0"/>
                                  </p:stCondLst>
                                  <p:childTnLst>
                                    <p:set>
                                      <p:cBhvr>
                                        <p:cTn id="137" dur="1" fill="hold">
                                          <p:stCondLst>
                                            <p:cond delay="0"/>
                                          </p:stCondLst>
                                        </p:cTn>
                                        <p:tgtEl>
                                          <p:spTgt spid="305209"/>
                                        </p:tgtEl>
                                        <p:attrNameLst>
                                          <p:attrName>style.visibility</p:attrName>
                                        </p:attrNameLst>
                                      </p:cBhvr>
                                      <p:to>
                                        <p:strVal val="visible"/>
                                      </p:to>
                                    </p:set>
                                    <p:animEffect transition="in" filter="wipe(right)">
                                      <p:cBhvr>
                                        <p:cTn id="138" dur="500"/>
                                        <p:tgtEl>
                                          <p:spTgt spid="305209"/>
                                        </p:tgtEl>
                                      </p:cBhvr>
                                    </p:animEffect>
                                  </p:childTnLst>
                                </p:cTn>
                              </p:par>
                            </p:childTnLst>
                          </p:cTn>
                        </p:par>
                      </p:childTnLst>
                    </p:cTn>
                  </p:par>
                  <p:par>
                    <p:cTn id="139" fill="hold">
                      <p:stCondLst>
                        <p:cond delay="indefinite"/>
                      </p:stCondLst>
                      <p:childTnLst>
                        <p:par>
                          <p:cTn id="140" fill="hold">
                            <p:stCondLst>
                              <p:cond delay="0"/>
                            </p:stCondLst>
                            <p:childTnLst>
                              <p:par>
                                <p:cTn id="141" presetID="53" presetClass="entr" presetSubtype="16" fill="hold" grpId="0" nodeType="clickEffect">
                                  <p:stCondLst>
                                    <p:cond delay="0"/>
                                  </p:stCondLst>
                                  <p:childTnLst>
                                    <p:set>
                                      <p:cBhvr>
                                        <p:cTn id="142" dur="1" fill="hold">
                                          <p:stCondLst>
                                            <p:cond delay="0"/>
                                          </p:stCondLst>
                                        </p:cTn>
                                        <p:tgtEl>
                                          <p:spTgt spid="3"/>
                                        </p:tgtEl>
                                        <p:attrNameLst>
                                          <p:attrName>style.visibility</p:attrName>
                                        </p:attrNameLst>
                                      </p:cBhvr>
                                      <p:to>
                                        <p:strVal val="visible"/>
                                      </p:to>
                                    </p:set>
                                    <p:anim calcmode="lin" valueType="num">
                                      <p:cBhvr>
                                        <p:cTn id="143" dur="500" fill="hold"/>
                                        <p:tgtEl>
                                          <p:spTgt spid="3"/>
                                        </p:tgtEl>
                                        <p:attrNameLst>
                                          <p:attrName>ppt_w</p:attrName>
                                        </p:attrNameLst>
                                      </p:cBhvr>
                                      <p:tavLst>
                                        <p:tav tm="0">
                                          <p:val>
                                            <p:fltVal val="0"/>
                                          </p:val>
                                        </p:tav>
                                        <p:tav tm="100000">
                                          <p:val>
                                            <p:strVal val="#ppt_w"/>
                                          </p:val>
                                        </p:tav>
                                      </p:tavLst>
                                    </p:anim>
                                    <p:anim calcmode="lin" valueType="num">
                                      <p:cBhvr>
                                        <p:cTn id="144" dur="500" fill="hold"/>
                                        <p:tgtEl>
                                          <p:spTgt spid="3"/>
                                        </p:tgtEl>
                                        <p:attrNameLst>
                                          <p:attrName>ppt_h</p:attrName>
                                        </p:attrNameLst>
                                      </p:cBhvr>
                                      <p:tavLst>
                                        <p:tav tm="0">
                                          <p:val>
                                            <p:fltVal val="0"/>
                                          </p:val>
                                        </p:tav>
                                        <p:tav tm="100000">
                                          <p:val>
                                            <p:strVal val="#ppt_h"/>
                                          </p:val>
                                        </p:tav>
                                      </p:tavLst>
                                    </p:anim>
                                    <p:animEffect transition="in" filter="fade">
                                      <p:cBhvr>
                                        <p:cTn id="1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build="p"/>
      <p:bldP spid="305159" grpId="0" animBg="1"/>
      <p:bldP spid="305160" grpId="0" build="p"/>
      <p:bldP spid="305193" grpId="0"/>
      <p:bldP spid="305196" grpId="0" animBg="1"/>
      <p:bldP spid="305198" grpId="0" animBg="1"/>
      <p:bldP spid="305199" grpId="0" animBg="1"/>
      <p:bldP spid="305200" grpId="0"/>
      <p:bldP spid="305200" grpId="1"/>
      <p:bldP spid="305204" grpId="0" animBg="1"/>
      <p:bldP spid="305206" grpId="0" animBg="1"/>
      <p:bldP spid="305207" grpId="0" animBg="1"/>
      <p:bldP spid="305209" grpId="0" animBg="1"/>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01526B-7FF9-2D52-4780-52D5C9B8FE24}"/>
              </a:ext>
            </a:extLst>
          </p:cNvPr>
          <p:cNvSpPr>
            <a:spLocks noGrp="1"/>
          </p:cNvSpPr>
          <p:nvPr>
            <p:ph type="title"/>
          </p:nvPr>
        </p:nvSpPr>
        <p:spPr/>
        <p:txBody>
          <a:bodyPr/>
          <a:lstStyle/>
          <a:p>
            <a:r>
              <a:rPr lang="en-US" altLang="zh-CN" sz="3600" b="1" dirty="0">
                <a:solidFill>
                  <a:srgbClr val="0000FF"/>
                </a:solidFill>
              </a:rPr>
              <a:t>A3: interrupt</a:t>
            </a:r>
            <a:endParaRPr lang="zh-CN" altLang="en-US" dirty="0"/>
          </a:p>
        </p:txBody>
      </p:sp>
      <p:sp>
        <p:nvSpPr>
          <p:cNvPr id="5" name="内容占位符 4">
            <a:extLst>
              <a:ext uri="{FF2B5EF4-FFF2-40B4-BE49-F238E27FC236}">
                <a16:creationId xmlns:a16="http://schemas.microsoft.com/office/drawing/2014/main" id="{F01FB2C8-4EC6-819B-EE0F-03438EC1F0FC}"/>
              </a:ext>
            </a:extLst>
          </p:cNvPr>
          <p:cNvSpPr>
            <a:spLocks noGrp="1"/>
          </p:cNvSpPr>
          <p:nvPr>
            <p:ph idx="1"/>
          </p:nvPr>
        </p:nvSpPr>
        <p:spPr/>
        <p:txBody>
          <a:bodyPr/>
          <a:lstStyle/>
          <a:p>
            <a:r>
              <a:rPr lang="en-US" altLang="zh-CN" dirty="0"/>
              <a:t>Basic concepts</a:t>
            </a:r>
          </a:p>
          <a:p>
            <a:r>
              <a:rPr lang="en-US" altLang="zh-CN" dirty="0"/>
              <a:t>Classes of Interrupts</a:t>
            </a:r>
          </a:p>
          <a:p>
            <a:r>
              <a:rPr lang="en-US" altLang="zh-CN" dirty="0"/>
              <a:t>Common Functions of Interrupts</a:t>
            </a:r>
          </a:p>
          <a:p>
            <a:r>
              <a:rPr lang="en-US" altLang="zh-CN" dirty="0"/>
              <a:t>Interrupt Handling</a:t>
            </a:r>
          </a:p>
          <a:p>
            <a:r>
              <a:rPr lang="en-US" altLang="zh-CN" dirty="0"/>
              <a:t>Interrupt Cycle</a:t>
            </a:r>
            <a:endParaRPr lang="zh-CN" altLang="en-US" dirty="0"/>
          </a:p>
        </p:txBody>
      </p:sp>
      <p:sp>
        <p:nvSpPr>
          <p:cNvPr id="2" name="Rectangle 29">
            <a:extLst>
              <a:ext uri="{FF2B5EF4-FFF2-40B4-BE49-F238E27FC236}">
                <a16:creationId xmlns:a16="http://schemas.microsoft.com/office/drawing/2014/main" id="{6B75C5E6-F3D6-7C61-35AE-6C18CA478609}"/>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93</a:t>
            </a:fld>
            <a:endParaRPr lang="en-US" altLang="zh-CN"/>
          </a:p>
        </p:txBody>
      </p:sp>
    </p:spTree>
    <p:extLst>
      <p:ext uri="{BB962C8B-B14F-4D97-AF65-F5344CB8AC3E}">
        <p14:creationId xmlns:p14="http://schemas.microsoft.com/office/powerpoint/2010/main" val="374545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solidFill>
            <a:srgbClr val="002060"/>
          </a:solidFill>
        </p:spPr>
        <p:txBody>
          <a:bodyPr/>
          <a:lstStyle/>
          <a:p>
            <a:r>
              <a:rPr lang="en-US" altLang="zh-CN" dirty="0"/>
              <a:t>Basic Concepts</a:t>
            </a:r>
          </a:p>
        </p:txBody>
      </p:sp>
      <p:sp>
        <p:nvSpPr>
          <p:cNvPr id="311299" name="Rectangle 3"/>
          <p:cNvSpPr>
            <a:spLocks noGrp="1" noChangeArrowheads="1"/>
          </p:cNvSpPr>
          <p:nvPr>
            <p:ph idx="1"/>
          </p:nvPr>
        </p:nvSpPr>
        <p:spPr/>
        <p:txBody>
          <a:bodyPr/>
          <a:lstStyle/>
          <a:p>
            <a:r>
              <a:rPr lang="en-US" altLang="zh-CN" dirty="0">
                <a:latin typeface="Times New Roman" panose="02020603050405020304" pitchFamily="18" charset="0"/>
              </a:rPr>
              <a:t>An interruption of the normal sequence of execution</a:t>
            </a:r>
          </a:p>
          <a:p>
            <a:r>
              <a:rPr lang="en-US" altLang="zh-CN" dirty="0">
                <a:latin typeface="Times New Roman" panose="02020603050405020304" pitchFamily="18" charset="0"/>
              </a:rPr>
              <a:t>Improves processing efficiency</a:t>
            </a:r>
          </a:p>
          <a:p>
            <a:r>
              <a:rPr lang="en-US" altLang="zh-CN" dirty="0">
                <a:latin typeface="Times New Roman" panose="02020603050405020304" pitchFamily="18" charset="0"/>
              </a:rPr>
              <a:t>Allows the processor to execute other instructions while an I/O operation is in progress</a:t>
            </a:r>
          </a:p>
          <a:p>
            <a:r>
              <a:rPr lang="en-US" altLang="zh-CN" dirty="0">
                <a:latin typeface="Times New Roman" panose="02020603050405020304" pitchFamily="18" charset="0"/>
              </a:rPr>
              <a:t>A suspension of a process caused by an event external to that process and performed in such a way that the process can be resumed</a:t>
            </a:r>
          </a:p>
          <a:p>
            <a:endParaRPr lang="en-US" altLang="zh-CN" dirty="0">
              <a:latin typeface="Times New Roman" panose="02020603050405020304" pitchFamily="18" charset="0"/>
            </a:endParaRPr>
          </a:p>
        </p:txBody>
      </p:sp>
      <p:sp>
        <p:nvSpPr>
          <p:cNvPr id="5" name="灯片编号占位符 4"/>
          <p:cNvSpPr>
            <a:spLocks noGrp="1"/>
          </p:cNvSpPr>
          <p:nvPr>
            <p:ph type="sldNum" sz="quarter" idx="10"/>
          </p:nvPr>
        </p:nvSpPr>
        <p:spPr/>
        <p:txBody>
          <a:bodyPr/>
          <a:lstStyle/>
          <a:p>
            <a:fld id="{964CEF0F-0A2B-40B4-A633-9B8CB34856ED}" type="slidenum">
              <a:rPr lang="en-US" altLang="zh-CN"/>
              <a:pPr/>
              <a:t>94</a:t>
            </a:fld>
            <a:endParaRPr lang="en-US" altLang="zh-CN" dirty="0"/>
          </a:p>
        </p:txBody>
      </p:sp>
    </p:spTree>
    <p:extLst>
      <p:ext uri="{BB962C8B-B14F-4D97-AF65-F5344CB8AC3E}">
        <p14:creationId xmlns:p14="http://schemas.microsoft.com/office/powerpoint/2010/main" val="266280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1299">
                                            <p:txEl>
                                              <p:pRg st="1" end="1"/>
                                            </p:txEl>
                                          </p:spTgt>
                                        </p:tgtEl>
                                        <p:attrNameLst>
                                          <p:attrName>style.visibility</p:attrName>
                                        </p:attrNameLst>
                                      </p:cBhvr>
                                      <p:to>
                                        <p:strVal val="visible"/>
                                      </p:to>
                                    </p:set>
                                    <p:animEffect transition="in" filter="wipe(left)">
                                      <p:cBhvr>
                                        <p:cTn id="7" dur="500"/>
                                        <p:tgtEl>
                                          <p:spTgt spid="31129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1299">
                                            <p:txEl>
                                              <p:pRg st="2" end="2"/>
                                            </p:txEl>
                                          </p:spTgt>
                                        </p:tgtEl>
                                        <p:attrNameLst>
                                          <p:attrName>style.visibility</p:attrName>
                                        </p:attrNameLst>
                                      </p:cBhvr>
                                      <p:to>
                                        <p:strVal val="visible"/>
                                      </p:to>
                                    </p:set>
                                    <p:animEffect transition="in" filter="wipe(left)">
                                      <p:cBhvr>
                                        <p:cTn id="12" dur="500"/>
                                        <p:tgtEl>
                                          <p:spTgt spid="31129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1299">
                                            <p:txEl>
                                              <p:pRg st="3" end="3"/>
                                            </p:txEl>
                                          </p:spTgt>
                                        </p:tgtEl>
                                        <p:attrNameLst>
                                          <p:attrName>style.visibility</p:attrName>
                                        </p:attrNameLst>
                                      </p:cBhvr>
                                      <p:to>
                                        <p:strVal val="visible"/>
                                      </p:to>
                                    </p:set>
                                    <p:animEffect transition="in" filter="wipe(left)">
                                      <p:cBhvr>
                                        <p:cTn id="17" dur="500"/>
                                        <p:tgtEl>
                                          <p:spTgt spid="3112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9"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a:solidFill>
            <a:srgbClr val="002060"/>
          </a:solidFill>
        </p:spPr>
        <p:txBody>
          <a:bodyPr/>
          <a:lstStyle/>
          <a:p>
            <a:r>
              <a:rPr lang="en-US" altLang="zh-CN" dirty="0"/>
              <a:t>Classes of Interrupts</a:t>
            </a:r>
          </a:p>
        </p:txBody>
      </p:sp>
      <p:sp>
        <p:nvSpPr>
          <p:cNvPr id="313347" name="Rectangle 3"/>
          <p:cNvSpPr>
            <a:spLocks noGrp="1" noChangeArrowheads="1"/>
          </p:cNvSpPr>
          <p:nvPr>
            <p:ph idx="1"/>
          </p:nvPr>
        </p:nvSpPr>
        <p:spPr/>
        <p:txBody>
          <a:bodyPr/>
          <a:lstStyle/>
          <a:p>
            <a:r>
              <a:rPr lang="en-US" altLang="zh-CN" dirty="0">
                <a:latin typeface="Times New Roman" panose="02020603050405020304" pitchFamily="18" charset="0"/>
              </a:rPr>
              <a:t>Program</a:t>
            </a:r>
          </a:p>
          <a:p>
            <a:pPr lvl="1"/>
            <a:r>
              <a:rPr lang="en-US" altLang="zh-CN" dirty="0">
                <a:latin typeface="Times New Roman" panose="02020603050405020304" pitchFamily="18" charset="0"/>
              </a:rPr>
              <a:t>arithmetic overflow</a:t>
            </a:r>
          </a:p>
          <a:p>
            <a:pPr lvl="1"/>
            <a:r>
              <a:rPr lang="en-US" altLang="zh-CN" dirty="0">
                <a:latin typeface="Times New Roman" panose="02020603050405020304" pitchFamily="18" charset="0"/>
              </a:rPr>
              <a:t>divided by zero</a:t>
            </a:r>
          </a:p>
          <a:p>
            <a:pPr lvl="1"/>
            <a:r>
              <a:rPr lang="en-US" altLang="zh-CN" dirty="0">
                <a:latin typeface="Times New Roman" panose="02020603050405020304" pitchFamily="18" charset="0"/>
              </a:rPr>
              <a:t>execute illegal instruction</a:t>
            </a:r>
          </a:p>
          <a:p>
            <a:pPr lvl="1"/>
            <a:r>
              <a:rPr lang="en-US" altLang="zh-CN" dirty="0">
                <a:latin typeface="Times New Roman" panose="02020603050405020304" pitchFamily="18" charset="0"/>
              </a:rPr>
              <a:t>reference outside user’s memory space</a:t>
            </a:r>
          </a:p>
          <a:p>
            <a:r>
              <a:rPr lang="en-US" altLang="zh-CN" dirty="0">
                <a:latin typeface="Times New Roman" panose="02020603050405020304" pitchFamily="18" charset="0"/>
              </a:rPr>
              <a:t>Timer</a:t>
            </a:r>
          </a:p>
          <a:p>
            <a:r>
              <a:rPr lang="en-US" altLang="zh-CN" dirty="0">
                <a:latin typeface="Times New Roman" panose="02020603050405020304" pitchFamily="18" charset="0"/>
              </a:rPr>
              <a:t>I/O</a:t>
            </a:r>
          </a:p>
          <a:p>
            <a:r>
              <a:rPr lang="en-US" altLang="zh-CN" dirty="0">
                <a:latin typeface="Times New Roman" panose="02020603050405020304" pitchFamily="18" charset="0"/>
              </a:rPr>
              <a:t>Hardware failure</a:t>
            </a:r>
          </a:p>
          <a:p>
            <a:pPr lvl="1"/>
            <a:endParaRPr lang="en-US" altLang="zh-CN" dirty="0">
              <a:latin typeface="Times New Roman" panose="02020603050405020304" pitchFamily="18" charset="0"/>
            </a:endParaRPr>
          </a:p>
          <a:p>
            <a:r>
              <a:rPr lang="en-US" altLang="zh-CN" dirty="0">
                <a:latin typeface="Times New Roman" panose="02020603050405020304" pitchFamily="18" charset="0"/>
              </a:rPr>
              <a:t>A </a:t>
            </a:r>
            <a:r>
              <a:rPr lang="en-US" altLang="zh-CN" i="1" dirty="0">
                <a:solidFill>
                  <a:srgbClr val="0000FF"/>
                </a:solidFill>
                <a:latin typeface="Times New Roman" panose="02020603050405020304" pitchFamily="18" charset="0"/>
              </a:rPr>
              <a:t>trap</a:t>
            </a:r>
            <a:r>
              <a:rPr lang="en-US" altLang="zh-CN" dirty="0">
                <a:latin typeface="Times New Roman" panose="02020603050405020304" pitchFamily="18" charset="0"/>
              </a:rPr>
              <a:t> is a software-generated interrupt caused either by an error or a user request.</a:t>
            </a:r>
          </a:p>
        </p:txBody>
      </p:sp>
      <p:sp>
        <p:nvSpPr>
          <p:cNvPr id="8" name="灯片编号占位符 4"/>
          <p:cNvSpPr>
            <a:spLocks noGrp="1"/>
          </p:cNvSpPr>
          <p:nvPr>
            <p:ph type="sldNum" sz="quarter" idx="10"/>
          </p:nvPr>
        </p:nvSpPr>
        <p:spPr/>
        <p:txBody>
          <a:bodyPr/>
          <a:lstStyle/>
          <a:p>
            <a:fld id="{964CEF0F-0A2B-40B4-A633-9B8CB34856ED}" type="slidenum">
              <a:rPr lang="en-US" altLang="zh-CN"/>
              <a:pPr/>
              <a:t>95</a:t>
            </a:fld>
            <a:endParaRPr lang="en-US" altLang="zh-CN" dirty="0"/>
          </a:p>
        </p:txBody>
      </p:sp>
      <p:sp>
        <p:nvSpPr>
          <p:cNvPr id="313348" name="AutoShape 4"/>
          <p:cNvSpPr>
            <a:spLocks/>
          </p:cNvSpPr>
          <p:nvPr/>
        </p:nvSpPr>
        <p:spPr bwMode="auto">
          <a:xfrm>
            <a:off x="6500683" y="1133745"/>
            <a:ext cx="449263" cy="2070100"/>
          </a:xfrm>
          <a:prstGeom prst="rightBrace">
            <a:avLst>
              <a:gd name="adj1" fmla="val 38398"/>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dirty="0"/>
              <a:t>       </a:t>
            </a:r>
            <a:r>
              <a:rPr lang="en-US" altLang="zh-CN" b="1" dirty="0">
                <a:solidFill>
                  <a:srgbClr val="0000FF"/>
                </a:solidFill>
              </a:rPr>
              <a:t>trap</a:t>
            </a:r>
          </a:p>
        </p:txBody>
      </p:sp>
      <p:sp>
        <p:nvSpPr>
          <p:cNvPr id="313349" name="AutoShape 5"/>
          <p:cNvSpPr>
            <a:spLocks/>
          </p:cNvSpPr>
          <p:nvPr/>
        </p:nvSpPr>
        <p:spPr bwMode="auto">
          <a:xfrm>
            <a:off x="3890988" y="3474005"/>
            <a:ext cx="404812" cy="1216025"/>
          </a:xfrm>
          <a:prstGeom prst="rightBrace">
            <a:avLst>
              <a:gd name="adj1" fmla="val 2503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dirty="0"/>
              <a:t>      </a:t>
            </a:r>
            <a:r>
              <a:rPr lang="en-US" altLang="zh-CN" b="1" dirty="0">
                <a:solidFill>
                  <a:srgbClr val="0000FF"/>
                </a:solidFill>
              </a:rPr>
              <a:t>interrupt</a:t>
            </a:r>
          </a:p>
        </p:txBody>
      </p:sp>
    </p:spTree>
    <p:extLst>
      <p:ext uri="{BB962C8B-B14F-4D97-AF65-F5344CB8AC3E}">
        <p14:creationId xmlns:p14="http://schemas.microsoft.com/office/powerpoint/2010/main" val="3897659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animEffect transition="in" filter="wipe(left)">
                                      <p:cBhvr>
                                        <p:cTn id="7" dur="500"/>
                                        <p:tgtEl>
                                          <p:spTgt spid="313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3347">
                                            <p:txEl>
                                              <p:pRg st="1" end="1"/>
                                            </p:txEl>
                                          </p:spTgt>
                                        </p:tgtEl>
                                        <p:attrNameLst>
                                          <p:attrName>style.visibility</p:attrName>
                                        </p:attrNameLst>
                                      </p:cBhvr>
                                      <p:to>
                                        <p:strVal val="visible"/>
                                      </p:to>
                                    </p:set>
                                    <p:animEffect transition="in" filter="wipe(left)">
                                      <p:cBhvr>
                                        <p:cTn id="12" dur="500"/>
                                        <p:tgtEl>
                                          <p:spTgt spid="3133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3347">
                                            <p:txEl>
                                              <p:pRg st="2" end="2"/>
                                            </p:txEl>
                                          </p:spTgt>
                                        </p:tgtEl>
                                        <p:attrNameLst>
                                          <p:attrName>style.visibility</p:attrName>
                                        </p:attrNameLst>
                                      </p:cBhvr>
                                      <p:to>
                                        <p:strVal val="visible"/>
                                      </p:to>
                                    </p:set>
                                    <p:animEffect transition="in" filter="wipe(left)">
                                      <p:cBhvr>
                                        <p:cTn id="17" dur="500"/>
                                        <p:tgtEl>
                                          <p:spTgt spid="3133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3347">
                                            <p:txEl>
                                              <p:pRg st="3" end="3"/>
                                            </p:txEl>
                                          </p:spTgt>
                                        </p:tgtEl>
                                        <p:attrNameLst>
                                          <p:attrName>style.visibility</p:attrName>
                                        </p:attrNameLst>
                                      </p:cBhvr>
                                      <p:to>
                                        <p:strVal val="visible"/>
                                      </p:to>
                                    </p:set>
                                    <p:animEffect transition="in" filter="wipe(left)">
                                      <p:cBhvr>
                                        <p:cTn id="22" dur="500"/>
                                        <p:tgtEl>
                                          <p:spTgt spid="3133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3347">
                                            <p:txEl>
                                              <p:pRg st="4" end="4"/>
                                            </p:txEl>
                                          </p:spTgt>
                                        </p:tgtEl>
                                        <p:attrNameLst>
                                          <p:attrName>style.visibility</p:attrName>
                                        </p:attrNameLst>
                                      </p:cBhvr>
                                      <p:to>
                                        <p:strVal val="visible"/>
                                      </p:to>
                                    </p:set>
                                    <p:animEffect transition="in" filter="wipe(left)">
                                      <p:cBhvr>
                                        <p:cTn id="27" dur="500"/>
                                        <p:tgtEl>
                                          <p:spTgt spid="3133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3347">
                                            <p:txEl>
                                              <p:pRg st="5" end="5"/>
                                            </p:txEl>
                                          </p:spTgt>
                                        </p:tgtEl>
                                        <p:attrNameLst>
                                          <p:attrName>style.visibility</p:attrName>
                                        </p:attrNameLst>
                                      </p:cBhvr>
                                      <p:to>
                                        <p:strVal val="visible"/>
                                      </p:to>
                                    </p:set>
                                    <p:animEffect transition="in" filter="wipe(left)">
                                      <p:cBhvr>
                                        <p:cTn id="32" dur="500"/>
                                        <p:tgtEl>
                                          <p:spTgt spid="31334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3347">
                                            <p:txEl>
                                              <p:pRg st="6" end="6"/>
                                            </p:txEl>
                                          </p:spTgt>
                                        </p:tgtEl>
                                        <p:attrNameLst>
                                          <p:attrName>style.visibility</p:attrName>
                                        </p:attrNameLst>
                                      </p:cBhvr>
                                      <p:to>
                                        <p:strVal val="visible"/>
                                      </p:to>
                                    </p:set>
                                    <p:animEffect transition="in" filter="wipe(left)">
                                      <p:cBhvr>
                                        <p:cTn id="37" dur="500"/>
                                        <p:tgtEl>
                                          <p:spTgt spid="31334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3347">
                                            <p:txEl>
                                              <p:pRg st="7" end="7"/>
                                            </p:txEl>
                                          </p:spTgt>
                                        </p:tgtEl>
                                        <p:attrNameLst>
                                          <p:attrName>style.visibility</p:attrName>
                                        </p:attrNameLst>
                                      </p:cBhvr>
                                      <p:to>
                                        <p:strVal val="visible"/>
                                      </p:to>
                                    </p:set>
                                    <p:animEffect transition="in" filter="wipe(left)">
                                      <p:cBhvr>
                                        <p:cTn id="42" dur="500"/>
                                        <p:tgtEl>
                                          <p:spTgt spid="313347">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13348"/>
                                        </p:tgtEl>
                                        <p:attrNameLst>
                                          <p:attrName>style.visibility</p:attrName>
                                        </p:attrNameLst>
                                      </p:cBhvr>
                                      <p:to>
                                        <p:strVal val="visible"/>
                                      </p:to>
                                    </p:set>
                                    <p:animEffect transition="in" filter="wipe(up)">
                                      <p:cBhvr>
                                        <p:cTn id="47" dur="500"/>
                                        <p:tgtEl>
                                          <p:spTgt spid="313348"/>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13349"/>
                                        </p:tgtEl>
                                        <p:attrNameLst>
                                          <p:attrName>style.visibility</p:attrName>
                                        </p:attrNameLst>
                                      </p:cBhvr>
                                      <p:to>
                                        <p:strVal val="visible"/>
                                      </p:to>
                                    </p:set>
                                    <p:animEffect transition="in" filter="wipe(up)">
                                      <p:cBhvr>
                                        <p:cTn id="50" dur="500"/>
                                        <p:tgtEl>
                                          <p:spTgt spid="31334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13347">
                                            <p:txEl>
                                              <p:pRg st="9" end="9"/>
                                            </p:txEl>
                                          </p:spTgt>
                                        </p:tgtEl>
                                        <p:attrNameLst>
                                          <p:attrName>style.visibility</p:attrName>
                                        </p:attrNameLst>
                                      </p:cBhvr>
                                      <p:to>
                                        <p:strVal val="visible"/>
                                      </p:to>
                                    </p:set>
                                    <p:animEffect transition="in" filter="wipe(left)">
                                      <p:cBhvr>
                                        <p:cTn id="55" dur="500"/>
                                        <p:tgtEl>
                                          <p:spTgt spid="3133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7" grpId="0" uiExpand="1" build="p"/>
      <p:bldP spid="313348" grpId="0" animBg="1"/>
      <p:bldP spid="31334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solidFill>
            <a:srgbClr val="002060"/>
          </a:solidFill>
        </p:spPr>
        <p:txBody>
          <a:bodyPr/>
          <a:lstStyle/>
          <a:p>
            <a:r>
              <a:rPr lang="en-US" altLang="zh-CN" dirty="0"/>
              <a:t>Common Functions of Interrupts</a:t>
            </a:r>
          </a:p>
        </p:txBody>
      </p:sp>
      <p:sp>
        <p:nvSpPr>
          <p:cNvPr id="323587" name="Rectangle 3"/>
          <p:cNvSpPr>
            <a:spLocks noGrp="1" noChangeArrowheads="1"/>
          </p:cNvSpPr>
          <p:nvPr>
            <p:ph idx="1"/>
          </p:nvPr>
        </p:nvSpPr>
        <p:spPr/>
        <p:txBody>
          <a:bodyPr>
            <a:normAutofit/>
          </a:bodyPr>
          <a:lstStyle/>
          <a:p>
            <a:r>
              <a:rPr lang="en-US" altLang="zh-CN" dirty="0">
                <a:latin typeface="Times New Roman" panose="02020603050405020304" pitchFamily="18" charset="0"/>
              </a:rPr>
              <a:t>Interrupt transfers control to the interrupt service routine generally, through the </a:t>
            </a:r>
            <a:r>
              <a:rPr lang="en-US" altLang="zh-CN" i="1" dirty="0">
                <a:solidFill>
                  <a:srgbClr val="0000FF"/>
                </a:solidFill>
                <a:latin typeface="Times New Roman" panose="02020603050405020304" pitchFamily="18" charset="0"/>
              </a:rPr>
              <a:t>interrupt vector</a:t>
            </a:r>
            <a:r>
              <a:rPr lang="en-US" altLang="zh-CN" dirty="0">
                <a:latin typeface="Times New Roman" panose="02020603050405020304" pitchFamily="18" charset="0"/>
              </a:rPr>
              <a:t>, which contains the starting addresses of all the service routines.</a:t>
            </a:r>
          </a:p>
          <a:p>
            <a:r>
              <a:rPr lang="en-US" altLang="zh-CN" dirty="0">
                <a:latin typeface="Times New Roman" panose="02020603050405020304" pitchFamily="18" charset="0"/>
              </a:rPr>
              <a:t>Interrupt architecture must save the address of the interrupted instruction.</a:t>
            </a:r>
          </a:p>
          <a:p>
            <a:r>
              <a:rPr lang="en-US" altLang="zh-CN" dirty="0">
                <a:latin typeface="Times New Roman" panose="02020603050405020304" pitchFamily="18" charset="0"/>
              </a:rPr>
              <a:t>Incoming interrupts are </a:t>
            </a:r>
            <a:r>
              <a:rPr lang="en-US" altLang="zh-CN" i="1" dirty="0">
                <a:solidFill>
                  <a:srgbClr val="0000FF"/>
                </a:solidFill>
                <a:latin typeface="Times New Roman" panose="02020603050405020304" pitchFamily="18" charset="0"/>
              </a:rPr>
              <a:t>disabled</a:t>
            </a:r>
            <a:r>
              <a:rPr lang="en-US" altLang="zh-CN" dirty="0">
                <a:latin typeface="Times New Roman" panose="02020603050405020304" pitchFamily="18" charset="0"/>
              </a:rPr>
              <a:t> while another interrupt is being processed to prevent a </a:t>
            </a:r>
            <a:r>
              <a:rPr lang="en-US" altLang="zh-CN" i="1" dirty="0">
                <a:solidFill>
                  <a:srgbClr val="0000FF"/>
                </a:solidFill>
                <a:latin typeface="Times New Roman" panose="02020603050405020304" pitchFamily="18" charset="0"/>
              </a:rPr>
              <a:t>lost interrupt</a:t>
            </a:r>
            <a:r>
              <a:rPr lang="en-US" altLang="zh-CN" dirty="0">
                <a:latin typeface="Times New Roman" panose="02020603050405020304" pitchFamily="18" charset="0"/>
              </a:rPr>
              <a:t>.</a:t>
            </a:r>
          </a:p>
          <a:p>
            <a:r>
              <a:rPr lang="en-US" altLang="zh-CN" dirty="0">
                <a:latin typeface="Times New Roman" panose="02020603050405020304" pitchFamily="18" charset="0"/>
              </a:rPr>
              <a:t>An operating system is </a:t>
            </a:r>
            <a:r>
              <a:rPr lang="en-US" altLang="zh-CN" i="1" dirty="0">
                <a:solidFill>
                  <a:srgbClr val="0000FF"/>
                </a:solidFill>
                <a:latin typeface="Times New Roman" panose="02020603050405020304" pitchFamily="18" charset="0"/>
              </a:rPr>
              <a:t>interrupt</a:t>
            </a:r>
            <a:r>
              <a:rPr lang="en-US" altLang="zh-CN" dirty="0">
                <a:latin typeface="Times New Roman" panose="02020603050405020304" pitchFamily="18" charset="0"/>
              </a:rPr>
              <a:t> driven.</a:t>
            </a:r>
          </a:p>
        </p:txBody>
      </p:sp>
      <p:sp>
        <p:nvSpPr>
          <p:cNvPr id="5" name="灯片编号占位符 4"/>
          <p:cNvSpPr>
            <a:spLocks noGrp="1"/>
          </p:cNvSpPr>
          <p:nvPr>
            <p:ph type="sldNum" sz="quarter" idx="10"/>
          </p:nvPr>
        </p:nvSpPr>
        <p:spPr/>
        <p:txBody>
          <a:bodyPr/>
          <a:lstStyle/>
          <a:p>
            <a:fld id="{964CEF0F-0A2B-40B4-A633-9B8CB34856ED}" type="slidenum">
              <a:rPr lang="en-US" altLang="zh-CN"/>
              <a:pPr/>
              <a:t>96</a:t>
            </a:fld>
            <a:endParaRPr lang="en-US" altLang="zh-CN" dirty="0"/>
          </a:p>
        </p:txBody>
      </p:sp>
    </p:spTree>
    <p:extLst>
      <p:ext uri="{BB962C8B-B14F-4D97-AF65-F5344CB8AC3E}">
        <p14:creationId xmlns:p14="http://schemas.microsoft.com/office/powerpoint/2010/main" val="181881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3587">
                                            <p:txEl>
                                              <p:pRg st="0" end="0"/>
                                            </p:txEl>
                                          </p:spTgt>
                                        </p:tgtEl>
                                        <p:attrNameLst>
                                          <p:attrName>style.visibility</p:attrName>
                                        </p:attrNameLst>
                                      </p:cBhvr>
                                      <p:to>
                                        <p:strVal val="visible"/>
                                      </p:to>
                                    </p:set>
                                    <p:animEffect transition="in" filter="wipe(left)">
                                      <p:cBhvr>
                                        <p:cTn id="7" dur="500"/>
                                        <p:tgtEl>
                                          <p:spTgt spid="323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3587">
                                            <p:txEl>
                                              <p:pRg st="1" end="1"/>
                                            </p:txEl>
                                          </p:spTgt>
                                        </p:tgtEl>
                                        <p:attrNameLst>
                                          <p:attrName>style.visibility</p:attrName>
                                        </p:attrNameLst>
                                      </p:cBhvr>
                                      <p:to>
                                        <p:strVal val="visible"/>
                                      </p:to>
                                    </p:set>
                                    <p:animEffect transition="in" filter="wipe(left)">
                                      <p:cBhvr>
                                        <p:cTn id="12" dur="500"/>
                                        <p:tgtEl>
                                          <p:spTgt spid="3235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3587">
                                            <p:txEl>
                                              <p:pRg st="2" end="2"/>
                                            </p:txEl>
                                          </p:spTgt>
                                        </p:tgtEl>
                                        <p:attrNameLst>
                                          <p:attrName>style.visibility</p:attrName>
                                        </p:attrNameLst>
                                      </p:cBhvr>
                                      <p:to>
                                        <p:strVal val="visible"/>
                                      </p:to>
                                    </p:set>
                                    <p:animEffect transition="in" filter="wipe(left)">
                                      <p:cBhvr>
                                        <p:cTn id="17" dur="500"/>
                                        <p:tgtEl>
                                          <p:spTgt spid="3235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3587">
                                            <p:txEl>
                                              <p:pRg st="3" end="3"/>
                                            </p:txEl>
                                          </p:spTgt>
                                        </p:tgtEl>
                                        <p:attrNameLst>
                                          <p:attrName>style.visibility</p:attrName>
                                        </p:attrNameLst>
                                      </p:cBhvr>
                                      <p:to>
                                        <p:strVal val="visible"/>
                                      </p:to>
                                    </p:set>
                                    <p:animEffect transition="in" filter="wipe(left)">
                                      <p:cBhvr>
                                        <p:cTn id="22" dur="500"/>
                                        <p:tgtEl>
                                          <p:spTgt spid="3235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2060"/>
          </a:solidFill>
        </p:spPr>
        <p:txBody>
          <a:bodyPr/>
          <a:lstStyle/>
          <a:p>
            <a:r>
              <a:rPr lang="en-US" altLang="zh-CN" dirty="0"/>
              <a:t>Interrupt Handling</a:t>
            </a:r>
            <a:endParaRPr lang="zh-CN" altLang="en-US" dirty="0"/>
          </a:p>
        </p:txBody>
      </p:sp>
      <p:sp>
        <p:nvSpPr>
          <p:cNvPr id="321539" name="Rectangle 3"/>
          <p:cNvSpPr>
            <a:spLocks noGrp="1" noChangeArrowheads="1"/>
          </p:cNvSpPr>
          <p:nvPr>
            <p:ph idx="1"/>
          </p:nvPr>
        </p:nvSpPr>
        <p:spPr/>
        <p:txBody>
          <a:bodyPr/>
          <a:lstStyle/>
          <a:p>
            <a:r>
              <a:rPr lang="en-US" altLang="zh-CN" dirty="0">
                <a:latin typeface="Times New Roman" panose="02020603050405020304" pitchFamily="18" charset="0"/>
              </a:rPr>
              <a:t>The operating system preserves the state of the CPU by storing registers and the program counter.</a:t>
            </a:r>
          </a:p>
          <a:p>
            <a:r>
              <a:rPr lang="en-US" altLang="zh-CN" dirty="0">
                <a:latin typeface="Times New Roman" panose="02020603050405020304" pitchFamily="18" charset="0"/>
              </a:rPr>
              <a:t>Determines which type of interrupt has occurred:</a:t>
            </a:r>
          </a:p>
          <a:p>
            <a:pPr lvl="1"/>
            <a:r>
              <a:rPr lang="en-US" altLang="zh-CN" i="1" dirty="0">
                <a:latin typeface="Times New Roman" panose="02020603050405020304" pitchFamily="18" charset="0"/>
              </a:rPr>
              <a:t>Polling (</a:t>
            </a:r>
            <a:r>
              <a:rPr lang="zh-CN" altLang="en-US" i="1" dirty="0">
                <a:latin typeface="Times New Roman" panose="02020603050405020304" pitchFamily="18" charset="0"/>
              </a:rPr>
              <a:t>轮询</a:t>
            </a:r>
            <a:r>
              <a:rPr lang="en-US" altLang="zh-CN" i="1" dirty="0">
                <a:latin typeface="Times New Roman" panose="02020603050405020304" pitchFamily="18" charset="0"/>
              </a:rPr>
              <a:t>)</a:t>
            </a:r>
            <a:endParaRPr lang="en-US" altLang="zh-CN" dirty="0">
              <a:latin typeface="Times New Roman" panose="02020603050405020304" pitchFamily="18" charset="0"/>
            </a:endParaRPr>
          </a:p>
          <a:p>
            <a:pPr lvl="1"/>
            <a:r>
              <a:rPr lang="en-US" altLang="zh-CN" i="1" dirty="0">
                <a:latin typeface="Times New Roman" panose="02020603050405020304" pitchFamily="18" charset="0"/>
              </a:rPr>
              <a:t>vectored</a:t>
            </a:r>
            <a:r>
              <a:rPr lang="en-US" altLang="zh-CN" dirty="0">
                <a:latin typeface="Times New Roman" panose="02020603050405020304" pitchFamily="18" charset="0"/>
              </a:rPr>
              <a:t> interrupt system </a:t>
            </a:r>
          </a:p>
          <a:p>
            <a:r>
              <a:rPr lang="en-US" altLang="zh-CN" dirty="0">
                <a:latin typeface="Times New Roman" panose="02020603050405020304" pitchFamily="18" charset="0"/>
              </a:rPr>
              <a:t>Separate segments of code determine what action should be taken for each type of interrupt.</a:t>
            </a:r>
          </a:p>
        </p:txBody>
      </p:sp>
      <p:sp>
        <p:nvSpPr>
          <p:cNvPr id="5" name="灯片编号占位符 4"/>
          <p:cNvSpPr>
            <a:spLocks noGrp="1"/>
          </p:cNvSpPr>
          <p:nvPr>
            <p:ph type="sldNum" sz="quarter" idx="10"/>
          </p:nvPr>
        </p:nvSpPr>
        <p:spPr/>
        <p:txBody>
          <a:bodyPr/>
          <a:lstStyle/>
          <a:p>
            <a:fld id="{964CEF0F-0A2B-40B4-A633-9B8CB34856ED}" type="slidenum">
              <a:rPr lang="en-US" altLang="zh-CN"/>
              <a:pPr/>
              <a:t>97</a:t>
            </a:fld>
            <a:endParaRPr lang="en-US" altLang="zh-CN" dirty="0"/>
          </a:p>
        </p:txBody>
      </p:sp>
    </p:spTree>
    <p:extLst>
      <p:ext uri="{BB962C8B-B14F-4D97-AF65-F5344CB8AC3E}">
        <p14:creationId xmlns:p14="http://schemas.microsoft.com/office/powerpoint/2010/main" val="38711007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1539">
                                            <p:txEl>
                                              <p:pRg st="1" end="1"/>
                                            </p:txEl>
                                          </p:spTgt>
                                        </p:tgtEl>
                                        <p:attrNameLst>
                                          <p:attrName>style.visibility</p:attrName>
                                        </p:attrNameLst>
                                      </p:cBhvr>
                                      <p:to>
                                        <p:strVal val="visible"/>
                                      </p:to>
                                    </p:set>
                                    <p:animEffect transition="in" filter="wipe(left)">
                                      <p:cBhvr>
                                        <p:cTn id="7" dur="500"/>
                                        <p:tgtEl>
                                          <p:spTgt spid="321539">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1539">
                                            <p:txEl>
                                              <p:pRg st="2" end="2"/>
                                            </p:txEl>
                                          </p:spTgt>
                                        </p:tgtEl>
                                        <p:attrNameLst>
                                          <p:attrName>style.visibility</p:attrName>
                                        </p:attrNameLst>
                                      </p:cBhvr>
                                      <p:to>
                                        <p:strVal val="visible"/>
                                      </p:to>
                                    </p:set>
                                    <p:animEffect transition="in" filter="wipe(left)">
                                      <p:cBhvr>
                                        <p:cTn id="10" dur="500"/>
                                        <p:tgtEl>
                                          <p:spTgt spid="321539">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21539">
                                            <p:txEl>
                                              <p:pRg st="3" end="3"/>
                                            </p:txEl>
                                          </p:spTgt>
                                        </p:tgtEl>
                                        <p:attrNameLst>
                                          <p:attrName>style.visibility</p:attrName>
                                        </p:attrNameLst>
                                      </p:cBhvr>
                                      <p:to>
                                        <p:strVal val="visible"/>
                                      </p:to>
                                    </p:set>
                                    <p:animEffect transition="in" filter="wipe(left)">
                                      <p:cBhvr>
                                        <p:cTn id="13" dur="500"/>
                                        <p:tgtEl>
                                          <p:spTgt spid="321539">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1539">
                                            <p:txEl>
                                              <p:pRg st="4" end="4"/>
                                            </p:txEl>
                                          </p:spTgt>
                                        </p:tgtEl>
                                        <p:attrNameLst>
                                          <p:attrName>style.visibility</p:attrName>
                                        </p:attrNameLst>
                                      </p:cBhvr>
                                      <p:to>
                                        <p:strVal val="visible"/>
                                      </p:to>
                                    </p:set>
                                    <p:animEffect transition="in" filter="wipe(left)">
                                      <p:cBhvr>
                                        <p:cTn id="18" dur="500"/>
                                        <p:tgtEl>
                                          <p:spTgt spid="3215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solidFill>
            <a:srgbClr val="002060"/>
          </a:solidFill>
        </p:spPr>
        <p:txBody>
          <a:bodyPr/>
          <a:lstStyle/>
          <a:p>
            <a:r>
              <a:rPr lang="en-US" altLang="zh-CN" dirty="0"/>
              <a:t>Interrupt Cycle</a:t>
            </a:r>
          </a:p>
        </p:txBody>
      </p:sp>
      <p:sp>
        <p:nvSpPr>
          <p:cNvPr id="315415" name="Rectangle 23"/>
          <p:cNvSpPr>
            <a:spLocks noGrp="1" noChangeArrowheads="1"/>
          </p:cNvSpPr>
          <p:nvPr>
            <p:ph idx="1"/>
          </p:nvPr>
        </p:nvSpPr>
        <p:spPr>
          <a:xfrm>
            <a:off x="360000" y="4561573"/>
            <a:ext cx="11556000" cy="2062782"/>
          </a:xfrm>
          <a:noFill/>
          <a:ln/>
        </p:spPr>
        <p:txBody>
          <a:bodyPr/>
          <a:lstStyle/>
          <a:p>
            <a:pPr>
              <a:lnSpc>
                <a:spcPct val="90000"/>
              </a:lnSpc>
            </a:pPr>
            <a:r>
              <a:rPr lang="en-US" altLang="zh-CN" dirty="0">
                <a:latin typeface="Times New Roman" panose="02020603050405020304" pitchFamily="18" charset="0"/>
              </a:rPr>
              <a:t>Processor checks for interrupts.</a:t>
            </a:r>
          </a:p>
          <a:p>
            <a:pPr>
              <a:lnSpc>
                <a:spcPct val="90000"/>
              </a:lnSpc>
            </a:pPr>
            <a:r>
              <a:rPr lang="en-US" altLang="zh-CN" dirty="0">
                <a:latin typeface="Times New Roman" panose="02020603050405020304" pitchFamily="18" charset="0"/>
              </a:rPr>
              <a:t>If no interrupts,  fetch the next instruction for the current program.</a:t>
            </a:r>
          </a:p>
          <a:p>
            <a:pPr>
              <a:lnSpc>
                <a:spcPct val="90000"/>
              </a:lnSpc>
            </a:pPr>
            <a:r>
              <a:rPr lang="en-US" altLang="zh-CN" dirty="0">
                <a:latin typeface="Times New Roman" panose="02020603050405020304" pitchFamily="18" charset="0"/>
              </a:rPr>
              <a:t>If an interrupt is pending, suspend execution of the current program, and execute the interrupt handler.</a:t>
            </a:r>
          </a:p>
        </p:txBody>
      </p:sp>
      <p:sp>
        <p:nvSpPr>
          <p:cNvPr id="25" name="灯片编号占位符 4"/>
          <p:cNvSpPr>
            <a:spLocks noGrp="1"/>
          </p:cNvSpPr>
          <p:nvPr>
            <p:ph type="sldNum" sz="quarter" idx="10"/>
          </p:nvPr>
        </p:nvSpPr>
        <p:spPr/>
        <p:txBody>
          <a:bodyPr/>
          <a:lstStyle/>
          <a:p>
            <a:fld id="{964CEF0F-0A2B-40B4-A633-9B8CB34856ED}" type="slidenum">
              <a:rPr lang="en-US" altLang="zh-CN"/>
              <a:pPr/>
              <a:t>98</a:t>
            </a:fld>
            <a:endParaRPr lang="en-US" altLang="zh-CN" dirty="0"/>
          </a:p>
        </p:txBody>
      </p:sp>
      <p:sp>
        <p:nvSpPr>
          <p:cNvPr id="315395" name="AutoShape 3"/>
          <p:cNvSpPr>
            <a:spLocks noChangeArrowheads="1"/>
          </p:cNvSpPr>
          <p:nvPr/>
        </p:nvSpPr>
        <p:spPr bwMode="auto">
          <a:xfrm>
            <a:off x="1325470" y="2625712"/>
            <a:ext cx="900112" cy="503238"/>
          </a:xfrm>
          <a:prstGeom prst="roundRect">
            <a:avLst>
              <a:gd name="adj" fmla="val 4195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200" b="1" dirty="0"/>
              <a:t>start</a:t>
            </a:r>
          </a:p>
        </p:txBody>
      </p:sp>
      <p:sp>
        <p:nvSpPr>
          <p:cNvPr id="315396" name="Rectangle 4"/>
          <p:cNvSpPr>
            <a:spLocks noChangeArrowheads="1"/>
          </p:cNvSpPr>
          <p:nvPr/>
        </p:nvSpPr>
        <p:spPr bwMode="auto">
          <a:xfrm>
            <a:off x="2891495" y="2409813"/>
            <a:ext cx="1584325" cy="93662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200" b="1" dirty="0"/>
              <a:t>Fetch next</a:t>
            </a:r>
          </a:p>
          <a:p>
            <a:pPr algn="ctr"/>
            <a:r>
              <a:rPr lang="en-US" altLang="zh-CN" sz="2200" b="1" dirty="0"/>
              <a:t>Instruction</a:t>
            </a:r>
          </a:p>
        </p:txBody>
      </p:sp>
      <p:sp>
        <p:nvSpPr>
          <p:cNvPr id="315397" name="Rectangle 5"/>
          <p:cNvSpPr>
            <a:spLocks noChangeArrowheads="1"/>
          </p:cNvSpPr>
          <p:nvPr/>
        </p:nvSpPr>
        <p:spPr bwMode="auto">
          <a:xfrm>
            <a:off x="5303578" y="2409813"/>
            <a:ext cx="1584325" cy="93662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200" b="1"/>
              <a:t>Execute</a:t>
            </a:r>
          </a:p>
          <a:p>
            <a:pPr algn="ctr"/>
            <a:r>
              <a:rPr lang="en-US" altLang="zh-CN" sz="2200" b="1"/>
              <a:t>Instruction</a:t>
            </a:r>
          </a:p>
        </p:txBody>
      </p:sp>
      <p:sp>
        <p:nvSpPr>
          <p:cNvPr id="315398" name="AutoShape 6"/>
          <p:cNvSpPr>
            <a:spLocks noChangeArrowheads="1"/>
          </p:cNvSpPr>
          <p:nvPr/>
        </p:nvSpPr>
        <p:spPr bwMode="auto">
          <a:xfrm>
            <a:off x="5484553" y="3825862"/>
            <a:ext cx="1223963" cy="503238"/>
          </a:xfrm>
          <a:prstGeom prst="roundRect">
            <a:avLst>
              <a:gd name="adj" fmla="val 4195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200" b="1"/>
              <a:t>Halt</a:t>
            </a:r>
          </a:p>
        </p:txBody>
      </p:sp>
      <p:cxnSp>
        <p:nvCxnSpPr>
          <p:cNvPr id="315399" name="AutoShape 7"/>
          <p:cNvCxnSpPr>
            <a:cxnSpLocks noChangeShapeType="1"/>
            <a:stCxn id="315395" idx="3"/>
            <a:endCxn id="315396" idx="1"/>
          </p:cNvCxnSpPr>
          <p:nvPr/>
        </p:nvCxnSpPr>
        <p:spPr bwMode="auto">
          <a:xfrm>
            <a:off x="2225582" y="2877331"/>
            <a:ext cx="665913" cy="79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00" name="AutoShape 8"/>
          <p:cNvCxnSpPr>
            <a:cxnSpLocks noChangeShapeType="1"/>
            <a:stCxn id="315396" idx="3"/>
            <a:endCxn id="315397" idx="1"/>
          </p:cNvCxnSpPr>
          <p:nvPr/>
        </p:nvCxnSpPr>
        <p:spPr bwMode="auto">
          <a:xfrm>
            <a:off x="4475820" y="2878126"/>
            <a:ext cx="827758"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01" name="AutoShape 9"/>
          <p:cNvCxnSpPr>
            <a:cxnSpLocks noChangeShapeType="1"/>
            <a:stCxn id="315397" idx="2"/>
            <a:endCxn id="315398" idx="0"/>
          </p:cNvCxnSpPr>
          <p:nvPr/>
        </p:nvCxnSpPr>
        <p:spPr bwMode="auto">
          <a:xfrm>
            <a:off x="6095741" y="3346438"/>
            <a:ext cx="1587" cy="47942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02" name="Line 10"/>
          <p:cNvSpPr>
            <a:spLocks noChangeShapeType="1"/>
          </p:cNvSpPr>
          <p:nvPr/>
        </p:nvSpPr>
        <p:spPr bwMode="auto">
          <a:xfrm flipV="1">
            <a:off x="2539984" y="2135175"/>
            <a:ext cx="355575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p>
        </p:txBody>
      </p:sp>
      <p:cxnSp>
        <p:nvCxnSpPr>
          <p:cNvPr id="315403" name="AutoShape 11"/>
          <p:cNvCxnSpPr>
            <a:cxnSpLocks noChangeShapeType="1"/>
            <a:stCxn id="315397" idx="0"/>
            <a:endCxn id="315402" idx="1"/>
          </p:cNvCxnSpPr>
          <p:nvPr/>
        </p:nvCxnSpPr>
        <p:spPr bwMode="auto">
          <a:xfrm flipH="1" flipV="1">
            <a:off x="6095739" y="2135174"/>
            <a:ext cx="2" cy="274639"/>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04" name="Line 12"/>
          <p:cNvSpPr>
            <a:spLocks noChangeShapeType="1"/>
          </p:cNvSpPr>
          <p:nvPr/>
        </p:nvSpPr>
        <p:spPr bwMode="auto">
          <a:xfrm>
            <a:off x="2539985" y="2123855"/>
            <a:ext cx="0" cy="756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p>
        </p:txBody>
      </p:sp>
      <p:sp>
        <p:nvSpPr>
          <p:cNvPr id="315405" name="Text Box 13"/>
          <p:cNvSpPr txBox="1">
            <a:spLocks noChangeArrowheads="1"/>
          </p:cNvSpPr>
          <p:nvPr/>
        </p:nvSpPr>
        <p:spPr bwMode="auto">
          <a:xfrm>
            <a:off x="2810635" y="1134973"/>
            <a:ext cx="16033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b="1" dirty="0"/>
              <a:t>Fetch Cycle</a:t>
            </a:r>
          </a:p>
        </p:txBody>
      </p:sp>
      <p:sp>
        <p:nvSpPr>
          <p:cNvPr id="315406" name="Text Box 14"/>
          <p:cNvSpPr txBox="1">
            <a:spLocks noChangeArrowheads="1"/>
          </p:cNvSpPr>
          <p:nvPr/>
        </p:nvSpPr>
        <p:spPr bwMode="auto">
          <a:xfrm>
            <a:off x="5105890" y="1134973"/>
            <a:ext cx="195438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b="1" dirty="0"/>
              <a:t>Execute  Cycle</a:t>
            </a:r>
          </a:p>
        </p:txBody>
      </p:sp>
      <p:sp>
        <p:nvSpPr>
          <p:cNvPr id="315407" name="Text Box 15"/>
          <p:cNvSpPr txBox="1">
            <a:spLocks noChangeArrowheads="1"/>
          </p:cNvSpPr>
          <p:nvPr/>
        </p:nvSpPr>
        <p:spPr bwMode="auto">
          <a:xfrm>
            <a:off x="6096000" y="1718810"/>
            <a:ext cx="1329210"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2200" b="1" dirty="0"/>
              <a:t>Interrupt</a:t>
            </a:r>
          </a:p>
          <a:p>
            <a:pPr>
              <a:lnSpc>
                <a:spcPct val="90000"/>
              </a:lnSpc>
            </a:pPr>
            <a:r>
              <a:rPr lang="en-US" altLang="zh-CN" sz="2200" b="1" dirty="0"/>
              <a:t>disabled</a:t>
            </a:r>
          </a:p>
        </p:txBody>
      </p:sp>
      <p:sp>
        <p:nvSpPr>
          <p:cNvPr id="315408" name="Text Box 16"/>
          <p:cNvSpPr txBox="1">
            <a:spLocks noChangeArrowheads="1"/>
          </p:cNvSpPr>
          <p:nvPr/>
        </p:nvSpPr>
        <p:spPr bwMode="auto">
          <a:xfrm>
            <a:off x="6906090" y="2888940"/>
            <a:ext cx="1329210"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2200" b="1" dirty="0"/>
              <a:t>Interrupt</a:t>
            </a:r>
          </a:p>
          <a:p>
            <a:pPr>
              <a:lnSpc>
                <a:spcPct val="90000"/>
              </a:lnSpc>
            </a:pPr>
            <a:r>
              <a:rPr lang="en-US" altLang="zh-CN" sz="2200" b="1" dirty="0"/>
              <a:t>Enabled</a:t>
            </a:r>
          </a:p>
        </p:txBody>
      </p:sp>
      <p:sp>
        <p:nvSpPr>
          <p:cNvPr id="315409" name="Rectangle 17"/>
          <p:cNvSpPr>
            <a:spLocks noChangeArrowheads="1"/>
          </p:cNvSpPr>
          <p:nvPr/>
        </p:nvSpPr>
        <p:spPr bwMode="auto">
          <a:xfrm>
            <a:off x="8814525" y="2420926"/>
            <a:ext cx="2232025" cy="93662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0000"/>
              </a:lnSpc>
            </a:pPr>
            <a:r>
              <a:rPr lang="en-US" altLang="zh-CN" sz="2200" b="1" dirty="0"/>
              <a:t>Check for</a:t>
            </a:r>
          </a:p>
          <a:p>
            <a:pPr algn="ctr">
              <a:lnSpc>
                <a:spcPct val="80000"/>
              </a:lnSpc>
            </a:pPr>
            <a:r>
              <a:rPr lang="en-US" altLang="zh-CN" sz="2200" b="1" dirty="0"/>
              <a:t>Interrupt;</a:t>
            </a:r>
          </a:p>
          <a:p>
            <a:pPr algn="ctr">
              <a:lnSpc>
                <a:spcPct val="80000"/>
              </a:lnSpc>
            </a:pPr>
            <a:r>
              <a:rPr lang="en-US" altLang="zh-CN" sz="2200" b="1" dirty="0"/>
              <a:t>Process Interrupt</a:t>
            </a:r>
          </a:p>
        </p:txBody>
      </p:sp>
      <p:cxnSp>
        <p:nvCxnSpPr>
          <p:cNvPr id="315410" name="AutoShape 18"/>
          <p:cNvCxnSpPr>
            <a:cxnSpLocks noChangeShapeType="1"/>
            <a:stCxn id="315397" idx="3"/>
            <a:endCxn id="315409" idx="1"/>
          </p:cNvCxnSpPr>
          <p:nvPr/>
        </p:nvCxnSpPr>
        <p:spPr bwMode="auto">
          <a:xfrm>
            <a:off x="6887903" y="2878126"/>
            <a:ext cx="1926622" cy="1111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11" name="Text Box 19"/>
          <p:cNvSpPr txBox="1">
            <a:spLocks noChangeArrowheads="1"/>
          </p:cNvSpPr>
          <p:nvPr/>
        </p:nvSpPr>
        <p:spPr bwMode="auto">
          <a:xfrm>
            <a:off x="8741934" y="1134973"/>
            <a:ext cx="214353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b="1"/>
              <a:t>Interrupt  Cycle</a:t>
            </a:r>
          </a:p>
        </p:txBody>
      </p:sp>
      <p:sp>
        <p:nvSpPr>
          <p:cNvPr id="315412" name="Line 20"/>
          <p:cNvSpPr>
            <a:spLocks noChangeShapeType="1"/>
          </p:cNvSpPr>
          <p:nvPr/>
        </p:nvSpPr>
        <p:spPr bwMode="auto">
          <a:xfrm>
            <a:off x="2404970" y="1673805"/>
            <a:ext cx="7542070" cy="1740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p>
        </p:txBody>
      </p:sp>
      <p:cxnSp>
        <p:nvCxnSpPr>
          <p:cNvPr id="315413" name="AutoShape 21"/>
          <p:cNvCxnSpPr>
            <a:cxnSpLocks noChangeShapeType="1"/>
            <a:stCxn id="315412" idx="1"/>
            <a:endCxn id="315409" idx="0"/>
          </p:cNvCxnSpPr>
          <p:nvPr/>
        </p:nvCxnSpPr>
        <p:spPr bwMode="auto">
          <a:xfrm flipH="1">
            <a:off x="9930538" y="1691212"/>
            <a:ext cx="16502" cy="72971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14" name="Line 22"/>
          <p:cNvSpPr>
            <a:spLocks noChangeShapeType="1"/>
          </p:cNvSpPr>
          <p:nvPr/>
        </p:nvSpPr>
        <p:spPr bwMode="auto">
          <a:xfrm>
            <a:off x="2404970" y="1673805"/>
            <a:ext cx="0" cy="1188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p>
        </p:txBody>
      </p:sp>
      <p:sp>
        <p:nvSpPr>
          <p:cNvPr id="3" name="五边形 2">
            <a:hlinkClick r:id="rId3" action="ppaction://hlinksldjump"/>
            <a:extLst>
              <a:ext uri="{FF2B5EF4-FFF2-40B4-BE49-F238E27FC236}">
                <a16:creationId xmlns:a16="http://schemas.microsoft.com/office/drawing/2014/main" id="{CBF51FA0-75FE-C70B-3211-763D6F9026E0}"/>
              </a:ext>
            </a:extLst>
          </p:cNvPr>
          <p:cNvSpPr/>
          <p:nvPr/>
        </p:nvSpPr>
        <p:spPr bwMode="auto">
          <a:xfrm>
            <a:off x="11406670" y="6264375"/>
            <a:ext cx="720000" cy="540000"/>
          </a:xfrm>
          <a:prstGeom prst="pentagon">
            <a:avLst/>
          </a:prstGeom>
          <a:solidFill>
            <a:schemeClr val="accent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3462816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395"/>
                                        </p:tgtEl>
                                        <p:attrNameLst>
                                          <p:attrName>style.visibility</p:attrName>
                                        </p:attrNameLst>
                                      </p:cBhvr>
                                      <p:to>
                                        <p:strVal val="visible"/>
                                      </p:to>
                                    </p:set>
                                    <p:animEffect transition="in" filter="wipe(left)">
                                      <p:cBhvr>
                                        <p:cTn id="7" dur="500"/>
                                        <p:tgtEl>
                                          <p:spTgt spid="31539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5399"/>
                                        </p:tgtEl>
                                        <p:attrNameLst>
                                          <p:attrName>style.visibility</p:attrName>
                                        </p:attrNameLst>
                                      </p:cBhvr>
                                      <p:to>
                                        <p:strVal val="visible"/>
                                      </p:to>
                                    </p:set>
                                    <p:animEffect transition="in" filter="wipe(left)">
                                      <p:cBhvr>
                                        <p:cTn id="11" dur="500"/>
                                        <p:tgtEl>
                                          <p:spTgt spid="31539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5396"/>
                                        </p:tgtEl>
                                        <p:attrNameLst>
                                          <p:attrName>style.visibility</p:attrName>
                                        </p:attrNameLst>
                                      </p:cBhvr>
                                      <p:to>
                                        <p:strVal val="visible"/>
                                      </p:to>
                                    </p:set>
                                    <p:animEffect transition="in" filter="wipe(left)">
                                      <p:cBhvr>
                                        <p:cTn id="15" dur="500"/>
                                        <p:tgtEl>
                                          <p:spTgt spid="315396"/>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315400"/>
                                        </p:tgtEl>
                                        <p:attrNameLst>
                                          <p:attrName>style.visibility</p:attrName>
                                        </p:attrNameLst>
                                      </p:cBhvr>
                                      <p:to>
                                        <p:strVal val="visible"/>
                                      </p:to>
                                    </p:set>
                                    <p:animEffect transition="in" filter="wipe(left)">
                                      <p:cBhvr>
                                        <p:cTn id="19" dur="500"/>
                                        <p:tgtEl>
                                          <p:spTgt spid="315400"/>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15397"/>
                                        </p:tgtEl>
                                        <p:attrNameLst>
                                          <p:attrName>style.visibility</p:attrName>
                                        </p:attrNameLst>
                                      </p:cBhvr>
                                      <p:to>
                                        <p:strVal val="visible"/>
                                      </p:to>
                                    </p:set>
                                    <p:animEffect transition="in" filter="wipe(left)">
                                      <p:cBhvr>
                                        <p:cTn id="23" dur="500"/>
                                        <p:tgtEl>
                                          <p:spTgt spid="315397"/>
                                        </p:tgtEl>
                                      </p:cBhvr>
                                    </p:animEffect>
                                  </p:childTnLst>
                                </p:cTn>
                              </p:par>
                            </p:childTnLst>
                          </p:cTn>
                        </p:par>
                        <p:par>
                          <p:cTn id="24" fill="hold" nodeType="with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15405"/>
                                        </p:tgtEl>
                                        <p:attrNameLst>
                                          <p:attrName>style.visibility</p:attrName>
                                        </p:attrNameLst>
                                      </p:cBhvr>
                                      <p:to>
                                        <p:strVal val="visible"/>
                                      </p:to>
                                    </p:set>
                                    <p:animEffect transition="in" filter="wipe(left)">
                                      <p:cBhvr>
                                        <p:cTn id="27" dur="500"/>
                                        <p:tgtEl>
                                          <p:spTgt spid="315405"/>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15406"/>
                                        </p:tgtEl>
                                        <p:attrNameLst>
                                          <p:attrName>style.visibility</p:attrName>
                                        </p:attrNameLst>
                                      </p:cBhvr>
                                      <p:to>
                                        <p:strVal val="visible"/>
                                      </p:to>
                                    </p:set>
                                    <p:animEffect transition="in" filter="wipe(left)">
                                      <p:cBhvr>
                                        <p:cTn id="31" dur="500"/>
                                        <p:tgtEl>
                                          <p:spTgt spid="31540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15407"/>
                                        </p:tgtEl>
                                        <p:attrNameLst>
                                          <p:attrName>style.visibility</p:attrName>
                                        </p:attrNameLst>
                                      </p:cBhvr>
                                      <p:to>
                                        <p:strVal val="visible"/>
                                      </p:to>
                                    </p:set>
                                    <p:animEffect transition="in" filter="wipe(left)">
                                      <p:cBhvr>
                                        <p:cTn id="36" dur="500"/>
                                        <p:tgtEl>
                                          <p:spTgt spid="31540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15403"/>
                                        </p:tgtEl>
                                        <p:attrNameLst>
                                          <p:attrName>style.visibility</p:attrName>
                                        </p:attrNameLst>
                                      </p:cBhvr>
                                      <p:to>
                                        <p:strVal val="visible"/>
                                      </p:to>
                                    </p:set>
                                    <p:animEffect transition="in" filter="wipe(down)">
                                      <p:cBhvr>
                                        <p:cTn id="41" dur="500"/>
                                        <p:tgtEl>
                                          <p:spTgt spid="315403"/>
                                        </p:tgtEl>
                                      </p:cBhvr>
                                    </p:animEffect>
                                  </p:childTnLst>
                                </p:cTn>
                              </p:par>
                            </p:childTnLst>
                          </p:cTn>
                        </p:par>
                        <p:par>
                          <p:cTn id="42" fill="hold">
                            <p:stCondLst>
                              <p:cond delay="500"/>
                            </p:stCondLst>
                            <p:childTnLst>
                              <p:par>
                                <p:cTn id="43" presetID="22" presetClass="entr" presetSubtype="2" fill="hold" grpId="0" nodeType="afterEffect">
                                  <p:stCondLst>
                                    <p:cond delay="0"/>
                                  </p:stCondLst>
                                  <p:childTnLst>
                                    <p:set>
                                      <p:cBhvr>
                                        <p:cTn id="44" dur="1" fill="hold">
                                          <p:stCondLst>
                                            <p:cond delay="0"/>
                                          </p:stCondLst>
                                        </p:cTn>
                                        <p:tgtEl>
                                          <p:spTgt spid="315402"/>
                                        </p:tgtEl>
                                        <p:attrNameLst>
                                          <p:attrName>style.visibility</p:attrName>
                                        </p:attrNameLst>
                                      </p:cBhvr>
                                      <p:to>
                                        <p:strVal val="visible"/>
                                      </p:to>
                                    </p:set>
                                    <p:animEffect transition="in" filter="wipe(right)">
                                      <p:cBhvr>
                                        <p:cTn id="45" dur="500"/>
                                        <p:tgtEl>
                                          <p:spTgt spid="315402"/>
                                        </p:tgtEl>
                                      </p:cBhvr>
                                    </p:animEffect>
                                  </p:childTnLst>
                                </p:cTn>
                              </p:par>
                            </p:childTnLst>
                          </p:cTn>
                        </p:par>
                        <p:par>
                          <p:cTn id="46" fill="hold">
                            <p:stCondLst>
                              <p:cond delay="1000"/>
                            </p:stCondLst>
                            <p:childTnLst>
                              <p:par>
                                <p:cTn id="47" presetID="22" presetClass="entr" presetSubtype="1" fill="hold" grpId="0" nodeType="afterEffect">
                                  <p:stCondLst>
                                    <p:cond delay="0"/>
                                  </p:stCondLst>
                                  <p:childTnLst>
                                    <p:set>
                                      <p:cBhvr>
                                        <p:cTn id="48" dur="1" fill="hold">
                                          <p:stCondLst>
                                            <p:cond delay="0"/>
                                          </p:stCondLst>
                                        </p:cTn>
                                        <p:tgtEl>
                                          <p:spTgt spid="315404"/>
                                        </p:tgtEl>
                                        <p:attrNameLst>
                                          <p:attrName>style.visibility</p:attrName>
                                        </p:attrNameLst>
                                      </p:cBhvr>
                                      <p:to>
                                        <p:strVal val="visible"/>
                                      </p:to>
                                    </p:set>
                                    <p:animEffect transition="in" filter="wipe(up)">
                                      <p:cBhvr>
                                        <p:cTn id="49" dur="500"/>
                                        <p:tgtEl>
                                          <p:spTgt spid="31540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15408"/>
                                        </p:tgtEl>
                                        <p:attrNameLst>
                                          <p:attrName>style.visibility</p:attrName>
                                        </p:attrNameLst>
                                      </p:cBhvr>
                                      <p:to>
                                        <p:strVal val="visible"/>
                                      </p:to>
                                    </p:set>
                                    <p:animEffect transition="in" filter="wipe(left)">
                                      <p:cBhvr>
                                        <p:cTn id="54" dur="500"/>
                                        <p:tgtEl>
                                          <p:spTgt spid="31540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15415">
                                            <p:txEl>
                                              <p:pRg st="0" end="0"/>
                                            </p:txEl>
                                          </p:spTgt>
                                        </p:tgtEl>
                                        <p:attrNameLst>
                                          <p:attrName>style.visibility</p:attrName>
                                        </p:attrNameLst>
                                      </p:cBhvr>
                                      <p:to>
                                        <p:strVal val="visible"/>
                                      </p:to>
                                    </p:set>
                                    <p:animEffect transition="in" filter="wipe(left)">
                                      <p:cBhvr>
                                        <p:cTn id="59" dur="500"/>
                                        <p:tgtEl>
                                          <p:spTgt spid="315415">
                                            <p:txEl>
                                              <p:pRg st="0" end="0"/>
                                            </p:txEl>
                                          </p:spTgt>
                                        </p:tgtEl>
                                      </p:cBhvr>
                                    </p:animEffect>
                                  </p:childTnLst>
                                </p:cTn>
                              </p:par>
                            </p:childTnLst>
                          </p:cTn>
                        </p:par>
                      </p:childTnLst>
                    </p:cTn>
                  </p:par>
                  <p:par>
                    <p:cTn id="60" fill="hold">
                      <p:stCondLst>
                        <p:cond delay="indefinite"/>
                      </p:stCondLst>
                      <p:childTnLst>
                        <p:par>
                          <p:cTn id="61" fill="hold" nodeType="after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15415">
                                            <p:txEl>
                                              <p:pRg st="1" end="1"/>
                                            </p:txEl>
                                          </p:spTgt>
                                        </p:tgtEl>
                                        <p:attrNameLst>
                                          <p:attrName>style.visibility</p:attrName>
                                        </p:attrNameLst>
                                      </p:cBhvr>
                                      <p:to>
                                        <p:strVal val="visible"/>
                                      </p:to>
                                    </p:set>
                                    <p:animEffect transition="in" filter="wipe(left)">
                                      <p:cBhvr>
                                        <p:cTn id="64" dur="500"/>
                                        <p:tgtEl>
                                          <p:spTgt spid="315415">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15415">
                                            <p:txEl>
                                              <p:pRg st="2" end="2"/>
                                            </p:txEl>
                                          </p:spTgt>
                                        </p:tgtEl>
                                        <p:attrNameLst>
                                          <p:attrName>style.visibility</p:attrName>
                                        </p:attrNameLst>
                                      </p:cBhvr>
                                      <p:to>
                                        <p:strVal val="visible"/>
                                      </p:to>
                                    </p:set>
                                    <p:animEffect transition="in" filter="wipe(left)">
                                      <p:cBhvr>
                                        <p:cTn id="69" dur="500"/>
                                        <p:tgtEl>
                                          <p:spTgt spid="315415">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315410"/>
                                        </p:tgtEl>
                                        <p:attrNameLst>
                                          <p:attrName>style.visibility</p:attrName>
                                        </p:attrNameLst>
                                      </p:cBhvr>
                                      <p:to>
                                        <p:strVal val="visible"/>
                                      </p:to>
                                    </p:set>
                                    <p:animEffect transition="in" filter="wipe(left)">
                                      <p:cBhvr>
                                        <p:cTn id="74" dur="500"/>
                                        <p:tgtEl>
                                          <p:spTgt spid="315410"/>
                                        </p:tgtEl>
                                      </p:cBhvr>
                                    </p:animEffect>
                                  </p:childTnLst>
                                </p:cTn>
                              </p:par>
                            </p:childTnLst>
                          </p:cTn>
                        </p:par>
                        <p:par>
                          <p:cTn id="75" fill="hold" nodeType="afterGroup">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315409"/>
                                        </p:tgtEl>
                                        <p:attrNameLst>
                                          <p:attrName>style.visibility</p:attrName>
                                        </p:attrNameLst>
                                      </p:cBhvr>
                                      <p:to>
                                        <p:strVal val="visible"/>
                                      </p:to>
                                    </p:set>
                                    <p:animEffect transition="in" filter="wipe(left)">
                                      <p:cBhvr>
                                        <p:cTn id="78" dur="500"/>
                                        <p:tgtEl>
                                          <p:spTgt spid="315409"/>
                                        </p:tgtEl>
                                      </p:cBhvr>
                                    </p:animEffect>
                                  </p:childTnLst>
                                </p:cTn>
                              </p:par>
                            </p:childTnLst>
                          </p:cTn>
                        </p:par>
                        <p:par>
                          <p:cTn id="79" fill="hold" nodeType="afterGroup">
                            <p:stCondLst>
                              <p:cond delay="1000"/>
                            </p:stCondLst>
                            <p:childTnLst>
                              <p:par>
                                <p:cTn id="80" presetID="22" presetClass="entr" presetSubtype="8" fill="hold" grpId="0" nodeType="afterEffect">
                                  <p:stCondLst>
                                    <p:cond delay="0"/>
                                  </p:stCondLst>
                                  <p:childTnLst>
                                    <p:set>
                                      <p:cBhvr>
                                        <p:cTn id="81" dur="1" fill="hold">
                                          <p:stCondLst>
                                            <p:cond delay="0"/>
                                          </p:stCondLst>
                                        </p:cTn>
                                        <p:tgtEl>
                                          <p:spTgt spid="315411"/>
                                        </p:tgtEl>
                                        <p:attrNameLst>
                                          <p:attrName>style.visibility</p:attrName>
                                        </p:attrNameLst>
                                      </p:cBhvr>
                                      <p:to>
                                        <p:strVal val="visible"/>
                                      </p:to>
                                    </p:set>
                                    <p:animEffect transition="in" filter="wipe(left)">
                                      <p:cBhvr>
                                        <p:cTn id="82" dur="500"/>
                                        <p:tgtEl>
                                          <p:spTgt spid="31541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nodeType="clickEffect">
                                  <p:stCondLst>
                                    <p:cond delay="0"/>
                                  </p:stCondLst>
                                  <p:childTnLst>
                                    <p:set>
                                      <p:cBhvr>
                                        <p:cTn id="86" dur="1" fill="hold">
                                          <p:stCondLst>
                                            <p:cond delay="0"/>
                                          </p:stCondLst>
                                        </p:cTn>
                                        <p:tgtEl>
                                          <p:spTgt spid="315413"/>
                                        </p:tgtEl>
                                        <p:attrNameLst>
                                          <p:attrName>style.visibility</p:attrName>
                                        </p:attrNameLst>
                                      </p:cBhvr>
                                      <p:to>
                                        <p:strVal val="visible"/>
                                      </p:to>
                                    </p:set>
                                    <p:animEffect transition="in" filter="wipe(down)">
                                      <p:cBhvr>
                                        <p:cTn id="87" dur="500"/>
                                        <p:tgtEl>
                                          <p:spTgt spid="315413"/>
                                        </p:tgtEl>
                                      </p:cBhvr>
                                    </p:animEffect>
                                  </p:childTnLst>
                                </p:cTn>
                              </p:par>
                            </p:childTnLst>
                          </p:cTn>
                        </p:par>
                        <p:par>
                          <p:cTn id="88" fill="hold" nodeType="afterGroup">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315412"/>
                                        </p:tgtEl>
                                        <p:attrNameLst>
                                          <p:attrName>style.visibility</p:attrName>
                                        </p:attrNameLst>
                                      </p:cBhvr>
                                      <p:to>
                                        <p:strVal val="visible"/>
                                      </p:to>
                                    </p:set>
                                    <p:animEffect transition="in" filter="wipe(right)">
                                      <p:cBhvr>
                                        <p:cTn id="91" dur="500"/>
                                        <p:tgtEl>
                                          <p:spTgt spid="315412"/>
                                        </p:tgtEl>
                                      </p:cBhvr>
                                    </p:animEffect>
                                  </p:childTnLst>
                                </p:cTn>
                              </p:par>
                            </p:childTnLst>
                          </p:cTn>
                        </p:par>
                        <p:par>
                          <p:cTn id="92" fill="hold" nodeType="afterGroup">
                            <p:stCondLst>
                              <p:cond delay="1000"/>
                            </p:stCondLst>
                            <p:childTnLst>
                              <p:par>
                                <p:cTn id="93" presetID="22" presetClass="entr" presetSubtype="1" fill="hold" grpId="0" nodeType="afterEffect">
                                  <p:stCondLst>
                                    <p:cond delay="0"/>
                                  </p:stCondLst>
                                  <p:childTnLst>
                                    <p:set>
                                      <p:cBhvr>
                                        <p:cTn id="94" dur="1" fill="hold">
                                          <p:stCondLst>
                                            <p:cond delay="0"/>
                                          </p:stCondLst>
                                        </p:cTn>
                                        <p:tgtEl>
                                          <p:spTgt spid="315414"/>
                                        </p:tgtEl>
                                        <p:attrNameLst>
                                          <p:attrName>style.visibility</p:attrName>
                                        </p:attrNameLst>
                                      </p:cBhvr>
                                      <p:to>
                                        <p:strVal val="visible"/>
                                      </p:to>
                                    </p:set>
                                    <p:animEffect transition="in" filter="wipe(up)">
                                      <p:cBhvr>
                                        <p:cTn id="95" dur="500"/>
                                        <p:tgtEl>
                                          <p:spTgt spid="315414"/>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nodeType="clickEffect">
                                  <p:stCondLst>
                                    <p:cond delay="0"/>
                                  </p:stCondLst>
                                  <p:childTnLst>
                                    <p:set>
                                      <p:cBhvr>
                                        <p:cTn id="99" dur="1" fill="hold">
                                          <p:stCondLst>
                                            <p:cond delay="0"/>
                                          </p:stCondLst>
                                        </p:cTn>
                                        <p:tgtEl>
                                          <p:spTgt spid="315401"/>
                                        </p:tgtEl>
                                        <p:attrNameLst>
                                          <p:attrName>style.visibility</p:attrName>
                                        </p:attrNameLst>
                                      </p:cBhvr>
                                      <p:to>
                                        <p:strVal val="visible"/>
                                      </p:to>
                                    </p:set>
                                    <p:animEffect transition="in" filter="wipe(up)">
                                      <p:cBhvr>
                                        <p:cTn id="100" dur="500"/>
                                        <p:tgtEl>
                                          <p:spTgt spid="315401"/>
                                        </p:tgtEl>
                                      </p:cBhvr>
                                    </p:animEffect>
                                  </p:childTnLst>
                                </p:cTn>
                              </p:par>
                            </p:childTnLst>
                          </p:cTn>
                        </p:par>
                        <p:par>
                          <p:cTn id="101" fill="hold" nodeType="afterGroup">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315398"/>
                                        </p:tgtEl>
                                        <p:attrNameLst>
                                          <p:attrName>style.visibility</p:attrName>
                                        </p:attrNameLst>
                                      </p:cBhvr>
                                      <p:to>
                                        <p:strVal val="visible"/>
                                      </p:to>
                                    </p:set>
                                    <p:animEffect transition="in" filter="wipe(up)">
                                      <p:cBhvr>
                                        <p:cTn id="104" dur="500"/>
                                        <p:tgtEl>
                                          <p:spTgt spid="315398"/>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3"/>
                                        </p:tgtEl>
                                        <p:attrNameLst>
                                          <p:attrName>style.visibility</p:attrName>
                                        </p:attrNameLst>
                                      </p:cBhvr>
                                      <p:to>
                                        <p:strVal val="visible"/>
                                      </p:to>
                                    </p:set>
                                    <p:anim calcmode="lin" valueType="num">
                                      <p:cBhvr>
                                        <p:cTn id="109" dur="500" fill="hold"/>
                                        <p:tgtEl>
                                          <p:spTgt spid="3"/>
                                        </p:tgtEl>
                                        <p:attrNameLst>
                                          <p:attrName>ppt_w</p:attrName>
                                        </p:attrNameLst>
                                      </p:cBhvr>
                                      <p:tavLst>
                                        <p:tav tm="0">
                                          <p:val>
                                            <p:fltVal val="0"/>
                                          </p:val>
                                        </p:tav>
                                        <p:tav tm="100000">
                                          <p:val>
                                            <p:strVal val="#ppt_w"/>
                                          </p:val>
                                        </p:tav>
                                      </p:tavLst>
                                    </p:anim>
                                    <p:anim calcmode="lin" valueType="num">
                                      <p:cBhvr>
                                        <p:cTn id="110" dur="500" fill="hold"/>
                                        <p:tgtEl>
                                          <p:spTgt spid="3"/>
                                        </p:tgtEl>
                                        <p:attrNameLst>
                                          <p:attrName>ppt_h</p:attrName>
                                        </p:attrNameLst>
                                      </p:cBhvr>
                                      <p:tavLst>
                                        <p:tav tm="0">
                                          <p:val>
                                            <p:fltVal val="0"/>
                                          </p:val>
                                        </p:tav>
                                        <p:tav tm="100000">
                                          <p:val>
                                            <p:strVal val="#ppt_h"/>
                                          </p:val>
                                        </p:tav>
                                      </p:tavLst>
                                    </p:anim>
                                    <p:animEffect transition="in" filter="fade">
                                      <p:cBhvr>
                                        <p:cTn id="1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15" grpId="0" uiExpand="1" build="p"/>
      <p:bldP spid="315395" grpId="0" animBg="1"/>
      <p:bldP spid="315396" grpId="0" animBg="1"/>
      <p:bldP spid="315397" grpId="0" animBg="1"/>
      <p:bldP spid="315398" grpId="0" animBg="1"/>
      <p:bldP spid="315402" grpId="0" animBg="1"/>
      <p:bldP spid="315404" grpId="0" animBg="1"/>
      <p:bldP spid="315405" grpId="0"/>
      <p:bldP spid="315406" grpId="0"/>
      <p:bldP spid="315407" grpId="0"/>
      <p:bldP spid="315408" grpId="0"/>
      <p:bldP spid="315409" grpId="0" animBg="1"/>
      <p:bldP spid="315411" grpId="0"/>
      <p:bldP spid="315412" grpId="0" animBg="1"/>
      <p:bldP spid="315414" grpId="0" animBg="1"/>
      <p:bldP spid="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5F551F-963C-5036-5AD0-44B8F30EED6A}"/>
              </a:ext>
            </a:extLst>
          </p:cNvPr>
          <p:cNvSpPr>
            <a:spLocks noGrp="1"/>
          </p:cNvSpPr>
          <p:nvPr>
            <p:ph type="title"/>
          </p:nvPr>
        </p:nvSpPr>
        <p:spPr/>
        <p:txBody>
          <a:bodyPr/>
          <a:lstStyle/>
          <a:p>
            <a:r>
              <a:rPr lang="en-US" altLang="zh-CN" dirty="0"/>
              <a:t>A4: IO</a:t>
            </a:r>
            <a:r>
              <a:rPr lang="zh-CN" altLang="en-US" dirty="0"/>
              <a:t>结构</a:t>
            </a:r>
            <a:r>
              <a:rPr lang="en-US" altLang="zh-CN" dirty="0"/>
              <a:t>&amp;</a:t>
            </a:r>
            <a:r>
              <a:rPr lang="zh-CN" altLang="en-US" dirty="0"/>
              <a:t>方式</a:t>
            </a:r>
          </a:p>
        </p:txBody>
      </p:sp>
      <p:sp>
        <p:nvSpPr>
          <p:cNvPr id="5" name="内容占位符 4">
            <a:extLst>
              <a:ext uri="{FF2B5EF4-FFF2-40B4-BE49-F238E27FC236}">
                <a16:creationId xmlns:a16="http://schemas.microsoft.com/office/drawing/2014/main" id="{54883839-2C78-1EC9-6E43-5BEC6B64A819}"/>
              </a:ext>
            </a:extLst>
          </p:cNvPr>
          <p:cNvSpPr>
            <a:spLocks noGrp="1"/>
          </p:cNvSpPr>
          <p:nvPr>
            <p:ph idx="1"/>
          </p:nvPr>
        </p:nvSpPr>
        <p:spPr/>
        <p:txBody>
          <a:bodyPr/>
          <a:lstStyle/>
          <a:p>
            <a:r>
              <a:rPr lang="en-US" altLang="zh-CN" dirty="0"/>
              <a:t>Programmed I/O</a:t>
            </a:r>
          </a:p>
          <a:p>
            <a:r>
              <a:rPr lang="en-US" altLang="zh-CN" dirty="0"/>
              <a:t>Interrupt-Driven I/O</a:t>
            </a:r>
          </a:p>
          <a:p>
            <a:r>
              <a:rPr lang="en-US" altLang="zh-CN" dirty="0"/>
              <a:t>Direct Memory Access</a:t>
            </a:r>
          </a:p>
          <a:p>
            <a:r>
              <a:rPr lang="en-US" altLang="zh-CN" dirty="0"/>
              <a:t>I/O</a:t>
            </a:r>
            <a:r>
              <a:rPr lang="zh-CN" altLang="en-US" dirty="0"/>
              <a:t>通道控制方式</a:t>
            </a:r>
          </a:p>
        </p:txBody>
      </p:sp>
      <p:sp>
        <p:nvSpPr>
          <p:cNvPr id="2" name="Rectangle 29">
            <a:extLst>
              <a:ext uri="{FF2B5EF4-FFF2-40B4-BE49-F238E27FC236}">
                <a16:creationId xmlns:a16="http://schemas.microsoft.com/office/drawing/2014/main" id="{6991A3ED-AEDC-7B17-7BE2-0DDD099EF565}"/>
              </a:ext>
            </a:extLst>
          </p:cNvPr>
          <p:cNvSpPr txBox="1">
            <a:spLocks noChangeArrowheads="1"/>
          </p:cNvSpPr>
          <p:nvPr/>
        </p:nvSpPr>
        <p:spPr bwMode="auto">
          <a:xfrm>
            <a:off x="11074400" y="6453188"/>
            <a:ext cx="1016000" cy="32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50000"/>
              </a:spcBef>
              <a:spcAft>
                <a:spcPct val="0"/>
              </a:spcAft>
              <a:defRPr kumimoji="1" sz="1400" b="0" kern="1200">
                <a:solidFill>
                  <a:schemeClr val="tx1"/>
                </a:solidFill>
                <a:latin typeface="+mn-lt"/>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94B65F5E-76AF-4616-8AB7-5F4F37EF1F71}" type="slidenum">
              <a:rPr lang="en-US" altLang="zh-CN" smtClean="0"/>
              <a:pPr/>
              <a:t>99</a:t>
            </a:fld>
            <a:endParaRPr lang="en-US" altLang="zh-CN"/>
          </a:p>
        </p:txBody>
      </p:sp>
    </p:spTree>
    <p:extLst>
      <p:ext uri="{BB962C8B-B14F-4D97-AF65-F5344CB8AC3E}">
        <p14:creationId xmlns:p14="http://schemas.microsoft.com/office/powerpoint/2010/main" val="2763080559"/>
      </p:ext>
    </p:extLst>
  </p:cSld>
  <p:clrMapOvr>
    <a:masterClrMapping/>
  </p:clrMapOvr>
</p:sld>
</file>

<file path=ppt/theme/theme1.xml><?xml version="1.0" encoding="utf-8"?>
<a:theme xmlns:a="http://schemas.openxmlformats.org/drawingml/2006/main" name="2_领带型模板">
  <a:themeElements>
    <a:clrScheme name="领带型模板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领带型模板">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黑体" pitchFamily="2" charset="-122"/>
          </a:defRPr>
        </a:defPPr>
      </a:lstStyle>
    </a:lnDef>
  </a:objectDefaults>
  <a:extraClrSchemeLst>
    <a:extraClrScheme>
      <a:clrScheme name="领带型模板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领带型模板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领带型模板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领带型模板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领带型模板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领带型模板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13229</TotalTime>
  <Words>10531</Words>
  <Application>Microsoft Office PowerPoint</Application>
  <PresentationFormat>宽屏</PresentationFormat>
  <Paragraphs>1545</Paragraphs>
  <Slides>129</Slides>
  <Notes>97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129</vt:i4>
      </vt:variant>
    </vt:vector>
  </HeadingPairs>
  <TitlesOfParts>
    <vt:vector size="143" baseType="lpstr">
      <vt:lpstr>Helvetica Neue</vt:lpstr>
      <vt:lpstr>Huawei Sans</vt:lpstr>
      <vt:lpstr>Monotype Sorts</vt:lpstr>
      <vt:lpstr>方正兰亭黑简体</vt:lpstr>
      <vt:lpstr>黑体</vt:lpstr>
      <vt:lpstr>楷体</vt:lpstr>
      <vt:lpstr>宋体</vt:lpstr>
      <vt:lpstr>Arial</vt:lpstr>
      <vt:lpstr>Helvetica</vt:lpstr>
      <vt:lpstr>Symbol</vt:lpstr>
      <vt:lpstr>Times New Roman</vt:lpstr>
      <vt:lpstr>Wingdings</vt:lpstr>
      <vt:lpstr>2_领带型模板</vt:lpstr>
      <vt:lpstr>剪辑</vt:lpstr>
      <vt:lpstr>Chapter 1   Introduction</vt:lpstr>
      <vt:lpstr>教学内容、目标与要求</vt:lpstr>
      <vt:lpstr>Contents </vt:lpstr>
      <vt:lpstr>1.1 What Operating Systems do?</vt:lpstr>
      <vt:lpstr>Computer System Components</vt:lpstr>
      <vt:lpstr>1.1.1  User view</vt:lpstr>
      <vt:lpstr>1.1.2  System view</vt:lpstr>
      <vt:lpstr>1.1.3  Defining Operating Systems</vt:lpstr>
      <vt:lpstr>Defining Operating Systems</vt:lpstr>
      <vt:lpstr>1.2  Computer-System Organization</vt:lpstr>
      <vt:lpstr>Computer Startup</vt:lpstr>
      <vt:lpstr>1.2.1 Computer-System Operation</vt:lpstr>
      <vt:lpstr>Interrupt Timeline（figure 1.3）</vt:lpstr>
      <vt:lpstr>1.2.2 Storage Structure</vt:lpstr>
      <vt:lpstr>Storage Hierarchy</vt:lpstr>
      <vt:lpstr>Storage-Device Hierarchy</vt:lpstr>
      <vt:lpstr>1.2.3 I/O Structure</vt:lpstr>
      <vt:lpstr>I/O operation</vt:lpstr>
      <vt:lpstr>Modern Computer System</vt:lpstr>
      <vt:lpstr>1.3*  Computer-System Architecture</vt:lpstr>
      <vt:lpstr>Computer-System Architecture</vt:lpstr>
      <vt:lpstr>Computer-System Architecture</vt:lpstr>
      <vt:lpstr>Computer-System Architecture</vt:lpstr>
      <vt:lpstr>1.4  Operating-System Structure</vt:lpstr>
      <vt:lpstr>Off-line I/O Operations</vt:lpstr>
      <vt:lpstr>Spooling (假脱机) </vt:lpstr>
      <vt:lpstr>Spooling</vt:lpstr>
      <vt:lpstr>Multiprogramming</vt:lpstr>
      <vt:lpstr>Multiprogramming</vt:lpstr>
      <vt:lpstr>Multiprogramming</vt:lpstr>
      <vt:lpstr>Multiprogramming: Example</vt:lpstr>
      <vt:lpstr>Example: Utilization</vt:lpstr>
      <vt:lpstr>Time sharing systems</vt:lpstr>
      <vt:lpstr>Time sharing systems</vt:lpstr>
      <vt:lpstr>Time sharing systems: Features </vt:lpstr>
      <vt:lpstr>Time sharing systems</vt:lpstr>
      <vt:lpstr>Time sharing systems</vt:lpstr>
      <vt:lpstr>Time sharing systems</vt:lpstr>
      <vt:lpstr>1.5  Operating-System Operations</vt:lpstr>
      <vt:lpstr>Dual-Mode Operation</vt:lpstr>
      <vt:lpstr>Transition from User to Kernel Mode</vt:lpstr>
      <vt:lpstr>1.6  Process Management</vt:lpstr>
      <vt:lpstr>Process Management Activities</vt:lpstr>
      <vt:lpstr>1.7  Memory Management</vt:lpstr>
      <vt:lpstr>1.8  Storage Management</vt:lpstr>
      <vt:lpstr>File-System management</vt:lpstr>
      <vt:lpstr>Mass-Storage Management</vt:lpstr>
      <vt:lpstr>Caching</vt:lpstr>
      <vt:lpstr>Disk Cache</vt:lpstr>
      <vt:lpstr>Performance of Various Levels of Storage</vt:lpstr>
      <vt:lpstr>Coherency and Consistency</vt:lpstr>
      <vt:lpstr>I/O Subsystem</vt:lpstr>
      <vt:lpstr>1.9  Protection and Security</vt:lpstr>
      <vt:lpstr>Protection and Security</vt:lpstr>
      <vt:lpstr>1.10*  Distributed Systems</vt:lpstr>
      <vt:lpstr>Distributed Systems</vt:lpstr>
      <vt:lpstr>Distributed Systems</vt:lpstr>
      <vt:lpstr>1.11  Special-Purpose Systems</vt:lpstr>
      <vt:lpstr>Real-Time Systems</vt:lpstr>
      <vt:lpstr>Real-Time Systems</vt:lpstr>
      <vt:lpstr>Real-Time embedded systems(*)</vt:lpstr>
      <vt:lpstr>Others (*) </vt:lpstr>
      <vt:lpstr>操作系统的发展：需求驱动+技术制约</vt:lpstr>
      <vt:lpstr>1.12*  Computing Environments </vt:lpstr>
      <vt:lpstr>Computing Environments</vt:lpstr>
      <vt:lpstr>Computing Environments</vt:lpstr>
      <vt:lpstr>Computing Environments</vt:lpstr>
      <vt:lpstr>Computing Environments</vt:lpstr>
      <vt:lpstr>Computing Environments</vt:lpstr>
      <vt:lpstr>课后作业及研究性学习</vt:lpstr>
      <vt:lpstr>A1：操作系统发展</vt:lpstr>
      <vt:lpstr>OS的发展</vt:lpstr>
      <vt:lpstr>OS的发展</vt:lpstr>
      <vt:lpstr>OS的发展</vt:lpstr>
      <vt:lpstr>OS的发展</vt:lpstr>
      <vt:lpstr>OS的发展</vt:lpstr>
      <vt:lpstr>华为，Linux kernel 5.8 最大的贡献者 （2022.7）</vt:lpstr>
      <vt:lpstr>华为开发者贡献Linux内核补丁</vt:lpstr>
      <vt:lpstr>国产OS代表</vt:lpstr>
      <vt:lpstr>openEuler 出现的背景</vt:lpstr>
      <vt:lpstr>OpenEuler发展历程</vt:lpstr>
      <vt:lpstr>OpenEuler和主流OS系的关系</vt:lpstr>
      <vt:lpstr>OpenEuler平台框架</vt:lpstr>
      <vt:lpstr>OpenEuler的增强</vt:lpstr>
      <vt:lpstr>国内流行的手机OS</vt:lpstr>
      <vt:lpstr>A2: Types of registers &amp; Instruction Cycle</vt:lpstr>
      <vt:lpstr>Processor Registers</vt:lpstr>
      <vt:lpstr>User-Visible Registers</vt:lpstr>
      <vt:lpstr>Control and Status Registers</vt:lpstr>
      <vt:lpstr>Basic Instruction Cycle</vt:lpstr>
      <vt:lpstr>Types of instructions</vt:lpstr>
      <vt:lpstr>Example of Program Execution</vt:lpstr>
      <vt:lpstr>A3: interrupt</vt:lpstr>
      <vt:lpstr>Basic Concepts</vt:lpstr>
      <vt:lpstr>Classes of Interrupts</vt:lpstr>
      <vt:lpstr>Common Functions of Interrupts</vt:lpstr>
      <vt:lpstr>Interrupt Handling</vt:lpstr>
      <vt:lpstr>Interrupt Cycle</vt:lpstr>
      <vt:lpstr>A4: IO结构&amp;方式</vt:lpstr>
      <vt:lpstr>I/O Structure: Programmed I/O</vt:lpstr>
      <vt:lpstr>I/O Structure: Interrupt-Driven I/O</vt:lpstr>
      <vt:lpstr>Interrupt-Driven I/O</vt:lpstr>
      <vt:lpstr>Interrupt-Driven I/O</vt:lpstr>
      <vt:lpstr>I/O Structure: Direct Memory Access</vt:lpstr>
      <vt:lpstr>I/O Structure: I/O通道控制方式</vt:lpstr>
      <vt:lpstr>I/O通道控制方式：通道指令</vt:lpstr>
      <vt:lpstr>I/O通道控制方式：通道程序举例</vt:lpstr>
      <vt:lpstr>A5: 安全--中国故事</vt:lpstr>
      <vt:lpstr>典型事件</vt:lpstr>
      <vt:lpstr>“实体清单”</vt:lpstr>
      <vt:lpstr>“实体清单”企业</vt:lpstr>
      <vt:lpstr>美国对他国的制裁</vt:lpstr>
      <vt:lpstr>思考</vt:lpstr>
      <vt:lpstr>中国应对——核高基计划，去IOE</vt:lpstr>
      <vt:lpstr>国之重器：神威•太湖之光</vt:lpstr>
      <vt:lpstr>国之重器：神威•太湖之光</vt:lpstr>
      <vt:lpstr>国之重器：天河</vt:lpstr>
      <vt:lpstr>国之重器：天河</vt:lpstr>
      <vt:lpstr>国之重器：助力抗疫</vt:lpstr>
      <vt:lpstr>华为应对——操作系统</vt:lpstr>
      <vt:lpstr>华为应对——芯片</vt:lpstr>
      <vt:lpstr>A6: 移动通信--北邮故事</vt:lpstr>
      <vt:lpstr>北邮贡献—5G</vt:lpstr>
      <vt:lpstr>北邮贡献—6G</vt:lpstr>
      <vt:lpstr>北邮贡献—代表性工作</vt:lpstr>
      <vt:lpstr>北邮贡献—代表性工作</vt:lpstr>
      <vt:lpstr>我们能做什么？</vt:lpstr>
      <vt:lpstr>“助顺邮我”科技扶贫</vt:lpstr>
      <vt:lpstr>学以致用的榜样</vt:lpstr>
    </vt:vector>
  </TitlesOfParts>
  <Company>BUPT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Li Wensheng</dc:creator>
  <cp:lastModifiedBy>wensheng li</cp:lastModifiedBy>
  <cp:revision>877</cp:revision>
  <cp:lastPrinted>2002-07-19T08:01:10Z</cp:lastPrinted>
  <dcterms:created xsi:type="dcterms:W3CDTF">2002-06-11T01:14:55Z</dcterms:created>
  <dcterms:modified xsi:type="dcterms:W3CDTF">2024-09-02T08:26:27Z</dcterms:modified>
</cp:coreProperties>
</file>